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5"/>
  </p:notesMasterIdLst>
  <p:handoutMasterIdLst>
    <p:handoutMasterId r:id="rId136"/>
  </p:handoutMasterIdLst>
  <p:sldIdLst>
    <p:sldId id="1164" r:id="rId2"/>
    <p:sldId id="397" r:id="rId3"/>
    <p:sldId id="1211" r:id="rId4"/>
    <p:sldId id="1101" r:id="rId5"/>
    <p:sldId id="1048" r:id="rId6"/>
    <p:sldId id="946" r:id="rId7"/>
    <p:sldId id="1160" r:id="rId8"/>
    <p:sldId id="1161" r:id="rId9"/>
    <p:sldId id="1162" r:id="rId10"/>
    <p:sldId id="1163" r:id="rId11"/>
    <p:sldId id="948" r:id="rId12"/>
    <p:sldId id="947" r:id="rId13"/>
    <p:sldId id="949" r:id="rId14"/>
    <p:sldId id="951" r:id="rId15"/>
    <p:sldId id="1134" r:id="rId16"/>
    <p:sldId id="1135" r:id="rId17"/>
    <p:sldId id="1136" r:id="rId18"/>
    <p:sldId id="1137" r:id="rId19"/>
    <p:sldId id="1138" r:id="rId20"/>
    <p:sldId id="1139" r:id="rId21"/>
    <p:sldId id="1103" r:id="rId22"/>
    <p:sldId id="398" r:id="rId23"/>
    <p:sldId id="970" r:id="rId24"/>
    <p:sldId id="411" r:id="rId25"/>
    <p:sldId id="412" r:id="rId26"/>
    <p:sldId id="413" r:id="rId27"/>
    <p:sldId id="1049" r:id="rId28"/>
    <p:sldId id="1126" r:id="rId29"/>
    <p:sldId id="416" r:id="rId30"/>
    <p:sldId id="417" r:id="rId31"/>
    <p:sldId id="418" r:id="rId32"/>
    <p:sldId id="419" r:id="rId33"/>
    <p:sldId id="420" r:id="rId34"/>
    <p:sldId id="1165" r:id="rId35"/>
    <p:sldId id="1166" r:id="rId36"/>
    <p:sldId id="1168" r:id="rId37"/>
    <p:sldId id="1169" r:id="rId38"/>
    <p:sldId id="446" r:id="rId39"/>
    <p:sldId id="426" r:id="rId40"/>
    <p:sldId id="1051" r:id="rId41"/>
    <p:sldId id="450" r:id="rId42"/>
    <p:sldId id="447" r:id="rId43"/>
    <p:sldId id="451" r:id="rId44"/>
    <p:sldId id="452" r:id="rId45"/>
    <p:sldId id="434" r:id="rId46"/>
    <p:sldId id="476" r:id="rId47"/>
    <p:sldId id="1170" r:id="rId48"/>
    <p:sldId id="1171" r:id="rId49"/>
    <p:sldId id="453" r:id="rId50"/>
    <p:sldId id="971" r:id="rId51"/>
    <p:sldId id="423" r:id="rId52"/>
    <p:sldId id="459" r:id="rId53"/>
    <p:sldId id="460" r:id="rId54"/>
    <p:sldId id="463" r:id="rId55"/>
    <p:sldId id="461" r:id="rId56"/>
    <p:sldId id="462" r:id="rId57"/>
    <p:sldId id="458" r:id="rId58"/>
    <p:sldId id="425" r:id="rId59"/>
    <p:sldId id="1172" r:id="rId60"/>
    <p:sldId id="1173" r:id="rId61"/>
    <p:sldId id="1174" r:id="rId62"/>
    <p:sldId id="959" r:id="rId63"/>
    <p:sldId id="960" r:id="rId64"/>
    <p:sldId id="967" r:id="rId65"/>
    <p:sldId id="957" r:id="rId66"/>
    <p:sldId id="945" r:id="rId67"/>
    <p:sldId id="963" r:id="rId68"/>
    <p:sldId id="975" r:id="rId69"/>
    <p:sldId id="972" r:id="rId70"/>
    <p:sldId id="961" r:id="rId71"/>
    <p:sldId id="1140" r:id="rId72"/>
    <p:sldId id="1141" r:id="rId73"/>
    <p:sldId id="1142" r:id="rId74"/>
    <p:sldId id="1143" r:id="rId75"/>
    <p:sldId id="1144" r:id="rId76"/>
    <p:sldId id="1145" r:id="rId77"/>
    <p:sldId id="1178" r:id="rId78"/>
    <p:sldId id="1146" r:id="rId79"/>
    <p:sldId id="1147" r:id="rId80"/>
    <p:sldId id="1149" r:id="rId81"/>
    <p:sldId id="1151" r:id="rId82"/>
    <p:sldId id="1153" r:id="rId83"/>
    <p:sldId id="1179" r:id="rId84"/>
    <p:sldId id="1082" r:id="rId85"/>
    <p:sldId id="980" r:id="rId86"/>
    <p:sldId id="1083" r:id="rId87"/>
    <p:sldId id="1084" r:id="rId88"/>
    <p:sldId id="982" r:id="rId89"/>
    <p:sldId id="1154" r:id="rId90"/>
    <p:sldId id="1155" r:id="rId91"/>
    <p:sldId id="1156" r:id="rId92"/>
    <p:sldId id="1157" r:id="rId93"/>
    <p:sldId id="1158" r:id="rId94"/>
    <p:sldId id="1212" r:id="rId95"/>
    <p:sldId id="400" r:id="rId96"/>
    <p:sldId id="404" r:id="rId97"/>
    <p:sldId id="405" r:id="rId98"/>
    <p:sldId id="406" r:id="rId99"/>
    <p:sldId id="407" r:id="rId100"/>
    <p:sldId id="409" r:id="rId101"/>
    <p:sldId id="1180" r:id="rId102"/>
    <p:sldId id="1181" r:id="rId103"/>
    <p:sldId id="1182" r:id="rId104"/>
    <p:sldId id="1200" r:id="rId105"/>
    <p:sldId id="410" r:id="rId106"/>
    <p:sldId id="1201" r:id="rId107"/>
    <p:sldId id="449" r:id="rId108"/>
    <p:sldId id="1202" r:id="rId109"/>
    <p:sldId id="1203" r:id="rId110"/>
    <p:sldId id="1204" r:id="rId111"/>
    <p:sldId id="1205" r:id="rId112"/>
    <p:sldId id="1206" r:id="rId113"/>
    <p:sldId id="1187" r:id="rId114"/>
    <p:sldId id="1188" r:id="rId115"/>
    <p:sldId id="1189" r:id="rId116"/>
    <p:sldId id="1207" r:id="rId117"/>
    <p:sldId id="454" r:id="rId118"/>
    <p:sldId id="1208" r:id="rId119"/>
    <p:sldId id="1209" r:id="rId120"/>
    <p:sldId id="1210" r:id="rId121"/>
    <p:sldId id="422" r:id="rId122"/>
    <p:sldId id="424" r:id="rId123"/>
    <p:sldId id="1195" r:id="rId124"/>
    <p:sldId id="1196" r:id="rId125"/>
    <p:sldId id="427" r:id="rId126"/>
    <p:sldId id="437" r:id="rId127"/>
    <p:sldId id="438" r:id="rId128"/>
    <p:sldId id="1199" r:id="rId129"/>
    <p:sldId id="1159" r:id="rId130"/>
    <p:sldId id="441" r:id="rId131"/>
    <p:sldId id="1008" r:id="rId132"/>
    <p:sldId id="1175" r:id="rId133"/>
    <p:sldId id="1213" r:id="rId134"/>
  </p:sldIdLst>
  <p:sldSz cx="9144000" cy="6858000" type="screen4x3"/>
  <p:notesSz cx="6858000" cy="93138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94F2EC-0ECA-450C-918A-202D35A317D1}" v="25" dt="2022-01-07T04:16:45.1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987" autoAdjust="0"/>
    <p:restoredTop sz="94645" autoAdjust="0"/>
  </p:normalViewPr>
  <p:slideViewPr>
    <p:cSldViewPr snapToGrid="0">
      <p:cViewPr varScale="1">
        <p:scale>
          <a:sx n="121" d="100"/>
          <a:sy n="121" d="100"/>
        </p:scale>
        <p:origin x="594" y="10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ersach, David" userId="14a9feb0-85a7-4da4-be8a-c1e22b637acc" providerId="ADAL" clId="{6231E7D9-E8FD-4908-95BB-3604F3CA9764}"/>
    <pc:docChg chg="custSel delSld modSld">
      <pc:chgData name="Biersach, David" userId="14a9feb0-85a7-4da4-be8a-c1e22b637acc" providerId="ADAL" clId="{6231E7D9-E8FD-4908-95BB-3604F3CA9764}" dt="2020-05-29T19:25:56.584" v="2" actId="2696"/>
      <pc:docMkLst>
        <pc:docMk/>
      </pc:docMkLst>
      <pc:sldChg chg="del">
        <pc:chgData name="Biersach, David" userId="14a9feb0-85a7-4da4-be8a-c1e22b637acc" providerId="ADAL" clId="{6231E7D9-E8FD-4908-95BB-3604F3CA9764}" dt="2020-05-29T19:25:56.584" v="2" actId="2696"/>
        <pc:sldMkLst>
          <pc:docMk/>
          <pc:sldMk cId="1150352350" sldId="278"/>
        </pc:sldMkLst>
      </pc:sldChg>
      <pc:sldChg chg="modSp">
        <pc:chgData name="Biersach, David" userId="14a9feb0-85a7-4da4-be8a-c1e22b637acc" providerId="ADAL" clId="{6231E7D9-E8FD-4908-95BB-3604F3CA9764}" dt="2020-05-29T19:25:52.552" v="0" actId="27636"/>
        <pc:sldMkLst>
          <pc:docMk/>
          <pc:sldMk cId="206124625" sldId="464"/>
        </pc:sldMkLst>
        <pc:spChg chg="mod">
          <ac:chgData name="Biersach, David" userId="14a9feb0-85a7-4da4-be8a-c1e22b637acc" providerId="ADAL" clId="{6231E7D9-E8FD-4908-95BB-3604F3CA9764}" dt="2020-05-29T19:25:52.552" v="0" actId="27636"/>
          <ac:spMkLst>
            <pc:docMk/>
            <pc:sldMk cId="206124625" sldId="464"/>
            <ac:spMk id="3" creationId="{00000000-0000-0000-0000-000000000000}"/>
          </ac:spMkLst>
        </pc:spChg>
      </pc:sldChg>
      <pc:sldChg chg="modSp">
        <pc:chgData name="Biersach, David" userId="14a9feb0-85a7-4da4-be8a-c1e22b637acc" providerId="ADAL" clId="{6231E7D9-E8FD-4908-95BB-3604F3CA9764}" dt="2020-05-29T19:25:52.649" v="1" actId="27636"/>
        <pc:sldMkLst>
          <pc:docMk/>
          <pc:sldMk cId="320308749" sldId="465"/>
        </pc:sldMkLst>
        <pc:spChg chg="mod">
          <ac:chgData name="Biersach, David" userId="14a9feb0-85a7-4da4-be8a-c1e22b637acc" providerId="ADAL" clId="{6231E7D9-E8FD-4908-95BB-3604F3CA9764}" dt="2020-05-29T19:25:52.649" v="1" actId="27636"/>
          <ac:spMkLst>
            <pc:docMk/>
            <pc:sldMk cId="320308749" sldId="465"/>
            <ac:spMk id="3" creationId="{00000000-0000-0000-0000-000000000000}"/>
          </ac:spMkLst>
        </pc:spChg>
      </pc:sldChg>
    </pc:docChg>
  </pc:docChgLst>
  <pc:docChgLst>
    <pc:chgData name="Biersach, David" userId="14a9feb0-85a7-4da4-be8a-c1e22b637acc" providerId="ADAL" clId="{4294F2EC-0ECA-450C-918A-202D35A317D1}"/>
    <pc:docChg chg="modSld">
      <pc:chgData name="Biersach, David" userId="14a9feb0-85a7-4da4-be8a-c1e22b637acc" providerId="ADAL" clId="{4294F2EC-0ECA-450C-918A-202D35A317D1}" dt="2022-01-07T04:16:45.155" v="37" actId="20577"/>
      <pc:docMkLst>
        <pc:docMk/>
      </pc:docMkLst>
      <pc:sldChg chg="addSp modSp mod modAnim">
        <pc:chgData name="Biersach, David" userId="14a9feb0-85a7-4da4-be8a-c1e22b637acc" providerId="ADAL" clId="{4294F2EC-0ECA-450C-918A-202D35A317D1}" dt="2022-01-07T03:41:01.653" v="25"/>
        <pc:sldMkLst>
          <pc:docMk/>
          <pc:sldMk cId="2754448533" sldId="413"/>
        </pc:sldMkLst>
        <pc:spChg chg="add mod">
          <ac:chgData name="Biersach, David" userId="14a9feb0-85a7-4da4-be8a-c1e22b637acc" providerId="ADAL" clId="{4294F2EC-0ECA-450C-918A-202D35A317D1}" dt="2022-01-07T03:40:26.775" v="12" actId="208"/>
          <ac:spMkLst>
            <pc:docMk/>
            <pc:sldMk cId="2754448533" sldId="413"/>
            <ac:spMk id="2" creationId="{38BE88BC-E523-42A2-8657-0B555F6FBB96}"/>
          </ac:spMkLst>
        </pc:spChg>
        <pc:spChg chg="add mod">
          <ac:chgData name="Biersach, David" userId="14a9feb0-85a7-4da4-be8a-c1e22b637acc" providerId="ADAL" clId="{4294F2EC-0ECA-450C-918A-202D35A317D1}" dt="2022-01-07T03:40:35.659" v="15" actId="20577"/>
          <ac:spMkLst>
            <pc:docMk/>
            <pc:sldMk cId="2754448533" sldId="413"/>
            <ac:spMk id="15" creationId="{86DE42B8-546E-4CB8-8481-5F47A2D6C0A4}"/>
          </ac:spMkLst>
        </pc:spChg>
      </pc:sldChg>
      <pc:sldChg chg="modSp mod">
        <pc:chgData name="Biersach, David" userId="14a9feb0-85a7-4da4-be8a-c1e22b637acc" providerId="ADAL" clId="{4294F2EC-0ECA-450C-918A-202D35A317D1}" dt="2022-01-07T03:43:09.300" v="35" actId="14100"/>
        <pc:sldMkLst>
          <pc:docMk/>
          <pc:sldMk cId="1836700884" sldId="971"/>
        </pc:sldMkLst>
        <pc:spChg chg="mod">
          <ac:chgData name="Biersach, David" userId="14a9feb0-85a7-4da4-be8a-c1e22b637acc" providerId="ADAL" clId="{4294F2EC-0ECA-450C-918A-202D35A317D1}" dt="2022-01-07T03:43:09.300" v="35" actId="14100"/>
          <ac:spMkLst>
            <pc:docMk/>
            <pc:sldMk cId="1836700884" sldId="971"/>
            <ac:spMk id="15" creationId="{6CC9E844-3DAE-4608-8CB6-813892A39351}"/>
          </ac:spMkLst>
        </pc:spChg>
      </pc:sldChg>
      <pc:sldChg chg="modSp">
        <pc:chgData name="Biersach, David" userId="14a9feb0-85a7-4da4-be8a-c1e22b637acc" providerId="ADAL" clId="{4294F2EC-0ECA-450C-918A-202D35A317D1}" dt="2022-01-07T04:16:45.155" v="37" actId="20577"/>
        <pc:sldMkLst>
          <pc:docMk/>
          <pc:sldMk cId="457721936" sldId="1159"/>
        </pc:sldMkLst>
        <pc:spChg chg="mod">
          <ac:chgData name="Biersach, David" userId="14a9feb0-85a7-4da4-be8a-c1e22b637acc" providerId="ADAL" clId="{4294F2EC-0ECA-450C-918A-202D35A317D1}" dt="2022-01-07T04:16:45.155" v="37" actId="20577"/>
          <ac:spMkLst>
            <pc:docMk/>
            <pc:sldMk cId="457721936" sldId="1159"/>
            <ac:spMk id="3" creationId="{00000000-0000-0000-0000-000000000000}"/>
          </ac:spMkLst>
        </pc:spChg>
      </pc:sldChg>
      <pc:sldChg chg="modSp">
        <pc:chgData name="Biersach, David" userId="14a9feb0-85a7-4da4-be8a-c1e22b637acc" providerId="ADAL" clId="{4294F2EC-0ECA-450C-918A-202D35A317D1}" dt="2022-01-07T03:04:45.436" v="1" actId="6549"/>
        <pc:sldMkLst>
          <pc:docMk/>
          <pc:sldMk cId="4240865483" sldId="1160"/>
        </pc:sldMkLst>
        <pc:spChg chg="mod">
          <ac:chgData name="Biersach, David" userId="14a9feb0-85a7-4da4-be8a-c1e22b637acc" providerId="ADAL" clId="{4294F2EC-0ECA-450C-918A-202D35A317D1}" dt="2022-01-07T03:04:45.436" v="1" actId="6549"/>
          <ac:spMkLst>
            <pc:docMk/>
            <pc:sldMk cId="4240865483" sldId="1160"/>
            <ac:spMk id="23" creationId="{8EBA667A-82D0-45AA-9705-303DEC36EBE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67602"/>
          </a:xfrm>
          <a:prstGeom prst="rect">
            <a:avLst/>
          </a:prstGeom>
        </p:spPr>
        <p:txBody>
          <a:bodyPr vert="horz" lIns="91119" tIns="45559" rIns="91119" bIns="45559" rtlCol="0"/>
          <a:lstStyle>
            <a:lvl1pPr algn="l">
              <a:defRPr sz="1200"/>
            </a:lvl1pPr>
          </a:lstStyle>
          <a:p>
            <a:endParaRPr lang="en-US"/>
          </a:p>
        </p:txBody>
      </p:sp>
      <p:sp>
        <p:nvSpPr>
          <p:cNvPr id="3" name="Date Placeholder 2"/>
          <p:cNvSpPr>
            <a:spLocks noGrp="1"/>
          </p:cNvSpPr>
          <p:nvPr>
            <p:ph type="dt" sz="quarter" idx="1"/>
          </p:nvPr>
        </p:nvSpPr>
        <p:spPr>
          <a:xfrm>
            <a:off x="3884613" y="2"/>
            <a:ext cx="2971800" cy="467602"/>
          </a:xfrm>
          <a:prstGeom prst="rect">
            <a:avLst/>
          </a:prstGeom>
        </p:spPr>
        <p:txBody>
          <a:bodyPr vert="horz" lIns="91119" tIns="45559" rIns="91119" bIns="45559" rtlCol="0"/>
          <a:lstStyle>
            <a:lvl1pPr algn="r">
              <a:defRPr sz="1200"/>
            </a:lvl1pPr>
          </a:lstStyle>
          <a:p>
            <a:fld id="{A241AC98-512A-4A35-865E-757B6C1F07A2}" type="datetimeFigureOut">
              <a:rPr lang="en-US" smtClean="0"/>
              <a:t>6/19/2022</a:t>
            </a:fld>
            <a:endParaRPr lang="en-US"/>
          </a:p>
        </p:txBody>
      </p:sp>
      <p:sp>
        <p:nvSpPr>
          <p:cNvPr id="4" name="Footer Placeholder 3"/>
          <p:cNvSpPr>
            <a:spLocks noGrp="1"/>
          </p:cNvSpPr>
          <p:nvPr>
            <p:ph type="ftr" sz="quarter" idx="2"/>
          </p:nvPr>
        </p:nvSpPr>
        <p:spPr>
          <a:xfrm>
            <a:off x="0" y="8846264"/>
            <a:ext cx="2971800" cy="467602"/>
          </a:xfrm>
          <a:prstGeom prst="rect">
            <a:avLst/>
          </a:prstGeom>
        </p:spPr>
        <p:txBody>
          <a:bodyPr vert="horz" lIns="91119" tIns="45559" rIns="91119" bIns="45559"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46264"/>
            <a:ext cx="2971800" cy="467602"/>
          </a:xfrm>
          <a:prstGeom prst="rect">
            <a:avLst/>
          </a:prstGeom>
        </p:spPr>
        <p:txBody>
          <a:bodyPr vert="horz" lIns="91119" tIns="45559" rIns="91119" bIns="45559" rtlCol="0" anchor="b"/>
          <a:lstStyle>
            <a:lvl1pPr algn="r">
              <a:defRPr sz="1200"/>
            </a:lvl1pPr>
          </a:lstStyle>
          <a:p>
            <a:fld id="{825528D0-251A-41BC-8967-C65EDA3BFD3D}" type="slidenum">
              <a:rPr lang="en-US" smtClean="0"/>
              <a:t>‹#›</a:t>
            </a:fld>
            <a:endParaRPr lang="en-US"/>
          </a:p>
        </p:txBody>
      </p:sp>
    </p:spTree>
    <p:extLst>
      <p:ext uri="{BB962C8B-B14F-4D97-AF65-F5344CB8AC3E}">
        <p14:creationId xmlns:p14="http://schemas.microsoft.com/office/powerpoint/2010/main" val="35861955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67602"/>
          </a:xfrm>
          <a:prstGeom prst="rect">
            <a:avLst/>
          </a:prstGeom>
        </p:spPr>
        <p:txBody>
          <a:bodyPr vert="horz" lIns="91119" tIns="45559" rIns="91119" bIns="45559" rtlCol="0"/>
          <a:lstStyle>
            <a:lvl1pPr algn="l">
              <a:defRPr sz="1200"/>
            </a:lvl1pPr>
          </a:lstStyle>
          <a:p>
            <a:endParaRPr lang="en-US"/>
          </a:p>
        </p:txBody>
      </p:sp>
      <p:sp>
        <p:nvSpPr>
          <p:cNvPr id="3" name="Date Placeholder 2"/>
          <p:cNvSpPr>
            <a:spLocks noGrp="1"/>
          </p:cNvSpPr>
          <p:nvPr>
            <p:ph type="dt" idx="1"/>
          </p:nvPr>
        </p:nvSpPr>
        <p:spPr>
          <a:xfrm>
            <a:off x="3884613" y="2"/>
            <a:ext cx="2971800" cy="467602"/>
          </a:xfrm>
          <a:prstGeom prst="rect">
            <a:avLst/>
          </a:prstGeom>
        </p:spPr>
        <p:txBody>
          <a:bodyPr vert="horz" lIns="91119" tIns="45559" rIns="91119" bIns="45559" rtlCol="0"/>
          <a:lstStyle>
            <a:lvl1pPr algn="r">
              <a:defRPr sz="1200"/>
            </a:lvl1pPr>
          </a:lstStyle>
          <a:p>
            <a:fld id="{3854CEE7-15DE-41D9-8CA2-D1E137B1D850}" type="datetimeFigureOut">
              <a:rPr lang="en-US" smtClean="0"/>
              <a:t>6/19/2022</a:t>
            </a:fld>
            <a:endParaRPr lang="en-US"/>
          </a:p>
        </p:txBody>
      </p:sp>
      <p:sp>
        <p:nvSpPr>
          <p:cNvPr id="4" name="Slide Image Placeholder 3"/>
          <p:cNvSpPr>
            <a:spLocks noGrp="1" noRot="1" noChangeAspect="1"/>
          </p:cNvSpPr>
          <p:nvPr>
            <p:ph type="sldImg" idx="2"/>
          </p:nvPr>
        </p:nvSpPr>
        <p:spPr>
          <a:xfrm>
            <a:off x="1333500" y="1163638"/>
            <a:ext cx="4191000" cy="3144837"/>
          </a:xfrm>
          <a:prstGeom prst="rect">
            <a:avLst/>
          </a:prstGeom>
          <a:noFill/>
          <a:ln w="12700">
            <a:solidFill>
              <a:prstClr val="black"/>
            </a:solidFill>
          </a:ln>
        </p:spPr>
        <p:txBody>
          <a:bodyPr vert="horz" lIns="91119" tIns="45559" rIns="91119" bIns="45559" rtlCol="0" anchor="ctr"/>
          <a:lstStyle/>
          <a:p>
            <a:endParaRPr lang="en-US"/>
          </a:p>
        </p:txBody>
      </p:sp>
      <p:sp>
        <p:nvSpPr>
          <p:cNvPr id="5" name="Notes Placeholder 4"/>
          <p:cNvSpPr>
            <a:spLocks noGrp="1"/>
          </p:cNvSpPr>
          <p:nvPr>
            <p:ph type="body" sz="quarter" idx="3"/>
          </p:nvPr>
        </p:nvSpPr>
        <p:spPr>
          <a:xfrm>
            <a:off x="685800" y="4481981"/>
            <a:ext cx="5486400" cy="3667652"/>
          </a:xfrm>
          <a:prstGeom prst="rect">
            <a:avLst/>
          </a:prstGeom>
        </p:spPr>
        <p:txBody>
          <a:bodyPr vert="horz" lIns="91119" tIns="45559" rIns="91119" bIns="4555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6264"/>
            <a:ext cx="2971800" cy="467602"/>
          </a:xfrm>
          <a:prstGeom prst="rect">
            <a:avLst/>
          </a:prstGeom>
        </p:spPr>
        <p:txBody>
          <a:bodyPr vert="horz" lIns="91119" tIns="45559" rIns="91119" bIns="45559"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46264"/>
            <a:ext cx="2971800" cy="467602"/>
          </a:xfrm>
          <a:prstGeom prst="rect">
            <a:avLst/>
          </a:prstGeom>
        </p:spPr>
        <p:txBody>
          <a:bodyPr vert="horz" lIns="91119" tIns="45559" rIns="91119" bIns="45559" rtlCol="0" anchor="b"/>
          <a:lstStyle>
            <a:lvl1pPr algn="r">
              <a:defRPr sz="1200"/>
            </a:lvl1pPr>
          </a:lstStyle>
          <a:p>
            <a:fld id="{76317BBA-0BC6-419B-B826-088209688372}" type="slidenum">
              <a:rPr lang="en-US" smtClean="0"/>
              <a:t>‹#›</a:t>
            </a:fld>
            <a:endParaRPr lang="en-US"/>
          </a:p>
        </p:txBody>
      </p:sp>
    </p:spTree>
    <p:extLst>
      <p:ext uri="{BB962C8B-B14F-4D97-AF65-F5344CB8AC3E}">
        <p14:creationId xmlns:p14="http://schemas.microsoft.com/office/powerpoint/2010/main" val="354119215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a:t>
            </a:fld>
            <a:endParaRPr lang="en-US"/>
          </a:p>
        </p:txBody>
      </p:sp>
    </p:spTree>
    <p:extLst>
      <p:ext uri="{BB962C8B-B14F-4D97-AF65-F5344CB8AC3E}">
        <p14:creationId xmlns:p14="http://schemas.microsoft.com/office/powerpoint/2010/main" val="1074864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11</a:t>
            </a:fld>
            <a:endParaRPr lang="en-US"/>
          </a:p>
        </p:txBody>
      </p:sp>
    </p:spTree>
    <p:extLst>
      <p:ext uri="{BB962C8B-B14F-4D97-AF65-F5344CB8AC3E}">
        <p14:creationId xmlns:p14="http://schemas.microsoft.com/office/powerpoint/2010/main" val="1918637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12</a:t>
            </a:fld>
            <a:endParaRPr lang="en-US"/>
          </a:p>
        </p:txBody>
      </p:sp>
    </p:spTree>
    <p:extLst>
      <p:ext uri="{BB962C8B-B14F-4D97-AF65-F5344CB8AC3E}">
        <p14:creationId xmlns:p14="http://schemas.microsoft.com/office/powerpoint/2010/main" val="1297511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13</a:t>
            </a:fld>
            <a:endParaRPr lang="en-US"/>
          </a:p>
        </p:txBody>
      </p:sp>
    </p:spTree>
    <p:extLst>
      <p:ext uri="{BB962C8B-B14F-4D97-AF65-F5344CB8AC3E}">
        <p14:creationId xmlns:p14="http://schemas.microsoft.com/office/powerpoint/2010/main" val="454523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14</a:t>
            </a:fld>
            <a:endParaRPr lang="en-US"/>
          </a:p>
        </p:txBody>
      </p:sp>
    </p:spTree>
    <p:extLst>
      <p:ext uri="{BB962C8B-B14F-4D97-AF65-F5344CB8AC3E}">
        <p14:creationId xmlns:p14="http://schemas.microsoft.com/office/powerpoint/2010/main" val="2453393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16</a:t>
            </a:fld>
            <a:endParaRPr lang="en-US"/>
          </a:p>
        </p:txBody>
      </p:sp>
    </p:spTree>
    <p:extLst>
      <p:ext uri="{BB962C8B-B14F-4D97-AF65-F5344CB8AC3E}">
        <p14:creationId xmlns:p14="http://schemas.microsoft.com/office/powerpoint/2010/main" val="4008021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17</a:t>
            </a:fld>
            <a:endParaRPr lang="en-US"/>
          </a:p>
        </p:txBody>
      </p:sp>
    </p:spTree>
    <p:extLst>
      <p:ext uri="{BB962C8B-B14F-4D97-AF65-F5344CB8AC3E}">
        <p14:creationId xmlns:p14="http://schemas.microsoft.com/office/powerpoint/2010/main" val="458654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18</a:t>
            </a:fld>
            <a:endParaRPr lang="en-US"/>
          </a:p>
        </p:txBody>
      </p:sp>
    </p:spTree>
    <p:extLst>
      <p:ext uri="{BB962C8B-B14F-4D97-AF65-F5344CB8AC3E}">
        <p14:creationId xmlns:p14="http://schemas.microsoft.com/office/powerpoint/2010/main" val="19488119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19</a:t>
            </a:fld>
            <a:endParaRPr lang="en-US"/>
          </a:p>
        </p:txBody>
      </p:sp>
    </p:spTree>
    <p:extLst>
      <p:ext uri="{BB962C8B-B14F-4D97-AF65-F5344CB8AC3E}">
        <p14:creationId xmlns:p14="http://schemas.microsoft.com/office/powerpoint/2010/main" val="29815420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20</a:t>
            </a:fld>
            <a:endParaRPr lang="en-US"/>
          </a:p>
        </p:txBody>
      </p:sp>
    </p:spTree>
    <p:extLst>
      <p:ext uri="{BB962C8B-B14F-4D97-AF65-F5344CB8AC3E}">
        <p14:creationId xmlns:p14="http://schemas.microsoft.com/office/powerpoint/2010/main" val="39633024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21</a:t>
            </a:fld>
            <a:endParaRPr lang="en-US"/>
          </a:p>
        </p:txBody>
      </p:sp>
    </p:spTree>
    <p:extLst>
      <p:ext uri="{BB962C8B-B14F-4D97-AF65-F5344CB8AC3E}">
        <p14:creationId xmlns:p14="http://schemas.microsoft.com/office/powerpoint/2010/main" val="2582606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3</a:t>
            </a:fld>
            <a:endParaRPr lang="en-US"/>
          </a:p>
        </p:txBody>
      </p:sp>
    </p:spTree>
    <p:extLst>
      <p:ext uri="{BB962C8B-B14F-4D97-AF65-F5344CB8AC3E}">
        <p14:creationId xmlns:p14="http://schemas.microsoft.com/office/powerpoint/2010/main" val="42510817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23</a:t>
            </a:fld>
            <a:endParaRPr lang="en-US"/>
          </a:p>
        </p:txBody>
      </p:sp>
    </p:spTree>
    <p:extLst>
      <p:ext uri="{BB962C8B-B14F-4D97-AF65-F5344CB8AC3E}">
        <p14:creationId xmlns:p14="http://schemas.microsoft.com/office/powerpoint/2010/main" val="30573365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38</a:t>
            </a:fld>
            <a:endParaRPr lang="en-US"/>
          </a:p>
        </p:txBody>
      </p:sp>
    </p:spTree>
    <p:extLst>
      <p:ext uri="{BB962C8B-B14F-4D97-AF65-F5344CB8AC3E}">
        <p14:creationId xmlns:p14="http://schemas.microsoft.com/office/powerpoint/2010/main" val="30764674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49</a:t>
            </a:fld>
            <a:endParaRPr lang="en-US"/>
          </a:p>
        </p:txBody>
      </p:sp>
    </p:spTree>
    <p:extLst>
      <p:ext uri="{BB962C8B-B14F-4D97-AF65-F5344CB8AC3E}">
        <p14:creationId xmlns:p14="http://schemas.microsoft.com/office/powerpoint/2010/main" val="29769819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50</a:t>
            </a:fld>
            <a:endParaRPr lang="en-US"/>
          </a:p>
        </p:txBody>
      </p:sp>
    </p:spTree>
    <p:extLst>
      <p:ext uri="{BB962C8B-B14F-4D97-AF65-F5344CB8AC3E}">
        <p14:creationId xmlns:p14="http://schemas.microsoft.com/office/powerpoint/2010/main" val="26128506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62</a:t>
            </a:fld>
            <a:endParaRPr lang="en-US"/>
          </a:p>
        </p:txBody>
      </p:sp>
    </p:spTree>
    <p:extLst>
      <p:ext uri="{BB962C8B-B14F-4D97-AF65-F5344CB8AC3E}">
        <p14:creationId xmlns:p14="http://schemas.microsoft.com/office/powerpoint/2010/main" val="41532315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63</a:t>
            </a:fld>
            <a:endParaRPr lang="en-US"/>
          </a:p>
        </p:txBody>
      </p:sp>
    </p:spTree>
    <p:extLst>
      <p:ext uri="{BB962C8B-B14F-4D97-AF65-F5344CB8AC3E}">
        <p14:creationId xmlns:p14="http://schemas.microsoft.com/office/powerpoint/2010/main" val="6444958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64</a:t>
            </a:fld>
            <a:endParaRPr lang="en-US"/>
          </a:p>
        </p:txBody>
      </p:sp>
    </p:spTree>
    <p:extLst>
      <p:ext uri="{BB962C8B-B14F-4D97-AF65-F5344CB8AC3E}">
        <p14:creationId xmlns:p14="http://schemas.microsoft.com/office/powerpoint/2010/main" val="24541729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65</a:t>
            </a:fld>
            <a:endParaRPr lang="en-US"/>
          </a:p>
        </p:txBody>
      </p:sp>
    </p:spTree>
    <p:extLst>
      <p:ext uri="{BB962C8B-B14F-4D97-AF65-F5344CB8AC3E}">
        <p14:creationId xmlns:p14="http://schemas.microsoft.com/office/powerpoint/2010/main" val="8322221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66</a:t>
            </a:fld>
            <a:endParaRPr lang="en-US"/>
          </a:p>
        </p:txBody>
      </p:sp>
    </p:spTree>
    <p:extLst>
      <p:ext uri="{BB962C8B-B14F-4D97-AF65-F5344CB8AC3E}">
        <p14:creationId xmlns:p14="http://schemas.microsoft.com/office/powerpoint/2010/main" val="38916814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67</a:t>
            </a:fld>
            <a:endParaRPr lang="en-US"/>
          </a:p>
        </p:txBody>
      </p:sp>
    </p:spTree>
    <p:extLst>
      <p:ext uri="{BB962C8B-B14F-4D97-AF65-F5344CB8AC3E}">
        <p14:creationId xmlns:p14="http://schemas.microsoft.com/office/powerpoint/2010/main" val="3408109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4</a:t>
            </a:fld>
            <a:endParaRPr lang="en-US"/>
          </a:p>
        </p:txBody>
      </p:sp>
    </p:spTree>
    <p:extLst>
      <p:ext uri="{BB962C8B-B14F-4D97-AF65-F5344CB8AC3E}">
        <p14:creationId xmlns:p14="http://schemas.microsoft.com/office/powerpoint/2010/main" val="5751840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68</a:t>
            </a:fld>
            <a:endParaRPr lang="en-US"/>
          </a:p>
        </p:txBody>
      </p:sp>
    </p:spTree>
    <p:extLst>
      <p:ext uri="{BB962C8B-B14F-4D97-AF65-F5344CB8AC3E}">
        <p14:creationId xmlns:p14="http://schemas.microsoft.com/office/powerpoint/2010/main" val="8027694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69</a:t>
            </a:fld>
            <a:endParaRPr lang="en-US"/>
          </a:p>
        </p:txBody>
      </p:sp>
    </p:spTree>
    <p:extLst>
      <p:ext uri="{BB962C8B-B14F-4D97-AF65-F5344CB8AC3E}">
        <p14:creationId xmlns:p14="http://schemas.microsoft.com/office/powerpoint/2010/main" val="26201990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70</a:t>
            </a:fld>
            <a:endParaRPr lang="en-US"/>
          </a:p>
        </p:txBody>
      </p:sp>
    </p:spTree>
    <p:extLst>
      <p:ext uri="{BB962C8B-B14F-4D97-AF65-F5344CB8AC3E}">
        <p14:creationId xmlns:p14="http://schemas.microsoft.com/office/powerpoint/2010/main" val="22651299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72</a:t>
            </a:fld>
            <a:endParaRPr lang="en-US"/>
          </a:p>
        </p:txBody>
      </p:sp>
    </p:spTree>
    <p:extLst>
      <p:ext uri="{BB962C8B-B14F-4D97-AF65-F5344CB8AC3E}">
        <p14:creationId xmlns:p14="http://schemas.microsoft.com/office/powerpoint/2010/main" val="25061162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73</a:t>
            </a:fld>
            <a:endParaRPr lang="en-US"/>
          </a:p>
        </p:txBody>
      </p:sp>
    </p:spTree>
    <p:extLst>
      <p:ext uri="{BB962C8B-B14F-4D97-AF65-F5344CB8AC3E}">
        <p14:creationId xmlns:p14="http://schemas.microsoft.com/office/powerpoint/2010/main" val="41265621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74</a:t>
            </a:fld>
            <a:endParaRPr lang="en-US"/>
          </a:p>
        </p:txBody>
      </p:sp>
    </p:spTree>
    <p:extLst>
      <p:ext uri="{BB962C8B-B14F-4D97-AF65-F5344CB8AC3E}">
        <p14:creationId xmlns:p14="http://schemas.microsoft.com/office/powerpoint/2010/main" val="17762694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75</a:t>
            </a:fld>
            <a:endParaRPr lang="en-US"/>
          </a:p>
        </p:txBody>
      </p:sp>
    </p:spTree>
    <p:extLst>
      <p:ext uri="{BB962C8B-B14F-4D97-AF65-F5344CB8AC3E}">
        <p14:creationId xmlns:p14="http://schemas.microsoft.com/office/powerpoint/2010/main" val="22856964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76</a:t>
            </a:fld>
            <a:endParaRPr lang="en-US"/>
          </a:p>
        </p:txBody>
      </p:sp>
    </p:spTree>
    <p:extLst>
      <p:ext uri="{BB962C8B-B14F-4D97-AF65-F5344CB8AC3E}">
        <p14:creationId xmlns:p14="http://schemas.microsoft.com/office/powerpoint/2010/main" val="17692768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77</a:t>
            </a:fld>
            <a:endParaRPr lang="en-US"/>
          </a:p>
        </p:txBody>
      </p:sp>
    </p:spTree>
    <p:extLst>
      <p:ext uri="{BB962C8B-B14F-4D97-AF65-F5344CB8AC3E}">
        <p14:creationId xmlns:p14="http://schemas.microsoft.com/office/powerpoint/2010/main" val="11197837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78</a:t>
            </a:fld>
            <a:endParaRPr lang="en-US"/>
          </a:p>
        </p:txBody>
      </p:sp>
    </p:spTree>
    <p:extLst>
      <p:ext uri="{BB962C8B-B14F-4D97-AF65-F5344CB8AC3E}">
        <p14:creationId xmlns:p14="http://schemas.microsoft.com/office/powerpoint/2010/main" val="2009182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5</a:t>
            </a:fld>
            <a:endParaRPr lang="en-US"/>
          </a:p>
        </p:txBody>
      </p:sp>
    </p:spTree>
    <p:extLst>
      <p:ext uri="{BB962C8B-B14F-4D97-AF65-F5344CB8AC3E}">
        <p14:creationId xmlns:p14="http://schemas.microsoft.com/office/powerpoint/2010/main" val="11238866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79</a:t>
            </a:fld>
            <a:endParaRPr lang="en-US"/>
          </a:p>
        </p:txBody>
      </p:sp>
    </p:spTree>
    <p:extLst>
      <p:ext uri="{BB962C8B-B14F-4D97-AF65-F5344CB8AC3E}">
        <p14:creationId xmlns:p14="http://schemas.microsoft.com/office/powerpoint/2010/main" val="14243783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80</a:t>
            </a:fld>
            <a:endParaRPr lang="en-US"/>
          </a:p>
        </p:txBody>
      </p:sp>
    </p:spTree>
    <p:extLst>
      <p:ext uri="{BB962C8B-B14F-4D97-AF65-F5344CB8AC3E}">
        <p14:creationId xmlns:p14="http://schemas.microsoft.com/office/powerpoint/2010/main" val="11548164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81</a:t>
            </a:fld>
            <a:endParaRPr lang="en-US"/>
          </a:p>
        </p:txBody>
      </p:sp>
    </p:spTree>
    <p:extLst>
      <p:ext uri="{BB962C8B-B14F-4D97-AF65-F5344CB8AC3E}">
        <p14:creationId xmlns:p14="http://schemas.microsoft.com/office/powerpoint/2010/main" val="14686295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82</a:t>
            </a:fld>
            <a:endParaRPr lang="en-US"/>
          </a:p>
        </p:txBody>
      </p:sp>
    </p:spTree>
    <p:extLst>
      <p:ext uri="{BB962C8B-B14F-4D97-AF65-F5344CB8AC3E}">
        <p14:creationId xmlns:p14="http://schemas.microsoft.com/office/powerpoint/2010/main" val="14964155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83</a:t>
            </a:fld>
            <a:endParaRPr lang="en-US"/>
          </a:p>
        </p:txBody>
      </p:sp>
    </p:spTree>
    <p:extLst>
      <p:ext uri="{BB962C8B-B14F-4D97-AF65-F5344CB8AC3E}">
        <p14:creationId xmlns:p14="http://schemas.microsoft.com/office/powerpoint/2010/main" val="28039263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84</a:t>
            </a:fld>
            <a:endParaRPr lang="en-US"/>
          </a:p>
        </p:txBody>
      </p:sp>
    </p:spTree>
    <p:extLst>
      <p:ext uri="{BB962C8B-B14F-4D97-AF65-F5344CB8AC3E}">
        <p14:creationId xmlns:p14="http://schemas.microsoft.com/office/powerpoint/2010/main" val="38024775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85</a:t>
            </a:fld>
            <a:endParaRPr lang="en-US"/>
          </a:p>
        </p:txBody>
      </p:sp>
    </p:spTree>
    <p:extLst>
      <p:ext uri="{BB962C8B-B14F-4D97-AF65-F5344CB8AC3E}">
        <p14:creationId xmlns:p14="http://schemas.microsoft.com/office/powerpoint/2010/main" val="222218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86</a:t>
            </a:fld>
            <a:endParaRPr lang="en-US"/>
          </a:p>
        </p:txBody>
      </p:sp>
    </p:spTree>
    <p:extLst>
      <p:ext uri="{BB962C8B-B14F-4D97-AF65-F5344CB8AC3E}">
        <p14:creationId xmlns:p14="http://schemas.microsoft.com/office/powerpoint/2010/main" val="30882290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87</a:t>
            </a:fld>
            <a:endParaRPr lang="en-US"/>
          </a:p>
        </p:txBody>
      </p:sp>
    </p:spTree>
    <p:extLst>
      <p:ext uri="{BB962C8B-B14F-4D97-AF65-F5344CB8AC3E}">
        <p14:creationId xmlns:p14="http://schemas.microsoft.com/office/powerpoint/2010/main" val="9587258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88</a:t>
            </a:fld>
            <a:endParaRPr lang="en-US"/>
          </a:p>
        </p:txBody>
      </p:sp>
    </p:spTree>
    <p:extLst>
      <p:ext uri="{BB962C8B-B14F-4D97-AF65-F5344CB8AC3E}">
        <p14:creationId xmlns:p14="http://schemas.microsoft.com/office/powerpoint/2010/main" val="2350914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a:t>
            </a:fld>
            <a:endParaRPr lang="en-US"/>
          </a:p>
        </p:txBody>
      </p:sp>
    </p:spTree>
    <p:extLst>
      <p:ext uri="{BB962C8B-B14F-4D97-AF65-F5344CB8AC3E}">
        <p14:creationId xmlns:p14="http://schemas.microsoft.com/office/powerpoint/2010/main" val="22648759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90</a:t>
            </a:fld>
            <a:endParaRPr lang="en-US"/>
          </a:p>
        </p:txBody>
      </p:sp>
    </p:spTree>
    <p:extLst>
      <p:ext uri="{BB962C8B-B14F-4D97-AF65-F5344CB8AC3E}">
        <p14:creationId xmlns:p14="http://schemas.microsoft.com/office/powerpoint/2010/main" val="3566321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91</a:t>
            </a:fld>
            <a:endParaRPr lang="en-US"/>
          </a:p>
        </p:txBody>
      </p:sp>
    </p:spTree>
    <p:extLst>
      <p:ext uri="{BB962C8B-B14F-4D97-AF65-F5344CB8AC3E}">
        <p14:creationId xmlns:p14="http://schemas.microsoft.com/office/powerpoint/2010/main" val="19281547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92</a:t>
            </a:fld>
            <a:endParaRPr lang="en-US"/>
          </a:p>
        </p:txBody>
      </p:sp>
    </p:spTree>
    <p:extLst>
      <p:ext uri="{BB962C8B-B14F-4D97-AF65-F5344CB8AC3E}">
        <p14:creationId xmlns:p14="http://schemas.microsoft.com/office/powerpoint/2010/main" val="20175047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93</a:t>
            </a:fld>
            <a:endParaRPr lang="en-US"/>
          </a:p>
        </p:txBody>
      </p:sp>
    </p:spTree>
    <p:extLst>
      <p:ext uri="{BB962C8B-B14F-4D97-AF65-F5344CB8AC3E}">
        <p14:creationId xmlns:p14="http://schemas.microsoft.com/office/powerpoint/2010/main" val="10586340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94</a:t>
            </a:fld>
            <a:endParaRPr lang="en-US"/>
          </a:p>
        </p:txBody>
      </p:sp>
    </p:spTree>
    <p:extLst>
      <p:ext uri="{BB962C8B-B14F-4D97-AF65-F5344CB8AC3E}">
        <p14:creationId xmlns:p14="http://schemas.microsoft.com/office/powerpoint/2010/main" val="5907981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101</a:t>
            </a:fld>
            <a:endParaRPr lang="en-US"/>
          </a:p>
        </p:txBody>
      </p:sp>
    </p:spTree>
    <p:extLst>
      <p:ext uri="{BB962C8B-B14F-4D97-AF65-F5344CB8AC3E}">
        <p14:creationId xmlns:p14="http://schemas.microsoft.com/office/powerpoint/2010/main" val="9646403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102</a:t>
            </a:fld>
            <a:endParaRPr lang="en-US"/>
          </a:p>
        </p:txBody>
      </p:sp>
    </p:spTree>
    <p:extLst>
      <p:ext uri="{BB962C8B-B14F-4D97-AF65-F5344CB8AC3E}">
        <p14:creationId xmlns:p14="http://schemas.microsoft.com/office/powerpoint/2010/main" val="36572292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103</a:t>
            </a:fld>
            <a:endParaRPr lang="en-US"/>
          </a:p>
        </p:txBody>
      </p:sp>
    </p:spTree>
    <p:extLst>
      <p:ext uri="{BB962C8B-B14F-4D97-AF65-F5344CB8AC3E}">
        <p14:creationId xmlns:p14="http://schemas.microsoft.com/office/powerpoint/2010/main" val="4001902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107</a:t>
            </a:fld>
            <a:endParaRPr lang="en-US"/>
          </a:p>
        </p:txBody>
      </p:sp>
    </p:spTree>
    <p:extLst>
      <p:ext uri="{BB962C8B-B14F-4D97-AF65-F5344CB8AC3E}">
        <p14:creationId xmlns:p14="http://schemas.microsoft.com/office/powerpoint/2010/main" val="2316316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108</a:t>
            </a:fld>
            <a:endParaRPr lang="en-US"/>
          </a:p>
        </p:txBody>
      </p:sp>
    </p:spTree>
    <p:extLst>
      <p:ext uri="{BB962C8B-B14F-4D97-AF65-F5344CB8AC3E}">
        <p14:creationId xmlns:p14="http://schemas.microsoft.com/office/powerpoint/2010/main" val="1598816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a:t>
            </a:fld>
            <a:endParaRPr lang="en-US"/>
          </a:p>
        </p:txBody>
      </p:sp>
    </p:spTree>
    <p:extLst>
      <p:ext uri="{BB962C8B-B14F-4D97-AF65-F5344CB8AC3E}">
        <p14:creationId xmlns:p14="http://schemas.microsoft.com/office/powerpoint/2010/main" val="31574852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317BBA-0BC6-419B-B826-088209688372}" type="slidenum">
              <a:rPr lang="en-US" smtClean="0"/>
              <a:t>109</a:t>
            </a:fld>
            <a:endParaRPr lang="en-US"/>
          </a:p>
        </p:txBody>
      </p:sp>
    </p:spTree>
    <p:extLst>
      <p:ext uri="{BB962C8B-B14F-4D97-AF65-F5344CB8AC3E}">
        <p14:creationId xmlns:p14="http://schemas.microsoft.com/office/powerpoint/2010/main" val="27607465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317BBA-0BC6-419B-B826-088209688372}" type="slidenum">
              <a:rPr lang="en-US" smtClean="0"/>
              <a:t>110</a:t>
            </a:fld>
            <a:endParaRPr lang="en-US"/>
          </a:p>
        </p:txBody>
      </p:sp>
    </p:spTree>
    <p:extLst>
      <p:ext uri="{BB962C8B-B14F-4D97-AF65-F5344CB8AC3E}">
        <p14:creationId xmlns:p14="http://schemas.microsoft.com/office/powerpoint/2010/main" val="16595869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317BBA-0BC6-419B-B826-088209688372}" type="slidenum">
              <a:rPr lang="en-US" smtClean="0"/>
              <a:t>111</a:t>
            </a:fld>
            <a:endParaRPr lang="en-US"/>
          </a:p>
        </p:txBody>
      </p:sp>
    </p:spTree>
    <p:extLst>
      <p:ext uri="{BB962C8B-B14F-4D97-AF65-F5344CB8AC3E}">
        <p14:creationId xmlns:p14="http://schemas.microsoft.com/office/powerpoint/2010/main" val="40081389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112</a:t>
            </a:fld>
            <a:endParaRPr lang="en-US"/>
          </a:p>
        </p:txBody>
      </p:sp>
    </p:spTree>
    <p:extLst>
      <p:ext uri="{BB962C8B-B14F-4D97-AF65-F5344CB8AC3E}">
        <p14:creationId xmlns:p14="http://schemas.microsoft.com/office/powerpoint/2010/main" val="4238708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317BBA-0BC6-419B-B826-088209688372}" type="slidenum">
              <a:rPr lang="en-US" smtClean="0"/>
              <a:t>116</a:t>
            </a:fld>
            <a:endParaRPr lang="en-US"/>
          </a:p>
        </p:txBody>
      </p:sp>
    </p:spTree>
    <p:extLst>
      <p:ext uri="{BB962C8B-B14F-4D97-AF65-F5344CB8AC3E}">
        <p14:creationId xmlns:p14="http://schemas.microsoft.com/office/powerpoint/2010/main" val="25517911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317BBA-0BC6-419B-B826-088209688372}" type="slidenum">
              <a:rPr lang="en-US" smtClean="0"/>
              <a:t>118</a:t>
            </a:fld>
            <a:endParaRPr lang="en-US"/>
          </a:p>
        </p:txBody>
      </p:sp>
    </p:spTree>
    <p:extLst>
      <p:ext uri="{BB962C8B-B14F-4D97-AF65-F5344CB8AC3E}">
        <p14:creationId xmlns:p14="http://schemas.microsoft.com/office/powerpoint/2010/main" val="13129475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317BBA-0BC6-419B-B826-088209688372}" type="slidenum">
              <a:rPr lang="en-US" smtClean="0"/>
              <a:t>119</a:t>
            </a:fld>
            <a:endParaRPr lang="en-US"/>
          </a:p>
        </p:txBody>
      </p:sp>
    </p:spTree>
    <p:extLst>
      <p:ext uri="{BB962C8B-B14F-4D97-AF65-F5344CB8AC3E}">
        <p14:creationId xmlns:p14="http://schemas.microsoft.com/office/powerpoint/2010/main" val="351454805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317BBA-0BC6-419B-B826-088209688372}" type="slidenum">
              <a:rPr lang="en-US" smtClean="0"/>
              <a:t>120</a:t>
            </a:fld>
            <a:endParaRPr lang="en-US"/>
          </a:p>
        </p:txBody>
      </p:sp>
    </p:spTree>
    <p:extLst>
      <p:ext uri="{BB962C8B-B14F-4D97-AF65-F5344CB8AC3E}">
        <p14:creationId xmlns:p14="http://schemas.microsoft.com/office/powerpoint/2010/main" val="98943287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129</a:t>
            </a:fld>
            <a:endParaRPr lang="en-US"/>
          </a:p>
        </p:txBody>
      </p:sp>
    </p:spTree>
    <p:extLst>
      <p:ext uri="{BB962C8B-B14F-4D97-AF65-F5344CB8AC3E}">
        <p14:creationId xmlns:p14="http://schemas.microsoft.com/office/powerpoint/2010/main" val="28928231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130</a:t>
            </a:fld>
            <a:endParaRPr lang="en-US"/>
          </a:p>
        </p:txBody>
      </p:sp>
    </p:spTree>
    <p:extLst>
      <p:ext uri="{BB962C8B-B14F-4D97-AF65-F5344CB8AC3E}">
        <p14:creationId xmlns:p14="http://schemas.microsoft.com/office/powerpoint/2010/main" val="4272455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a:t>
            </a:fld>
            <a:endParaRPr lang="en-US"/>
          </a:p>
        </p:txBody>
      </p:sp>
    </p:spTree>
    <p:extLst>
      <p:ext uri="{BB962C8B-B14F-4D97-AF65-F5344CB8AC3E}">
        <p14:creationId xmlns:p14="http://schemas.microsoft.com/office/powerpoint/2010/main" val="2342956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9</a:t>
            </a:fld>
            <a:endParaRPr lang="en-US"/>
          </a:p>
        </p:txBody>
      </p:sp>
    </p:spTree>
    <p:extLst>
      <p:ext uri="{BB962C8B-B14F-4D97-AF65-F5344CB8AC3E}">
        <p14:creationId xmlns:p14="http://schemas.microsoft.com/office/powerpoint/2010/main" val="4212120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10</a:t>
            </a:fld>
            <a:endParaRPr lang="en-US"/>
          </a:p>
        </p:txBody>
      </p:sp>
    </p:spTree>
    <p:extLst>
      <p:ext uri="{BB962C8B-B14F-4D97-AF65-F5344CB8AC3E}">
        <p14:creationId xmlns:p14="http://schemas.microsoft.com/office/powerpoint/2010/main" val="4159310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55EB2C-244D-4423-AD97-018ED6478B87}" type="datetime1">
              <a:rPr lang="en-US" smtClean="0"/>
              <a:t>6/19/2022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1400" b="1">
                <a:solidFill>
                  <a:schemeClr val="tx1"/>
                </a:solidFill>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3277065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B41D1F-7576-4C60-B4EB-5115BC56CF40}" type="datetime1">
              <a:rPr lang="en-US" smtClean="0"/>
              <a:t>6/19/2022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3705590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9D1398-4D56-44F9-BA35-34ACF3159A64}" type="datetime1">
              <a:rPr lang="en-US" smtClean="0"/>
              <a:t>6/19/2022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2347932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CF632E-48CB-4EEB-A6B6-DEC7AD7CC976}" type="datetime1">
              <a:rPr lang="en-US" smtClean="0"/>
              <a:t>6/19/2022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1400" b="1">
                <a:solidFill>
                  <a:schemeClr val="tx1"/>
                </a:solidFill>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885261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EEE52C-3A57-458E-95F6-96B2FA9D1DD4}" type="datetime1">
              <a:rPr lang="en-US" smtClean="0"/>
              <a:t>6/19/2022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71095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6FC747-A48A-4FF2-8EE4-3E95ECD1C2A8}" type="datetime1">
              <a:rPr lang="en-US" smtClean="0"/>
              <a:t>6/19/2022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1822927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BF5758-AB7F-463D-B638-E1729B95E126}" type="datetime1">
              <a:rPr lang="en-US" smtClean="0"/>
              <a:t>6/19/2022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315653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3718C77-7DD0-4738-BF52-D0EC9F78A76E}" type="datetime1">
              <a:rPr lang="en-US" smtClean="0"/>
              <a:t>6/19/2022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1824419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8970CF-13D9-4E1D-A74F-2CFE4953FCDB}" type="datetime1">
              <a:rPr lang="en-US" smtClean="0"/>
              <a:t>6/19/2022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3480274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C49B9-4E1C-4967-B9CF-0BF9FECBE837}" type="datetime1">
              <a:rPr lang="en-US" smtClean="0"/>
              <a:t>6/19/2022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1608694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338CBB-1F06-4333-9BBF-66628B15E581}" type="datetime1">
              <a:rPr lang="en-US" smtClean="0"/>
              <a:t>6/19/2022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4137983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5EC883-F03C-4CA3-AF62-BEF30EEA4F65}" type="datetime1">
              <a:rPr lang="en-US" smtClean="0"/>
              <a:t>6/19/2022</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10309697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hyperlink" Target="mailto:dbiersach@bnl.gov" TargetMode="Externa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0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10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2.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4.png"/></Relationships>
</file>

<file path=ppt/slides/_rels/slide10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11.xml.rels><?xml version="1.0" encoding="UTF-8" standalone="yes"?>
<Relationships xmlns="http://schemas.openxmlformats.org/package/2006/relationships"><Relationship Id="rId8" Type="http://schemas.openxmlformats.org/officeDocument/2006/relationships/image" Target="../media/image1412.png"/><Relationship Id="rId3" Type="http://schemas.openxmlformats.org/officeDocument/2006/relationships/image" Target="../media/image9.png"/><Relationship Id="rId7" Type="http://schemas.openxmlformats.org/officeDocument/2006/relationships/image" Target="../media/image14.png"/><Relationship Id="rId12" Type="http://schemas.openxmlformats.org/officeDocument/2006/relationships/image" Target="../media/image184.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210.png"/><Relationship Id="rId11" Type="http://schemas.openxmlformats.org/officeDocument/2006/relationships/image" Target="../media/image1711.png"/><Relationship Id="rId5" Type="http://schemas.openxmlformats.org/officeDocument/2006/relationships/image" Target="../media/image1111.png"/><Relationship Id="rId10" Type="http://schemas.openxmlformats.org/officeDocument/2006/relationships/image" Target="../media/image162.png"/><Relationship Id="rId4" Type="http://schemas.openxmlformats.org/officeDocument/2006/relationships/image" Target="../media/image1012.png"/><Relationship Id="rId9" Type="http://schemas.openxmlformats.org/officeDocument/2006/relationships/image" Target="../media/image154.png"/></Relationships>
</file>

<file path=ppt/slides/_rels/slide11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hyperlink" Target="https://numpy.org/devdocs/user/basics.io.genfromtxt.html" TargetMode="External"/><Relationship Id="rId5" Type="http://schemas.openxmlformats.org/officeDocument/2006/relationships/image" Target="../media/image174.png"/><Relationship Id="rId4" Type="http://schemas.openxmlformats.org/officeDocument/2006/relationships/image" Target="../media/image172.png"/></Relationships>
</file>

<file path=ppt/slides/_rels/slide11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emf"/><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185.png"/><Relationship Id="rId4" Type="http://schemas.openxmlformats.org/officeDocument/2006/relationships/image" Target="../media/image180.png"/></Relationships>
</file>

<file path=ppt/slides/_rels/slide11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87.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30.png"/><Relationship Id="rId5" Type="http://schemas.openxmlformats.org/officeDocument/2006/relationships/image" Target="../media/image220.png"/><Relationship Id="rId4" Type="http://schemas.openxmlformats.org/officeDocument/2006/relationships/image" Target="../media/image210.png"/></Relationships>
</file>

<file path=ppt/slides/_rels/slide12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411.png"/><Relationship Id="rId5" Type="http://schemas.openxmlformats.org/officeDocument/2006/relationships/image" Target="../media/image400.png"/><Relationship Id="rId4" Type="http://schemas.openxmlformats.org/officeDocument/2006/relationships/image" Target="../media/image390.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450.png"/><Relationship Id="rId2" Type="http://schemas.openxmlformats.org/officeDocument/2006/relationships/image" Target="../media/image1440.png"/><Relationship Id="rId1" Type="http://schemas.openxmlformats.org/officeDocument/2006/relationships/slideLayout" Target="../slideLayouts/slideLayout2.xml"/><Relationship Id="rId5" Type="http://schemas.openxmlformats.org/officeDocument/2006/relationships/image" Target="../media/image1481.png"/><Relationship Id="rId4" Type="http://schemas.openxmlformats.org/officeDocument/2006/relationships/image" Target="../media/image1471.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460.png"/><Relationship Id="rId3" Type="http://schemas.openxmlformats.org/officeDocument/2006/relationships/image" Target="../media/image15.png"/><Relationship Id="rId7" Type="http://schemas.openxmlformats.org/officeDocument/2006/relationships/image" Target="../media/image450.png"/><Relationship Id="rId12" Type="http://schemas.openxmlformats.org/officeDocument/2006/relationships/image" Target="../media/image500.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440.png"/><Relationship Id="rId11" Type="http://schemas.openxmlformats.org/officeDocument/2006/relationships/image" Target="../media/image470.png"/><Relationship Id="rId5" Type="http://schemas.openxmlformats.org/officeDocument/2006/relationships/image" Target="../media/image410.png"/><Relationship Id="rId10" Type="http://schemas.openxmlformats.org/officeDocument/2006/relationships/image" Target="../media/image430.png"/><Relationship Id="rId4" Type="http://schemas.openxmlformats.org/officeDocument/2006/relationships/image" Target="../media/image16.png"/><Relationship Id="rId9" Type="http://schemas.openxmlformats.org/officeDocument/2006/relationships/image" Target="../media/image420.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55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8" Type="http://schemas.openxmlformats.org/officeDocument/2006/relationships/image" Target="../media/image611.png"/><Relationship Id="rId3" Type="http://schemas.openxmlformats.org/officeDocument/2006/relationships/image" Target="../media/image20.png"/><Relationship Id="rId7" Type="http://schemas.openxmlformats.org/officeDocument/2006/relationships/image" Target="../media/image600.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590.png"/><Relationship Id="rId5" Type="http://schemas.openxmlformats.org/officeDocument/2006/relationships/image" Target="../media/image580.png"/><Relationship Id="rId10" Type="http://schemas.openxmlformats.org/officeDocument/2006/relationships/image" Target="../media/image630.png"/><Relationship Id="rId4" Type="http://schemas.openxmlformats.org/officeDocument/2006/relationships/image" Target="../media/image570.png"/><Relationship Id="rId9" Type="http://schemas.openxmlformats.org/officeDocument/2006/relationships/image" Target="../media/image620.png"/></Relationships>
</file>

<file path=ppt/slides/_rels/slide18.xml.rels><?xml version="1.0" encoding="UTF-8" standalone="yes"?>
<Relationships xmlns="http://schemas.openxmlformats.org/package/2006/relationships"><Relationship Id="rId8" Type="http://schemas.openxmlformats.org/officeDocument/2006/relationships/image" Target="../media/image702.png"/><Relationship Id="rId3" Type="http://schemas.openxmlformats.org/officeDocument/2006/relationships/image" Target="../media/image21.png"/><Relationship Id="rId7" Type="http://schemas.openxmlformats.org/officeDocument/2006/relationships/image" Target="../media/image690.png"/><Relationship Id="rId12" Type="http://schemas.openxmlformats.org/officeDocument/2006/relationships/image" Target="../media/image74.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680.png"/><Relationship Id="rId11" Type="http://schemas.openxmlformats.org/officeDocument/2006/relationships/image" Target="../media/image22.png"/><Relationship Id="rId5" Type="http://schemas.openxmlformats.org/officeDocument/2006/relationships/image" Target="../media/image670.png"/><Relationship Id="rId10" Type="http://schemas.openxmlformats.org/officeDocument/2006/relationships/image" Target="../media/image720.png"/><Relationship Id="rId4" Type="http://schemas.openxmlformats.org/officeDocument/2006/relationships/image" Target="../media/image660.png"/><Relationship Id="rId9" Type="http://schemas.openxmlformats.org/officeDocument/2006/relationships/image" Target="../media/image713.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hyperlink" Target="https://kapeli.com/cheat_sheets/LaTeX_Math_Symbols.docset/Contents/Resources/Documents/index" TargetMode="Externa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8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hyperlink" Target="https://numpy.org/doc/stable/reference/c-api/generalized-ufuncs.html?highlight=gufuncs"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NUL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810.png"/></Relationships>
</file>

<file path=ppt/slides/_rels/slide4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NULL"/></Relationships>
</file>

<file path=ppt/slides/_rels/slide4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10.png"/><Relationship Id="rId7" Type="http://schemas.openxmlformats.org/officeDocument/2006/relationships/image" Target="../media/image1010.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610.png"/><Relationship Id="rId11" Type="http://schemas.openxmlformats.org/officeDocument/2006/relationships/image" Target="../media/image7.png"/><Relationship Id="rId5" Type="http://schemas.openxmlformats.org/officeDocument/2006/relationships/image" Target="../media/image1110.png"/><Relationship Id="rId10" Type="http://schemas.openxmlformats.org/officeDocument/2006/relationships/image" Target="../media/image1410.png"/><Relationship Id="rId9" Type="http://schemas.openxmlformats.org/officeDocument/2006/relationships/image" Target="../media/image1211.png"/></Relationships>
</file>

<file path=ppt/slides/_rels/slide50.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47.png"/><Relationship Id="rId7" Type="http://schemas.openxmlformats.org/officeDocument/2006/relationships/image" Target="../media/image126.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125.png"/><Relationship Id="rId5" Type="http://schemas.openxmlformats.org/officeDocument/2006/relationships/image" Target="../media/image114.png"/><Relationship Id="rId4" Type="http://schemas.openxmlformats.org/officeDocument/2006/relationships/image" Target="../media/image1301.png"/><Relationship Id="rId9" Type="http://schemas.openxmlformats.org/officeDocument/2006/relationships/image" Target="../media/image128.png"/></Relationships>
</file>

<file path=ppt/slides/_rels/slide5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52.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5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54.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5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56.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1710.png"/><Relationship Id="rId4" Type="http://schemas.openxmlformats.org/officeDocument/2006/relationships/image" Target="../media/image161.png"/></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2.png"/><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1050.png"/><Relationship Id="rId5" Type="http://schemas.openxmlformats.org/officeDocument/2006/relationships/image" Target="../media/image1040.png"/><Relationship Id="rId4" Type="http://schemas.openxmlformats.org/officeDocument/2006/relationships/image" Target="../media/image1030.png"/></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712.png"/><Relationship Id="rId5" Type="http://schemas.openxmlformats.org/officeDocument/2006/relationships/image" Target="../media/image970.png"/><Relationship Id="rId4" Type="http://schemas.openxmlformats.org/officeDocument/2006/relationships/image" Target="../media/image66.png"/></Relationships>
</file>

<file path=ppt/slides/_rels/slide64.xml.rels><?xml version="1.0" encoding="UTF-8" standalone="yes"?>
<Relationships xmlns="http://schemas.openxmlformats.org/package/2006/relationships"><Relationship Id="rId3" Type="http://schemas.openxmlformats.org/officeDocument/2006/relationships/image" Target="../media/image1340.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68.png"/><Relationship Id="rId4" Type="http://schemas.openxmlformats.org/officeDocument/2006/relationships/image" Target="../media/image67.png"/></Relationships>
</file>

<file path=ppt/slides/_rels/slide65.xml.rels><?xml version="1.0" encoding="UTF-8" standalone="yes"?>
<Relationships xmlns="http://schemas.openxmlformats.org/package/2006/relationships"><Relationship Id="rId8" Type="http://schemas.openxmlformats.org/officeDocument/2006/relationships/image" Target="../media/image741.png"/><Relationship Id="rId3" Type="http://schemas.openxmlformats.org/officeDocument/2006/relationships/image" Target="../media/image69.png"/><Relationship Id="rId7" Type="http://schemas.openxmlformats.org/officeDocument/2006/relationships/image" Target="../media/image730.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1070.png"/><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112.png"/></Relationships>
</file>

<file path=ppt/slides/_rels/slide66.xml.rels><?xml version="1.0" encoding="UTF-8" standalone="yes"?>
<Relationships xmlns="http://schemas.openxmlformats.org/package/2006/relationships"><Relationship Id="rId8" Type="http://schemas.openxmlformats.org/officeDocument/2006/relationships/image" Target="../media/image812.png"/><Relationship Id="rId7" Type="http://schemas.openxmlformats.org/officeDocument/2006/relationships/image" Target="../media/image801.png"/><Relationship Id="rId12" Type="http://schemas.openxmlformats.org/officeDocument/2006/relationships/image" Target="../media/image671.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790.png"/><Relationship Id="rId11" Type="http://schemas.openxmlformats.org/officeDocument/2006/relationships/image" Target="../media/image510.png"/><Relationship Id="rId5" Type="http://schemas.openxmlformats.org/officeDocument/2006/relationships/image" Target="../media/image780.png"/><Relationship Id="rId10" Type="http://schemas.openxmlformats.org/officeDocument/2006/relationships/image" Target="../media/image831.png"/><Relationship Id="rId4" Type="http://schemas.openxmlformats.org/officeDocument/2006/relationships/image" Target="../media/image770.png"/><Relationship Id="rId9" Type="http://schemas.openxmlformats.org/officeDocument/2006/relationships/image" Target="../media/image97.png"/></Relationships>
</file>

<file path=ppt/slides/_rels/slide67.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3.png"/><Relationship Id="rId7" Type="http://schemas.openxmlformats.org/officeDocument/2006/relationships/image" Target="../media/image119.png"/><Relationship Id="rId12" Type="http://schemas.openxmlformats.org/officeDocument/2006/relationships/image" Target="../media/image124.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118.png"/><Relationship Id="rId11" Type="http://schemas.openxmlformats.org/officeDocument/2006/relationships/image" Target="../media/image121.png"/><Relationship Id="rId5" Type="http://schemas.openxmlformats.org/officeDocument/2006/relationships/image" Target="../media/image117.png"/><Relationship Id="rId10" Type="http://schemas.openxmlformats.org/officeDocument/2006/relationships/image" Target="../media/image115.png"/><Relationship Id="rId4" Type="http://schemas.openxmlformats.org/officeDocument/2006/relationships/image" Target="../media/image116.png"/><Relationship Id="rId9" Type="http://schemas.openxmlformats.org/officeDocument/2006/relationships/image" Target="../media/image711.png"/></Relationships>
</file>

<file path=ppt/slides/_rels/slide68.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960.png"/><Relationship Id="rId7" Type="http://schemas.openxmlformats.org/officeDocument/2006/relationships/image" Target="../media/image830.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820.png"/><Relationship Id="rId11" Type="http://schemas.openxmlformats.org/officeDocument/2006/relationships/image" Target="../media/image911.png"/><Relationship Id="rId5" Type="http://schemas.openxmlformats.org/officeDocument/2006/relationships/image" Target="../media/image800.png"/><Relationship Id="rId10" Type="http://schemas.openxmlformats.org/officeDocument/2006/relationships/image" Target="../media/image870.png"/><Relationship Id="rId4" Type="http://schemas.openxmlformats.org/officeDocument/2006/relationships/image" Target="../media/image980.png"/><Relationship Id="rId9" Type="http://schemas.openxmlformats.org/officeDocument/2006/relationships/image" Target="../media/image860.png"/></Relationships>
</file>

<file path=ppt/slides/_rels/slide69.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23.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 Id="rId9" Type="http://schemas.openxmlformats.org/officeDocument/2006/relationships/image" Target="../media/image141.png"/></Relationships>
</file>

<file path=ppt/slides/_rels/slide7.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9.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1.png"/><Relationship Id="rId10" Type="http://schemas.openxmlformats.org/officeDocument/2006/relationships/image" Target="../media/image52.png"/><Relationship Id="rId4" Type="http://schemas.openxmlformats.org/officeDocument/2006/relationships/image" Target="../media/image10.png"/><Relationship Id="rId9" Type="http://schemas.openxmlformats.org/officeDocument/2006/relationships/image" Target="../media/image56.png"/><Relationship Id="rId14" Type="http://schemas.openxmlformats.org/officeDocument/2006/relationships/image" Target="../media/image61.png"/></Relationships>
</file>

<file path=ppt/slides/_rels/slide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7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76.png"/></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hyperlink" Target="https://tex.stackexchange.com/questions/410863/what-are-the-differences-between-and" TargetMode="External"/><Relationship Id="rId5" Type="http://schemas.openxmlformats.org/officeDocument/2006/relationships/image" Target="../media/image143.png"/><Relationship Id="rId4" Type="http://schemas.openxmlformats.org/officeDocument/2006/relationships/image" Target="../media/image78.png"/></Relationships>
</file>

<file path=ppt/slides/_rels/slide7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46.png"/><Relationship Id="rId4" Type="http://schemas.openxmlformats.org/officeDocument/2006/relationships/image" Target="../media/image80.png"/></Relationships>
</file>

<file path=ppt/slides/_rels/slide7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81.png"/><Relationship Id="rId7" Type="http://schemas.openxmlformats.org/officeDocument/2006/relationships/image" Target="../media/image82.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50.png"/></Relationships>
</file>

<file path=ppt/slides/_rels/slide7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153.png"/></Relationships>
</file>

<file path=ppt/slides/_rels/slide7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16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59.png"/><Relationship Id="rId5" Type="http://schemas.openxmlformats.org/officeDocument/2006/relationships/image" Target="../media/image88.png"/><Relationship Id="rId4" Type="http://schemas.openxmlformats.org/officeDocument/2006/relationships/image" Target="../media/image157.png"/></Relationships>
</file>

<file path=ppt/slides/_rels/slide7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65.png"/><Relationship Id="rId4" Type="http://schemas.openxmlformats.org/officeDocument/2006/relationships/image" Target="../media/image9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92.png"/></Relationships>
</file>

<file path=ppt/slides/_rels/slide81.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6.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173.png"/><Relationship Id="rId4" Type="http://schemas.openxmlformats.org/officeDocument/2006/relationships/image" Target="../media/image94.png"/></Relationships>
</file>

<file path=ppt/slides/_rels/slide8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178.png"/></Relationships>
</file>

<file path=ppt/slides/_rels/slide8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84.xml.rels><?xml version="1.0" encoding="UTF-8" standalone="yes"?>
<Relationships xmlns="http://schemas.openxmlformats.org/package/2006/relationships"><Relationship Id="rId3" Type="http://schemas.openxmlformats.org/officeDocument/2006/relationships/image" Target="../media/image146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490.png"/><Relationship Id="rId5" Type="http://schemas.openxmlformats.org/officeDocument/2006/relationships/image" Target="../media/image1480.png"/><Relationship Id="rId4" Type="http://schemas.openxmlformats.org/officeDocument/2006/relationships/image" Target="../media/image1470.png"/></Relationships>
</file>

<file path=ppt/slides/_rels/slide85.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04.png"/><Relationship Id="rId7" Type="http://schemas.openxmlformats.org/officeDocument/2006/relationships/image" Target="../media/image1840.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820.png"/><Relationship Id="rId4" Type="http://schemas.openxmlformats.org/officeDocument/2006/relationships/image" Target="../media/image1810.png"/></Relationships>
</file>

<file path=ppt/slides/_rels/slide86.xml.rels><?xml version="1.0" encoding="UTF-8" standalone="yes"?>
<Relationships xmlns="http://schemas.openxmlformats.org/package/2006/relationships"><Relationship Id="rId8" Type="http://schemas.openxmlformats.org/officeDocument/2006/relationships/image" Target="../media/image1750.png"/><Relationship Id="rId3" Type="http://schemas.openxmlformats.org/officeDocument/2006/relationships/image" Target="../media/image1500.png"/><Relationship Id="rId7" Type="http://schemas.openxmlformats.org/officeDocument/2006/relationships/image" Target="../media/image1740.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730.png"/><Relationship Id="rId11" Type="http://schemas.openxmlformats.org/officeDocument/2006/relationships/image" Target="../media/image1780.png"/><Relationship Id="rId5" Type="http://schemas.openxmlformats.org/officeDocument/2006/relationships/image" Target="../media/image1720.png"/><Relationship Id="rId10" Type="http://schemas.openxmlformats.org/officeDocument/2006/relationships/image" Target="../media/image1770.png"/><Relationship Id="rId4" Type="http://schemas.openxmlformats.org/officeDocument/2006/relationships/image" Target="../media/image1712.png"/><Relationship Id="rId9" Type="http://schemas.openxmlformats.org/officeDocument/2006/relationships/image" Target="../media/image1760.png"/></Relationships>
</file>

<file path=ppt/slides/_rels/slide87.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791.png"/><Relationship Id="rId7" Type="http://schemas.openxmlformats.org/officeDocument/2006/relationships/image" Target="../media/image183.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0.png"/><Relationship Id="rId9" Type="http://schemas.openxmlformats.org/officeDocument/2006/relationships/image" Target="../media/image1790.png"/></Relationships>
</file>

<file path=ppt/slides/_rels/slide88.xml.rels><?xml version="1.0" encoding="UTF-8" standalone="yes"?>
<Relationships xmlns="http://schemas.openxmlformats.org/package/2006/relationships"><Relationship Id="rId3" Type="http://schemas.openxmlformats.org/officeDocument/2006/relationships/image" Target="../media/image1870.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189.png"/><Relationship Id="rId4" Type="http://schemas.openxmlformats.org/officeDocument/2006/relationships/image" Target="../media/image1880.png"/></Relationships>
</file>

<file path=ppt/slides/_rels/slide8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9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96.png"/></Relationships>
</file>

<file path=ppt/slides/_rels/slide9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198.png"/><Relationship Id="rId4" Type="http://schemas.openxmlformats.org/officeDocument/2006/relationships/image" Target="../media/image131.png"/></Relationships>
</file>

<file path=ppt/slides/_rels/slide93.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42.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3.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49D8D1F-051C-48C7-91AB-482302FE3B79}"/>
              </a:ext>
            </a:extLst>
          </p:cNvPr>
          <p:cNvSpPr>
            <a:spLocks noGrp="1"/>
          </p:cNvSpPr>
          <p:nvPr>
            <p:ph type="sldNum" sz="quarter" idx="12"/>
          </p:nvPr>
        </p:nvSpPr>
        <p:spPr/>
        <p:txBody>
          <a:bodyPr/>
          <a:lstStyle/>
          <a:p>
            <a:fld id="{650AD656-6FF9-465D-B7B0-1CD0DD39CD23}" type="slidenum">
              <a:rPr lang="en-US" smtClean="0"/>
              <a:t>1</a:t>
            </a:fld>
            <a:endParaRPr lang="en-US"/>
          </a:p>
        </p:txBody>
      </p:sp>
      <p:grpSp>
        <p:nvGrpSpPr>
          <p:cNvPr id="14" name="Group 13">
            <a:extLst>
              <a:ext uri="{FF2B5EF4-FFF2-40B4-BE49-F238E27FC236}">
                <a16:creationId xmlns:a16="http://schemas.microsoft.com/office/drawing/2014/main" id="{8E6B80FB-A2B6-448B-9EA6-47A137F539D8}"/>
              </a:ext>
            </a:extLst>
          </p:cNvPr>
          <p:cNvGrpSpPr/>
          <p:nvPr/>
        </p:nvGrpSpPr>
        <p:grpSpPr>
          <a:xfrm>
            <a:off x="5725008" y="926279"/>
            <a:ext cx="3172691" cy="3923718"/>
            <a:chOff x="5697345" y="814191"/>
            <a:chExt cx="3172691" cy="3923718"/>
          </a:xfrm>
        </p:grpSpPr>
        <p:sp>
          <p:nvSpPr>
            <p:cNvPr id="10" name="TextBox 9"/>
            <p:cNvSpPr txBox="1"/>
            <p:nvPr/>
          </p:nvSpPr>
          <p:spPr>
            <a:xfrm>
              <a:off x="6023301" y="2308225"/>
              <a:ext cx="2520778" cy="1477328"/>
            </a:xfrm>
            <a:prstGeom prst="rect">
              <a:avLst/>
            </a:prstGeom>
            <a:noFill/>
          </p:spPr>
          <p:txBody>
            <a:bodyPr wrap="square" rtlCol="0">
              <a:spAutoFit/>
            </a:bodyPr>
            <a:lstStyle/>
            <a:p>
              <a:pPr algn="ctr"/>
              <a:r>
                <a:rPr lang="en-US" dirty="0"/>
                <a:t>Dave Biersach</a:t>
              </a:r>
            </a:p>
            <a:p>
              <a:pPr algn="ctr"/>
              <a:r>
                <a:rPr lang="en-US" dirty="0"/>
                <a:t>Brookhaven National Laboratory</a:t>
              </a:r>
            </a:p>
            <a:p>
              <a:pPr algn="ctr"/>
              <a:r>
                <a:rPr lang="en-US" dirty="0">
                  <a:hlinkClick r:id="rId2"/>
                </a:rPr>
                <a:t>dbiersach@bnl.gov</a:t>
              </a:r>
              <a:endParaRPr lang="en-US" dirty="0"/>
            </a:p>
            <a:p>
              <a:pPr algn="ctr"/>
              <a:endParaRPr lang="en-US" dirty="0"/>
            </a:p>
          </p:txBody>
        </p:sp>
        <p:sp>
          <p:nvSpPr>
            <p:cNvPr id="11" name="TextBox 10">
              <a:extLst>
                <a:ext uri="{FF2B5EF4-FFF2-40B4-BE49-F238E27FC236}">
                  <a16:creationId xmlns:a16="http://schemas.microsoft.com/office/drawing/2014/main" id="{28BD1FE5-8CB5-4983-AA2B-0B6C1209F452}"/>
                </a:ext>
              </a:extLst>
            </p:cNvPr>
            <p:cNvSpPr txBox="1"/>
            <p:nvPr/>
          </p:nvSpPr>
          <p:spPr>
            <a:xfrm>
              <a:off x="5697345" y="814191"/>
              <a:ext cx="3172691" cy="1015663"/>
            </a:xfrm>
            <a:prstGeom prst="rect">
              <a:avLst/>
            </a:prstGeom>
            <a:noFill/>
          </p:spPr>
          <p:txBody>
            <a:bodyPr wrap="square" rtlCol="0">
              <a:spAutoFit/>
            </a:bodyPr>
            <a:lstStyle/>
            <a:p>
              <a:pPr algn="ctr"/>
              <a:r>
                <a:rPr lang="en-US" sz="2000" b="1" dirty="0"/>
                <a:t>Foundations of</a:t>
              </a:r>
            </a:p>
            <a:p>
              <a:pPr algn="ctr"/>
              <a:r>
                <a:rPr lang="en-US" sz="2000" b="1" dirty="0"/>
                <a:t>Quantum Information Science </a:t>
              </a:r>
              <a:r>
                <a:rPr lang="en-US" sz="2000" dirty="0"/>
                <a:t>(QIS 101)</a:t>
              </a:r>
            </a:p>
          </p:txBody>
        </p:sp>
        <p:sp>
          <p:nvSpPr>
            <p:cNvPr id="12" name="TextBox 11">
              <a:extLst>
                <a:ext uri="{FF2B5EF4-FFF2-40B4-BE49-F238E27FC236}">
                  <a16:creationId xmlns:a16="http://schemas.microsoft.com/office/drawing/2014/main" id="{B96F49F3-90CB-4580-B6E1-688074D23599}"/>
                </a:ext>
              </a:extLst>
            </p:cNvPr>
            <p:cNvSpPr txBox="1"/>
            <p:nvPr/>
          </p:nvSpPr>
          <p:spPr>
            <a:xfrm>
              <a:off x="5961841" y="4091578"/>
              <a:ext cx="2643698" cy="646331"/>
            </a:xfrm>
            <a:prstGeom prst="rect">
              <a:avLst/>
            </a:prstGeom>
            <a:noFill/>
          </p:spPr>
          <p:txBody>
            <a:bodyPr wrap="square" rtlCol="0">
              <a:spAutoFit/>
            </a:bodyPr>
            <a:lstStyle/>
            <a:p>
              <a:pPr algn="ctr"/>
              <a:r>
                <a:rPr lang="en-US" b="1" dirty="0"/>
                <a:t>Session 14</a:t>
              </a:r>
            </a:p>
            <a:p>
              <a:pPr algn="ctr"/>
              <a:r>
                <a:rPr lang="en-US" dirty="0"/>
                <a:t>Linear Algebra</a:t>
              </a:r>
            </a:p>
          </p:txBody>
        </p:sp>
      </p:grpSp>
      <p:grpSp>
        <p:nvGrpSpPr>
          <p:cNvPr id="20" name="Group 19">
            <a:extLst>
              <a:ext uri="{FF2B5EF4-FFF2-40B4-BE49-F238E27FC236}">
                <a16:creationId xmlns:a16="http://schemas.microsoft.com/office/drawing/2014/main" id="{3E8F0142-ECFC-49A0-A20F-FC96FABF43C8}"/>
              </a:ext>
            </a:extLst>
          </p:cNvPr>
          <p:cNvGrpSpPr/>
          <p:nvPr/>
        </p:nvGrpSpPr>
        <p:grpSpPr>
          <a:xfrm>
            <a:off x="337120" y="2496233"/>
            <a:ext cx="5331847" cy="3779990"/>
            <a:chOff x="337120" y="2496233"/>
            <a:chExt cx="5331847" cy="3779990"/>
          </a:xfrm>
        </p:grpSpPr>
        <p:pic>
          <p:nvPicPr>
            <p:cNvPr id="16" name="Picture 15">
              <a:extLst>
                <a:ext uri="{FF2B5EF4-FFF2-40B4-BE49-F238E27FC236}">
                  <a16:creationId xmlns:a16="http://schemas.microsoft.com/office/drawing/2014/main" id="{F8832D4A-5617-46DB-9DCD-50AC9971D61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7120" y="2496233"/>
              <a:ext cx="2461917" cy="3779990"/>
            </a:xfrm>
            <a:prstGeom prst="rect">
              <a:avLst/>
            </a:prstGeom>
          </p:spPr>
        </p:pic>
        <p:pic>
          <p:nvPicPr>
            <p:cNvPr id="6" name="Picture 5">
              <a:extLst>
                <a:ext uri="{FF2B5EF4-FFF2-40B4-BE49-F238E27FC236}">
                  <a16:creationId xmlns:a16="http://schemas.microsoft.com/office/drawing/2014/main" id="{F87B0963-E82A-433A-8DE4-C642C97336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860770" y="2496233"/>
              <a:ext cx="2808197" cy="1938563"/>
            </a:xfrm>
            <a:prstGeom prst="rect">
              <a:avLst/>
            </a:prstGeom>
          </p:spPr>
        </p:pic>
        <p:pic>
          <p:nvPicPr>
            <p:cNvPr id="8" name="Picture 7">
              <a:extLst>
                <a:ext uri="{FF2B5EF4-FFF2-40B4-BE49-F238E27FC236}">
                  <a16:creationId xmlns:a16="http://schemas.microsoft.com/office/drawing/2014/main" id="{E87D095A-43D5-408E-A6E8-9DD7E66B1FCF}"/>
                </a:ext>
              </a:extLst>
            </p:cNvPr>
            <p:cNvPicPr>
              <a:picLocks noChangeAspect="1"/>
            </p:cNvPicPr>
            <p:nvPr/>
          </p:nvPicPr>
          <p:blipFill>
            <a:blip r:embed="rId5"/>
            <a:stretch>
              <a:fillRect/>
            </a:stretch>
          </p:blipFill>
          <p:spPr>
            <a:xfrm>
              <a:off x="2860770" y="4492514"/>
              <a:ext cx="2808197" cy="1783709"/>
            </a:xfrm>
            <a:prstGeom prst="rect">
              <a:avLst/>
            </a:prstGeom>
            <a:ln>
              <a:solidFill>
                <a:schemeClr val="tx1"/>
              </a:solidFill>
            </a:ln>
          </p:spPr>
        </p:pic>
        <p:pic>
          <p:nvPicPr>
            <p:cNvPr id="15" name="Picture 14">
              <a:extLst>
                <a:ext uri="{FF2B5EF4-FFF2-40B4-BE49-F238E27FC236}">
                  <a16:creationId xmlns:a16="http://schemas.microsoft.com/office/drawing/2014/main" id="{06A550A9-13E2-41B1-AAF4-6A6BD9ED068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30590" y="4714038"/>
              <a:ext cx="1474976" cy="1474976"/>
            </a:xfrm>
            <a:prstGeom prst="rect">
              <a:avLst/>
            </a:prstGeom>
          </p:spPr>
        </p:pic>
      </p:grpSp>
      <p:pic>
        <p:nvPicPr>
          <p:cNvPr id="19" name="Picture 18">
            <a:extLst>
              <a:ext uri="{FF2B5EF4-FFF2-40B4-BE49-F238E27FC236}">
                <a16:creationId xmlns:a16="http://schemas.microsoft.com/office/drawing/2014/main" id="{072BA07B-70DB-4F14-B45F-191539F1BD31}"/>
              </a:ext>
            </a:extLst>
          </p:cNvPr>
          <p:cNvPicPr>
            <a:picLocks noChangeAspect="1"/>
          </p:cNvPicPr>
          <p:nvPr/>
        </p:nvPicPr>
        <p:blipFill>
          <a:blip r:embed="rId7"/>
          <a:stretch>
            <a:fillRect/>
          </a:stretch>
        </p:blipFill>
        <p:spPr>
          <a:xfrm>
            <a:off x="1066251" y="837531"/>
            <a:ext cx="3873585" cy="1328086"/>
          </a:xfrm>
          <a:prstGeom prst="rect">
            <a:avLst/>
          </a:prstGeom>
        </p:spPr>
      </p:pic>
      <p:pic>
        <p:nvPicPr>
          <p:cNvPr id="21" name="Picture 20">
            <a:extLst>
              <a:ext uri="{FF2B5EF4-FFF2-40B4-BE49-F238E27FC236}">
                <a16:creationId xmlns:a16="http://schemas.microsoft.com/office/drawing/2014/main" id="{A02A7DBD-F029-4698-9BC7-351B5923220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46028" y="5701304"/>
            <a:ext cx="2330650" cy="568824"/>
          </a:xfrm>
          <a:prstGeom prst="rect">
            <a:avLst/>
          </a:prstGeom>
        </p:spPr>
      </p:pic>
    </p:spTree>
    <p:extLst>
      <p:ext uri="{BB962C8B-B14F-4D97-AF65-F5344CB8AC3E}">
        <p14:creationId xmlns:p14="http://schemas.microsoft.com/office/powerpoint/2010/main" val="1031627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itle 1">
                <a:extLst>
                  <a:ext uri="{FF2B5EF4-FFF2-40B4-BE49-F238E27FC236}">
                    <a16:creationId xmlns:a16="http://schemas.microsoft.com/office/drawing/2014/main" id="{E28909D3-E069-4B59-8043-0006112FC7CD}"/>
                  </a:ext>
                </a:extLst>
              </p:cNvPr>
              <p:cNvSpPr>
                <a:spLocks noGrp="1"/>
              </p:cNvSpPr>
              <p:nvPr>
                <p:ph type="title"/>
              </p:nvPr>
            </p:nvSpPr>
            <p:spPr/>
            <p:txBody>
              <a:bodyPr>
                <a:noAutofit/>
              </a:bodyPr>
              <a:lstStyle/>
              <a:p>
                <a:pPr algn="ctr"/>
                <a:r>
                  <a:rPr lang="en-US" sz="3200" b="1" dirty="0">
                    <a:latin typeface="+mn-lt"/>
                  </a:rPr>
                  <a:t>Real</a:t>
                </a:r>
                <a:r>
                  <a:rPr lang="en-US" sz="3200" dirty="0">
                    <a:latin typeface="+mn-lt"/>
                  </a:rPr>
                  <a:t> Vectors – Dot Product (Vector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oMath>
                </a14:m>
                <a:r>
                  <a:rPr lang="en-US" sz="3200" dirty="0">
                    <a:latin typeface="+mn-lt"/>
                  </a:rPr>
                  <a:t>Vector)</a:t>
                </a:r>
              </a:p>
            </p:txBody>
          </p:sp>
        </mc:Choice>
        <mc:Fallback xmlns="">
          <p:sp>
            <p:nvSpPr>
              <p:cNvPr id="11" name="Title 1">
                <a:extLst>
                  <a:ext uri="{FF2B5EF4-FFF2-40B4-BE49-F238E27FC236}">
                    <a16:creationId xmlns:a16="http://schemas.microsoft.com/office/drawing/2014/main" id="{E28909D3-E069-4B59-8043-0006112FC7CD}"/>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10</a:t>
            </a:fld>
            <a:endParaRPr lang="en-US" dirty="0"/>
          </a:p>
        </p:txBody>
      </p:sp>
      <p:pic>
        <p:nvPicPr>
          <p:cNvPr id="2" name="Picture 1">
            <a:extLst>
              <a:ext uri="{FF2B5EF4-FFF2-40B4-BE49-F238E27FC236}">
                <a16:creationId xmlns:a16="http://schemas.microsoft.com/office/drawing/2014/main" id="{3E98587F-781F-4F15-BD03-E42BBE72E498}"/>
              </a:ext>
            </a:extLst>
          </p:cNvPr>
          <p:cNvPicPr>
            <a:picLocks noChangeAspect="1"/>
          </p:cNvPicPr>
          <p:nvPr/>
        </p:nvPicPr>
        <p:blipFill>
          <a:blip r:embed="rId4"/>
          <a:stretch>
            <a:fillRect/>
          </a:stretch>
        </p:blipFill>
        <p:spPr>
          <a:xfrm>
            <a:off x="740979" y="1468581"/>
            <a:ext cx="2617076" cy="2617076"/>
          </a:xfrm>
          <a:prstGeom prst="rect">
            <a:avLst/>
          </a:prstGeom>
        </p:spPr>
      </p:pic>
      <p:pic>
        <p:nvPicPr>
          <p:cNvPr id="6" name="Picture 5">
            <a:extLst>
              <a:ext uri="{FF2B5EF4-FFF2-40B4-BE49-F238E27FC236}">
                <a16:creationId xmlns:a16="http://schemas.microsoft.com/office/drawing/2014/main" id="{FFBA82E3-0ACC-432F-BD97-31835A56D725}"/>
              </a:ext>
            </a:extLst>
          </p:cNvPr>
          <p:cNvPicPr>
            <a:picLocks noChangeAspect="1"/>
          </p:cNvPicPr>
          <p:nvPr/>
        </p:nvPicPr>
        <p:blipFill>
          <a:blip r:embed="rId5"/>
          <a:stretch>
            <a:fillRect/>
          </a:stretch>
        </p:blipFill>
        <p:spPr>
          <a:xfrm>
            <a:off x="3941922" y="1607792"/>
            <a:ext cx="4674072" cy="4233315"/>
          </a:xfrm>
          <a:prstGeom prst="rect">
            <a:avLst/>
          </a:prstGeom>
        </p:spPr>
      </p:pic>
      <p:pic>
        <p:nvPicPr>
          <p:cNvPr id="7" name="Picture 6">
            <a:extLst>
              <a:ext uri="{FF2B5EF4-FFF2-40B4-BE49-F238E27FC236}">
                <a16:creationId xmlns:a16="http://schemas.microsoft.com/office/drawing/2014/main" id="{CCCA34EC-5684-4CF5-8D4F-CF53F2BACF78}"/>
              </a:ext>
            </a:extLst>
          </p:cNvPr>
          <p:cNvPicPr>
            <a:picLocks noChangeAspect="1"/>
          </p:cNvPicPr>
          <p:nvPr/>
        </p:nvPicPr>
        <p:blipFill>
          <a:blip r:embed="rId6"/>
          <a:stretch>
            <a:fillRect/>
          </a:stretch>
        </p:blipFill>
        <p:spPr>
          <a:xfrm>
            <a:off x="528006" y="4307584"/>
            <a:ext cx="3200677" cy="2231329"/>
          </a:xfrm>
          <a:prstGeom prst="rect">
            <a:avLst/>
          </a:prstGeom>
        </p:spPr>
      </p:pic>
      <p:sp>
        <p:nvSpPr>
          <p:cNvPr id="3" name="Rectangle 2">
            <a:extLst>
              <a:ext uri="{FF2B5EF4-FFF2-40B4-BE49-F238E27FC236}">
                <a16:creationId xmlns:a16="http://schemas.microsoft.com/office/drawing/2014/main" id="{F17511EE-7A7D-4C9A-9741-5620D9BAA941}"/>
              </a:ext>
            </a:extLst>
          </p:cNvPr>
          <p:cNvSpPr/>
          <p:nvPr/>
        </p:nvSpPr>
        <p:spPr>
          <a:xfrm>
            <a:off x="5310188" y="5386388"/>
            <a:ext cx="1869281" cy="3690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463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61841" y="746926"/>
            <a:ext cx="5420318" cy="5364149"/>
          </a:xfrm>
          <a:prstGeom prst="rect">
            <a:avLst/>
          </a:prstGeom>
        </p:spPr>
      </p:pic>
      <p:sp>
        <p:nvSpPr>
          <p:cNvPr id="4" name="TextBox 3"/>
          <p:cNvSpPr txBox="1"/>
          <p:nvPr/>
        </p:nvSpPr>
        <p:spPr>
          <a:xfrm>
            <a:off x="1400434" y="897924"/>
            <a:ext cx="321275" cy="369332"/>
          </a:xfrm>
          <a:prstGeom prst="rect">
            <a:avLst/>
          </a:prstGeom>
          <a:noFill/>
        </p:spPr>
        <p:txBody>
          <a:bodyPr wrap="square" rtlCol="0">
            <a:spAutoFit/>
          </a:bodyPr>
          <a:lstStyle/>
          <a:p>
            <a:pPr algn="ctr"/>
            <a:r>
              <a:rPr lang="en-US" b="1" dirty="0"/>
              <a:t>0</a:t>
            </a:r>
          </a:p>
        </p:txBody>
      </p:sp>
      <p:sp>
        <p:nvSpPr>
          <p:cNvPr id="6" name="TextBox 5"/>
          <p:cNvSpPr txBox="1"/>
          <p:nvPr/>
        </p:nvSpPr>
        <p:spPr>
          <a:xfrm>
            <a:off x="1400434" y="1421027"/>
            <a:ext cx="321275" cy="369332"/>
          </a:xfrm>
          <a:prstGeom prst="rect">
            <a:avLst/>
          </a:prstGeom>
          <a:noFill/>
        </p:spPr>
        <p:txBody>
          <a:bodyPr wrap="square" rtlCol="0">
            <a:spAutoFit/>
          </a:bodyPr>
          <a:lstStyle/>
          <a:p>
            <a:pPr algn="ctr"/>
            <a:r>
              <a:rPr lang="en-US" b="1" dirty="0"/>
              <a:t>1</a:t>
            </a:r>
          </a:p>
        </p:txBody>
      </p:sp>
      <p:sp>
        <p:nvSpPr>
          <p:cNvPr id="7" name="TextBox 6"/>
          <p:cNvSpPr txBox="1"/>
          <p:nvPr/>
        </p:nvSpPr>
        <p:spPr>
          <a:xfrm>
            <a:off x="1400434" y="1940012"/>
            <a:ext cx="321275" cy="369332"/>
          </a:xfrm>
          <a:prstGeom prst="rect">
            <a:avLst/>
          </a:prstGeom>
          <a:noFill/>
        </p:spPr>
        <p:txBody>
          <a:bodyPr wrap="square" rtlCol="0">
            <a:spAutoFit/>
          </a:bodyPr>
          <a:lstStyle/>
          <a:p>
            <a:pPr algn="ctr"/>
            <a:r>
              <a:rPr lang="en-US" b="1" dirty="0"/>
              <a:t>2</a:t>
            </a:r>
          </a:p>
        </p:txBody>
      </p:sp>
      <p:sp>
        <p:nvSpPr>
          <p:cNvPr id="8" name="TextBox 7"/>
          <p:cNvSpPr txBox="1"/>
          <p:nvPr/>
        </p:nvSpPr>
        <p:spPr>
          <a:xfrm>
            <a:off x="1400433" y="2458999"/>
            <a:ext cx="321275" cy="369332"/>
          </a:xfrm>
          <a:prstGeom prst="rect">
            <a:avLst/>
          </a:prstGeom>
          <a:noFill/>
        </p:spPr>
        <p:txBody>
          <a:bodyPr wrap="square" rtlCol="0">
            <a:spAutoFit/>
          </a:bodyPr>
          <a:lstStyle/>
          <a:p>
            <a:pPr algn="ctr"/>
            <a:r>
              <a:rPr lang="en-US" b="1" dirty="0"/>
              <a:t>3</a:t>
            </a:r>
          </a:p>
        </p:txBody>
      </p:sp>
      <p:sp>
        <p:nvSpPr>
          <p:cNvPr id="9" name="TextBox 8"/>
          <p:cNvSpPr txBox="1"/>
          <p:nvPr/>
        </p:nvSpPr>
        <p:spPr>
          <a:xfrm>
            <a:off x="1400433" y="2985528"/>
            <a:ext cx="321275" cy="369332"/>
          </a:xfrm>
          <a:prstGeom prst="rect">
            <a:avLst/>
          </a:prstGeom>
          <a:noFill/>
        </p:spPr>
        <p:txBody>
          <a:bodyPr wrap="square" rtlCol="0">
            <a:spAutoFit/>
          </a:bodyPr>
          <a:lstStyle/>
          <a:p>
            <a:pPr algn="ctr"/>
            <a:r>
              <a:rPr lang="en-US" b="1" dirty="0"/>
              <a:t>4</a:t>
            </a:r>
          </a:p>
        </p:txBody>
      </p:sp>
      <p:sp>
        <p:nvSpPr>
          <p:cNvPr id="10" name="TextBox 9"/>
          <p:cNvSpPr txBox="1"/>
          <p:nvPr/>
        </p:nvSpPr>
        <p:spPr>
          <a:xfrm>
            <a:off x="1400433" y="3514796"/>
            <a:ext cx="321275" cy="369332"/>
          </a:xfrm>
          <a:prstGeom prst="rect">
            <a:avLst/>
          </a:prstGeom>
          <a:noFill/>
        </p:spPr>
        <p:txBody>
          <a:bodyPr wrap="square" rtlCol="0">
            <a:spAutoFit/>
          </a:bodyPr>
          <a:lstStyle/>
          <a:p>
            <a:pPr algn="ctr"/>
            <a:r>
              <a:rPr lang="en-US" b="1" dirty="0"/>
              <a:t>5</a:t>
            </a:r>
          </a:p>
        </p:txBody>
      </p:sp>
      <p:sp>
        <p:nvSpPr>
          <p:cNvPr id="11" name="TextBox 10"/>
          <p:cNvSpPr txBox="1"/>
          <p:nvPr/>
        </p:nvSpPr>
        <p:spPr>
          <a:xfrm>
            <a:off x="1400432" y="4044064"/>
            <a:ext cx="321275" cy="369332"/>
          </a:xfrm>
          <a:prstGeom prst="rect">
            <a:avLst/>
          </a:prstGeom>
          <a:noFill/>
        </p:spPr>
        <p:txBody>
          <a:bodyPr wrap="square" rtlCol="0">
            <a:spAutoFit/>
          </a:bodyPr>
          <a:lstStyle/>
          <a:p>
            <a:pPr algn="ctr"/>
            <a:r>
              <a:rPr lang="en-US" b="1" dirty="0"/>
              <a:t>6</a:t>
            </a:r>
          </a:p>
        </p:txBody>
      </p:sp>
      <p:sp>
        <p:nvSpPr>
          <p:cNvPr id="12" name="TextBox 11"/>
          <p:cNvSpPr txBox="1"/>
          <p:nvPr/>
        </p:nvSpPr>
        <p:spPr>
          <a:xfrm>
            <a:off x="1400432" y="4563049"/>
            <a:ext cx="321275" cy="369332"/>
          </a:xfrm>
          <a:prstGeom prst="rect">
            <a:avLst/>
          </a:prstGeom>
          <a:noFill/>
        </p:spPr>
        <p:txBody>
          <a:bodyPr wrap="square" rtlCol="0">
            <a:spAutoFit/>
          </a:bodyPr>
          <a:lstStyle/>
          <a:p>
            <a:pPr algn="ctr"/>
            <a:r>
              <a:rPr lang="en-US" b="1" dirty="0"/>
              <a:t>7</a:t>
            </a:r>
          </a:p>
        </p:txBody>
      </p:sp>
      <p:sp>
        <p:nvSpPr>
          <p:cNvPr id="13" name="TextBox 12"/>
          <p:cNvSpPr txBox="1"/>
          <p:nvPr/>
        </p:nvSpPr>
        <p:spPr>
          <a:xfrm>
            <a:off x="1400432" y="5077202"/>
            <a:ext cx="321275" cy="369332"/>
          </a:xfrm>
          <a:prstGeom prst="rect">
            <a:avLst/>
          </a:prstGeom>
          <a:noFill/>
        </p:spPr>
        <p:txBody>
          <a:bodyPr wrap="square" rtlCol="0">
            <a:spAutoFit/>
          </a:bodyPr>
          <a:lstStyle/>
          <a:p>
            <a:pPr algn="ctr"/>
            <a:r>
              <a:rPr lang="en-US" b="1" dirty="0"/>
              <a:t>8</a:t>
            </a:r>
          </a:p>
        </p:txBody>
      </p:sp>
      <p:sp>
        <p:nvSpPr>
          <p:cNvPr id="14" name="TextBox 13"/>
          <p:cNvSpPr txBox="1"/>
          <p:nvPr/>
        </p:nvSpPr>
        <p:spPr>
          <a:xfrm>
            <a:off x="1400431" y="5605778"/>
            <a:ext cx="321275" cy="369332"/>
          </a:xfrm>
          <a:prstGeom prst="rect">
            <a:avLst/>
          </a:prstGeom>
          <a:noFill/>
        </p:spPr>
        <p:txBody>
          <a:bodyPr wrap="square" rtlCol="0">
            <a:spAutoFit/>
          </a:bodyPr>
          <a:lstStyle/>
          <a:p>
            <a:pPr algn="ctr"/>
            <a:r>
              <a:rPr lang="en-US" b="1" dirty="0"/>
              <a:t>9</a:t>
            </a:r>
          </a:p>
        </p:txBody>
      </p:sp>
      <p:grpSp>
        <p:nvGrpSpPr>
          <p:cNvPr id="3" name="Group 2"/>
          <p:cNvGrpSpPr/>
          <p:nvPr/>
        </p:nvGrpSpPr>
        <p:grpSpPr>
          <a:xfrm>
            <a:off x="2170673" y="376920"/>
            <a:ext cx="4851085" cy="375549"/>
            <a:chOff x="2170673" y="376920"/>
            <a:chExt cx="4851085" cy="375549"/>
          </a:xfrm>
        </p:grpSpPr>
        <p:sp>
          <p:nvSpPr>
            <p:cNvPr id="26" name="TextBox 25"/>
            <p:cNvSpPr txBox="1"/>
            <p:nvPr/>
          </p:nvSpPr>
          <p:spPr>
            <a:xfrm>
              <a:off x="2170673" y="376920"/>
              <a:ext cx="321275" cy="369332"/>
            </a:xfrm>
            <a:prstGeom prst="rect">
              <a:avLst/>
            </a:prstGeom>
            <a:noFill/>
          </p:spPr>
          <p:txBody>
            <a:bodyPr wrap="square" rtlCol="0">
              <a:spAutoFit/>
            </a:bodyPr>
            <a:lstStyle/>
            <a:p>
              <a:pPr algn="ctr"/>
              <a:r>
                <a:rPr lang="en-US" b="1" dirty="0"/>
                <a:t>0</a:t>
              </a:r>
            </a:p>
          </p:txBody>
        </p:sp>
        <p:sp>
          <p:nvSpPr>
            <p:cNvPr id="27" name="TextBox 26"/>
            <p:cNvSpPr txBox="1"/>
            <p:nvPr/>
          </p:nvSpPr>
          <p:spPr>
            <a:xfrm>
              <a:off x="2673985" y="376920"/>
              <a:ext cx="321275" cy="369332"/>
            </a:xfrm>
            <a:prstGeom prst="rect">
              <a:avLst/>
            </a:prstGeom>
            <a:noFill/>
          </p:spPr>
          <p:txBody>
            <a:bodyPr wrap="square" rtlCol="0">
              <a:spAutoFit/>
            </a:bodyPr>
            <a:lstStyle/>
            <a:p>
              <a:pPr algn="ctr"/>
              <a:r>
                <a:rPr lang="en-US" b="1" dirty="0"/>
                <a:t>1</a:t>
              </a:r>
            </a:p>
          </p:txBody>
        </p:sp>
        <p:sp>
          <p:nvSpPr>
            <p:cNvPr id="28" name="TextBox 27"/>
            <p:cNvSpPr txBox="1"/>
            <p:nvPr/>
          </p:nvSpPr>
          <p:spPr>
            <a:xfrm>
              <a:off x="3177297" y="376920"/>
              <a:ext cx="321275" cy="369332"/>
            </a:xfrm>
            <a:prstGeom prst="rect">
              <a:avLst/>
            </a:prstGeom>
            <a:noFill/>
          </p:spPr>
          <p:txBody>
            <a:bodyPr wrap="square" rtlCol="0">
              <a:spAutoFit/>
            </a:bodyPr>
            <a:lstStyle/>
            <a:p>
              <a:pPr algn="ctr"/>
              <a:r>
                <a:rPr lang="en-US" b="1" dirty="0"/>
                <a:t>2</a:t>
              </a:r>
            </a:p>
          </p:txBody>
        </p:sp>
        <p:sp>
          <p:nvSpPr>
            <p:cNvPr id="29" name="TextBox 28"/>
            <p:cNvSpPr txBox="1"/>
            <p:nvPr/>
          </p:nvSpPr>
          <p:spPr>
            <a:xfrm>
              <a:off x="3680609" y="376920"/>
              <a:ext cx="321275" cy="369332"/>
            </a:xfrm>
            <a:prstGeom prst="rect">
              <a:avLst/>
            </a:prstGeom>
            <a:noFill/>
          </p:spPr>
          <p:txBody>
            <a:bodyPr wrap="square" rtlCol="0">
              <a:spAutoFit/>
            </a:bodyPr>
            <a:lstStyle/>
            <a:p>
              <a:pPr algn="ctr"/>
              <a:r>
                <a:rPr lang="en-US" b="1" dirty="0"/>
                <a:t>3</a:t>
              </a:r>
            </a:p>
          </p:txBody>
        </p:sp>
        <p:sp>
          <p:nvSpPr>
            <p:cNvPr id="30" name="TextBox 29"/>
            <p:cNvSpPr txBox="1"/>
            <p:nvPr/>
          </p:nvSpPr>
          <p:spPr>
            <a:xfrm>
              <a:off x="4183921" y="376920"/>
              <a:ext cx="321275" cy="369332"/>
            </a:xfrm>
            <a:prstGeom prst="rect">
              <a:avLst/>
            </a:prstGeom>
            <a:noFill/>
          </p:spPr>
          <p:txBody>
            <a:bodyPr wrap="square" rtlCol="0">
              <a:spAutoFit/>
            </a:bodyPr>
            <a:lstStyle/>
            <a:p>
              <a:pPr algn="ctr"/>
              <a:r>
                <a:rPr lang="en-US" b="1" dirty="0"/>
                <a:t>4</a:t>
              </a:r>
            </a:p>
          </p:txBody>
        </p:sp>
        <p:sp>
          <p:nvSpPr>
            <p:cNvPr id="31" name="TextBox 30"/>
            <p:cNvSpPr txBox="1"/>
            <p:nvPr/>
          </p:nvSpPr>
          <p:spPr>
            <a:xfrm>
              <a:off x="4687233" y="376920"/>
              <a:ext cx="321275" cy="369332"/>
            </a:xfrm>
            <a:prstGeom prst="rect">
              <a:avLst/>
            </a:prstGeom>
            <a:noFill/>
          </p:spPr>
          <p:txBody>
            <a:bodyPr wrap="square" rtlCol="0">
              <a:spAutoFit/>
            </a:bodyPr>
            <a:lstStyle/>
            <a:p>
              <a:pPr algn="ctr"/>
              <a:r>
                <a:rPr lang="en-US" b="1" dirty="0"/>
                <a:t>5</a:t>
              </a:r>
            </a:p>
          </p:txBody>
        </p:sp>
        <p:sp>
          <p:nvSpPr>
            <p:cNvPr id="32" name="TextBox 31"/>
            <p:cNvSpPr txBox="1"/>
            <p:nvPr/>
          </p:nvSpPr>
          <p:spPr>
            <a:xfrm>
              <a:off x="5190545" y="376920"/>
              <a:ext cx="321275" cy="369332"/>
            </a:xfrm>
            <a:prstGeom prst="rect">
              <a:avLst/>
            </a:prstGeom>
            <a:noFill/>
          </p:spPr>
          <p:txBody>
            <a:bodyPr wrap="square" rtlCol="0">
              <a:spAutoFit/>
            </a:bodyPr>
            <a:lstStyle/>
            <a:p>
              <a:pPr algn="ctr"/>
              <a:r>
                <a:rPr lang="en-US" b="1" dirty="0"/>
                <a:t>6</a:t>
              </a:r>
            </a:p>
          </p:txBody>
        </p:sp>
        <p:sp>
          <p:nvSpPr>
            <p:cNvPr id="33" name="TextBox 32"/>
            <p:cNvSpPr txBox="1"/>
            <p:nvPr/>
          </p:nvSpPr>
          <p:spPr>
            <a:xfrm>
              <a:off x="5693857" y="376920"/>
              <a:ext cx="321275" cy="369332"/>
            </a:xfrm>
            <a:prstGeom prst="rect">
              <a:avLst/>
            </a:prstGeom>
            <a:noFill/>
          </p:spPr>
          <p:txBody>
            <a:bodyPr wrap="square" rtlCol="0">
              <a:spAutoFit/>
            </a:bodyPr>
            <a:lstStyle/>
            <a:p>
              <a:pPr algn="ctr"/>
              <a:r>
                <a:rPr lang="en-US" b="1" dirty="0"/>
                <a:t>7</a:t>
              </a:r>
            </a:p>
          </p:txBody>
        </p:sp>
        <p:sp>
          <p:nvSpPr>
            <p:cNvPr id="34" name="TextBox 33"/>
            <p:cNvSpPr txBox="1"/>
            <p:nvPr/>
          </p:nvSpPr>
          <p:spPr>
            <a:xfrm>
              <a:off x="6197169" y="376920"/>
              <a:ext cx="321275" cy="369332"/>
            </a:xfrm>
            <a:prstGeom prst="rect">
              <a:avLst/>
            </a:prstGeom>
            <a:noFill/>
          </p:spPr>
          <p:txBody>
            <a:bodyPr wrap="square" rtlCol="0">
              <a:spAutoFit/>
            </a:bodyPr>
            <a:lstStyle/>
            <a:p>
              <a:pPr algn="ctr"/>
              <a:r>
                <a:rPr lang="en-US" b="1" dirty="0"/>
                <a:t>8</a:t>
              </a:r>
            </a:p>
          </p:txBody>
        </p:sp>
        <p:sp>
          <p:nvSpPr>
            <p:cNvPr id="35" name="TextBox 34"/>
            <p:cNvSpPr txBox="1"/>
            <p:nvPr/>
          </p:nvSpPr>
          <p:spPr>
            <a:xfrm>
              <a:off x="6700483" y="383137"/>
              <a:ext cx="321275" cy="369332"/>
            </a:xfrm>
            <a:prstGeom prst="rect">
              <a:avLst/>
            </a:prstGeom>
            <a:noFill/>
          </p:spPr>
          <p:txBody>
            <a:bodyPr wrap="square" rtlCol="0">
              <a:spAutoFit/>
            </a:bodyPr>
            <a:lstStyle/>
            <a:p>
              <a:pPr algn="ctr"/>
              <a:r>
                <a:rPr lang="en-US" b="1" dirty="0"/>
                <a:t>9</a:t>
              </a:r>
            </a:p>
          </p:txBody>
        </p:sp>
      </p:grpSp>
      <p:grpSp>
        <p:nvGrpSpPr>
          <p:cNvPr id="25" name="Group 24"/>
          <p:cNvGrpSpPr/>
          <p:nvPr/>
        </p:nvGrpSpPr>
        <p:grpSpPr>
          <a:xfrm>
            <a:off x="2160434" y="971694"/>
            <a:ext cx="4948819" cy="375549"/>
            <a:chOff x="2170673" y="376920"/>
            <a:chExt cx="4948819" cy="375549"/>
          </a:xfrm>
        </p:grpSpPr>
        <p:sp>
          <p:nvSpPr>
            <p:cNvPr id="36" name="TextBox 35"/>
            <p:cNvSpPr txBox="1"/>
            <p:nvPr/>
          </p:nvSpPr>
          <p:spPr>
            <a:xfrm>
              <a:off x="2170673" y="376920"/>
              <a:ext cx="321275" cy="369332"/>
            </a:xfrm>
            <a:prstGeom prst="rect">
              <a:avLst/>
            </a:prstGeom>
            <a:noFill/>
          </p:spPr>
          <p:txBody>
            <a:bodyPr wrap="square" rtlCol="0">
              <a:spAutoFit/>
            </a:bodyPr>
            <a:lstStyle/>
            <a:p>
              <a:pPr algn="ctr"/>
              <a:r>
                <a:rPr lang="en-US" b="1" dirty="0">
                  <a:solidFill>
                    <a:srgbClr val="0070C0"/>
                  </a:solidFill>
                </a:rPr>
                <a:t>9</a:t>
              </a:r>
            </a:p>
          </p:txBody>
        </p:sp>
        <p:sp>
          <p:nvSpPr>
            <p:cNvPr id="38" name="TextBox 37"/>
            <p:cNvSpPr txBox="1"/>
            <p:nvPr/>
          </p:nvSpPr>
          <p:spPr>
            <a:xfrm>
              <a:off x="267398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39" name="TextBox 38"/>
            <p:cNvSpPr txBox="1"/>
            <p:nvPr/>
          </p:nvSpPr>
          <p:spPr>
            <a:xfrm>
              <a:off x="317729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40" name="TextBox 39"/>
            <p:cNvSpPr txBox="1"/>
            <p:nvPr/>
          </p:nvSpPr>
          <p:spPr>
            <a:xfrm>
              <a:off x="3680609"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41" name="TextBox 40"/>
            <p:cNvSpPr txBox="1"/>
            <p:nvPr/>
          </p:nvSpPr>
          <p:spPr>
            <a:xfrm>
              <a:off x="4183921" y="376920"/>
              <a:ext cx="321275" cy="369332"/>
            </a:xfrm>
            <a:prstGeom prst="rect">
              <a:avLst/>
            </a:prstGeom>
            <a:noFill/>
          </p:spPr>
          <p:txBody>
            <a:bodyPr wrap="square" rtlCol="0">
              <a:spAutoFit/>
            </a:bodyPr>
            <a:lstStyle/>
            <a:p>
              <a:pPr algn="ctr"/>
              <a:r>
                <a:rPr lang="en-US" b="1" dirty="0">
                  <a:solidFill>
                    <a:srgbClr val="0070C0"/>
                  </a:solidFill>
                </a:rPr>
                <a:t>7</a:t>
              </a:r>
            </a:p>
          </p:txBody>
        </p:sp>
        <p:sp>
          <p:nvSpPr>
            <p:cNvPr id="42" name="TextBox 41"/>
            <p:cNvSpPr txBox="1"/>
            <p:nvPr/>
          </p:nvSpPr>
          <p:spPr>
            <a:xfrm>
              <a:off x="4687233" y="376920"/>
              <a:ext cx="321275" cy="369332"/>
            </a:xfrm>
            <a:prstGeom prst="rect">
              <a:avLst/>
            </a:prstGeom>
            <a:noFill/>
          </p:spPr>
          <p:txBody>
            <a:bodyPr wrap="square" rtlCol="0">
              <a:spAutoFit/>
            </a:bodyPr>
            <a:lstStyle/>
            <a:p>
              <a:pPr algn="ctr"/>
              <a:r>
                <a:rPr lang="en-US" b="1" dirty="0">
                  <a:solidFill>
                    <a:srgbClr val="0070C0"/>
                  </a:solidFill>
                </a:rPr>
                <a:t>9</a:t>
              </a:r>
            </a:p>
          </p:txBody>
        </p:sp>
        <p:sp>
          <p:nvSpPr>
            <p:cNvPr id="43" name="TextBox 42"/>
            <p:cNvSpPr txBox="1"/>
            <p:nvPr/>
          </p:nvSpPr>
          <p:spPr>
            <a:xfrm>
              <a:off x="519054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44" name="TextBox 43"/>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45" name="TextBox 44"/>
            <p:cNvSpPr txBox="1"/>
            <p:nvPr/>
          </p:nvSpPr>
          <p:spPr>
            <a:xfrm>
              <a:off x="6197169" y="376920"/>
              <a:ext cx="321275" cy="369332"/>
            </a:xfrm>
            <a:prstGeom prst="rect">
              <a:avLst/>
            </a:prstGeom>
            <a:noFill/>
          </p:spPr>
          <p:txBody>
            <a:bodyPr wrap="square" rtlCol="0">
              <a:spAutoFit/>
            </a:bodyPr>
            <a:lstStyle/>
            <a:p>
              <a:pPr algn="ctr"/>
              <a:r>
                <a:rPr lang="en-US" b="1" dirty="0">
                  <a:solidFill>
                    <a:srgbClr val="0070C0"/>
                  </a:solidFill>
                </a:rPr>
                <a:t>3</a:t>
              </a:r>
            </a:p>
          </p:txBody>
        </p:sp>
        <p:sp>
          <p:nvSpPr>
            <p:cNvPr id="46" name="TextBox 45"/>
            <p:cNvSpPr txBox="1"/>
            <p:nvPr/>
          </p:nvSpPr>
          <p:spPr>
            <a:xfrm>
              <a:off x="6659293" y="383137"/>
              <a:ext cx="460199" cy="369332"/>
            </a:xfrm>
            <a:prstGeom prst="rect">
              <a:avLst/>
            </a:prstGeom>
            <a:noFill/>
          </p:spPr>
          <p:txBody>
            <a:bodyPr wrap="square" rtlCol="0">
              <a:spAutoFit/>
            </a:bodyPr>
            <a:lstStyle/>
            <a:p>
              <a:pPr algn="ctr"/>
              <a:r>
                <a:rPr lang="en-US" b="1" dirty="0">
                  <a:solidFill>
                    <a:srgbClr val="0070C0"/>
                  </a:solidFill>
                </a:rPr>
                <a:t>11</a:t>
              </a:r>
            </a:p>
          </p:txBody>
        </p:sp>
      </p:grpSp>
      <p:grpSp>
        <p:nvGrpSpPr>
          <p:cNvPr id="47" name="Group 46"/>
          <p:cNvGrpSpPr/>
          <p:nvPr/>
        </p:nvGrpSpPr>
        <p:grpSpPr>
          <a:xfrm>
            <a:off x="2092411" y="1483158"/>
            <a:ext cx="4919108" cy="375549"/>
            <a:chOff x="2102650" y="376920"/>
            <a:chExt cx="4919108" cy="375549"/>
          </a:xfrm>
        </p:grpSpPr>
        <p:sp>
          <p:nvSpPr>
            <p:cNvPr id="48" name="TextBox 47"/>
            <p:cNvSpPr txBox="1"/>
            <p:nvPr/>
          </p:nvSpPr>
          <p:spPr>
            <a:xfrm>
              <a:off x="2102650" y="376920"/>
              <a:ext cx="431203" cy="369332"/>
            </a:xfrm>
            <a:prstGeom prst="rect">
              <a:avLst/>
            </a:prstGeom>
            <a:noFill/>
          </p:spPr>
          <p:txBody>
            <a:bodyPr wrap="square" rtlCol="0">
              <a:spAutoFit/>
            </a:bodyPr>
            <a:lstStyle/>
            <a:p>
              <a:pPr algn="ctr"/>
              <a:r>
                <a:rPr lang="en-US" b="1" dirty="0">
                  <a:solidFill>
                    <a:srgbClr val="0070C0"/>
                  </a:solidFill>
                </a:rPr>
                <a:t>12</a:t>
              </a:r>
            </a:p>
          </p:txBody>
        </p:sp>
        <p:sp>
          <p:nvSpPr>
            <p:cNvPr id="49" name="TextBox 48"/>
            <p:cNvSpPr txBox="1"/>
            <p:nvPr/>
          </p:nvSpPr>
          <p:spPr>
            <a:xfrm>
              <a:off x="267398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50" name="TextBox 49"/>
            <p:cNvSpPr txBox="1"/>
            <p:nvPr/>
          </p:nvSpPr>
          <p:spPr>
            <a:xfrm>
              <a:off x="317729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51" name="TextBox 50"/>
            <p:cNvSpPr txBox="1"/>
            <p:nvPr/>
          </p:nvSpPr>
          <p:spPr>
            <a:xfrm>
              <a:off x="3680609"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52" name="TextBox 51"/>
            <p:cNvSpPr txBox="1"/>
            <p:nvPr/>
          </p:nvSpPr>
          <p:spPr>
            <a:xfrm>
              <a:off x="4183921" y="376920"/>
              <a:ext cx="321275" cy="369332"/>
            </a:xfrm>
            <a:prstGeom prst="rect">
              <a:avLst/>
            </a:prstGeom>
            <a:noFill/>
          </p:spPr>
          <p:txBody>
            <a:bodyPr wrap="square" rtlCol="0">
              <a:spAutoFit/>
            </a:bodyPr>
            <a:lstStyle/>
            <a:p>
              <a:pPr algn="ctr"/>
              <a:r>
                <a:rPr lang="en-US" b="1" dirty="0">
                  <a:solidFill>
                    <a:srgbClr val="0070C0"/>
                  </a:solidFill>
                </a:rPr>
                <a:t>3</a:t>
              </a:r>
            </a:p>
          </p:txBody>
        </p:sp>
        <p:sp>
          <p:nvSpPr>
            <p:cNvPr id="53" name="TextBox 52"/>
            <p:cNvSpPr txBox="1"/>
            <p:nvPr/>
          </p:nvSpPr>
          <p:spPr>
            <a:xfrm>
              <a:off x="4645328" y="376920"/>
              <a:ext cx="431181" cy="369332"/>
            </a:xfrm>
            <a:prstGeom prst="rect">
              <a:avLst/>
            </a:prstGeom>
            <a:noFill/>
          </p:spPr>
          <p:txBody>
            <a:bodyPr wrap="square" rtlCol="0">
              <a:spAutoFit/>
            </a:bodyPr>
            <a:lstStyle/>
            <a:p>
              <a:pPr algn="ctr"/>
              <a:r>
                <a:rPr lang="en-US" b="1" dirty="0">
                  <a:solidFill>
                    <a:srgbClr val="0070C0"/>
                  </a:solidFill>
                </a:rPr>
                <a:t>12</a:t>
              </a:r>
            </a:p>
          </p:txBody>
        </p:sp>
        <p:sp>
          <p:nvSpPr>
            <p:cNvPr id="54" name="TextBox 53"/>
            <p:cNvSpPr txBox="1"/>
            <p:nvPr/>
          </p:nvSpPr>
          <p:spPr>
            <a:xfrm>
              <a:off x="519054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55" name="TextBox 54"/>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56" name="TextBox 55"/>
            <p:cNvSpPr txBox="1"/>
            <p:nvPr/>
          </p:nvSpPr>
          <p:spPr>
            <a:xfrm>
              <a:off x="6197169" y="376920"/>
              <a:ext cx="321275" cy="369332"/>
            </a:xfrm>
            <a:prstGeom prst="rect">
              <a:avLst/>
            </a:prstGeom>
            <a:noFill/>
          </p:spPr>
          <p:txBody>
            <a:bodyPr wrap="square" rtlCol="0">
              <a:spAutoFit/>
            </a:bodyPr>
            <a:lstStyle/>
            <a:p>
              <a:pPr algn="ctr"/>
              <a:r>
                <a:rPr lang="en-US" b="1" dirty="0">
                  <a:solidFill>
                    <a:srgbClr val="0070C0"/>
                  </a:solidFill>
                </a:rPr>
                <a:t>0</a:t>
              </a:r>
            </a:p>
          </p:txBody>
        </p:sp>
        <p:sp>
          <p:nvSpPr>
            <p:cNvPr id="57" name="TextBox 56"/>
            <p:cNvSpPr txBox="1"/>
            <p:nvPr/>
          </p:nvSpPr>
          <p:spPr>
            <a:xfrm>
              <a:off x="6700483" y="383137"/>
              <a:ext cx="321275" cy="369332"/>
            </a:xfrm>
            <a:prstGeom prst="rect">
              <a:avLst/>
            </a:prstGeom>
            <a:noFill/>
          </p:spPr>
          <p:txBody>
            <a:bodyPr wrap="square" rtlCol="0">
              <a:spAutoFit/>
            </a:bodyPr>
            <a:lstStyle/>
            <a:p>
              <a:pPr algn="ctr"/>
              <a:r>
                <a:rPr lang="en-US" b="1" dirty="0">
                  <a:solidFill>
                    <a:srgbClr val="0070C0"/>
                  </a:solidFill>
                </a:rPr>
                <a:t>2</a:t>
              </a:r>
            </a:p>
          </p:txBody>
        </p:sp>
      </p:grpSp>
      <p:grpSp>
        <p:nvGrpSpPr>
          <p:cNvPr id="58" name="Group 57"/>
          <p:cNvGrpSpPr/>
          <p:nvPr/>
        </p:nvGrpSpPr>
        <p:grpSpPr>
          <a:xfrm>
            <a:off x="2160434" y="1994622"/>
            <a:ext cx="4948820" cy="375549"/>
            <a:chOff x="2170673" y="376920"/>
            <a:chExt cx="4948820" cy="375549"/>
          </a:xfrm>
        </p:grpSpPr>
        <p:sp>
          <p:nvSpPr>
            <p:cNvPr id="59" name="TextBox 58"/>
            <p:cNvSpPr txBox="1"/>
            <p:nvPr/>
          </p:nvSpPr>
          <p:spPr>
            <a:xfrm>
              <a:off x="2170673" y="376920"/>
              <a:ext cx="321275" cy="369332"/>
            </a:xfrm>
            <a:prstGeom prst="rect">
              <a:avLst/>
            </a:prstGeom>
            <a:noFill/>
          </p:spPr>
          <p:txBody>
            <a:bodyPr wrap="square" rtlCol="0">
              <a:spAutoFit/>
            </a:bodyPr>
            <a:lstStyle/>
            <a:p>
              <a:pPr algn="ctr"/>
              <a:r>
                <a:rPr lang="en-US" b="1" dirty="0">
                  <a:solidFill>
                    <a:srgbClr val="0070C0"/>
                  </a:solidFill>
                </a:rPr>
                <a:t>9</a:t>
              </a:r>
            </a:p>
          </p:txBody>
        </p:sp>
        <p:sp>
          <p:nvSpPr>
            <p:cNvPr id="60" name="TextBox 59"/>
            <p:cNvSpPr txBox="1"/>
            <p:nvPr/>
          </p:nvSpPr>
          <p:spPr>
            <a:xfrm>
              <a:off x="267398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61" name="TextBox 60"/>
            <p:cNvSpPr txBox="1"/>
            <p:nvPr/>
          </p:nvSpPr>
          <p:spPr>
            <a:xfrm>
              <a:off x="317729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62" name="TextBox 61"/>
            <p:cNvSpPr txBox="1"/>
            <p:nvPr/>
          </p:nvSpPr>
          <p:spPr>
            <a:xfrm>
              <a:off x="3680609"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63" name="TextBox 62"/>
            <p:cNvSpPr txBox="1"/>
            <p:nvPr/>
          </p:nvSpPr>
          <p:spPr>
            <a:xfrm>
              <a:off x="4183921" y="376920"/>
              <a:ext cx="321275" cy="369332"/>
            </a:xfrm>
            <a:prstGeom prst="rect">
              <a:avLst/>
            </a:prstGeom>
            <a:noFill/>
          </p:spPr>
          <p:txBody>
            <a:bodyPr wrap="square" rtlCol="0">
              <a:spAutoFit/>
            </a:bodyPr>
            <a:lstStyle/>
            <a:p>
              <a:pPr algn="ctr"/>
              <a:r>
                <a:rPr lang="en-US" b="1" dirty="0">
                  <a:solidFill>
                    <a:srgbClr val="0070C0"/>
                  </a:solidFill>
                </a:rPr>
                <a:t>4</a:t>
              </a:r>
            </a:p>
          </p:txBody>
        </p:sp>
        <p:sp>
          <p:nvSpPr>
            <p:cNvPr id="64" name="TextBox 63"/>
            <p:cNvSpPr txBox="1"/>
            <p:nvPr/>
          </p:nvSpPr>
          <p:spPr>
            <a:xfrm>
              <a:off x="4687233"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65" name="TextBox 64"/>
            <p:cNvSpPr txBox="1"/>
            <p:nvPr/>
          </p:nvSpPr>
          <p:spPr>
            <a:xfrm>
              <a:off x="5190545" y="376920"/>
              <a:ext cx="321275" cy="369332"/>
            </a:xfrm>
            <a:prstGeom prst="rect">
              <a:avLst/>
            </a:prstGeom>
            <a:noFill/>
          </p:spPr>
          <p:txBody>
            <a:bodyPr wrap="square" rtlCol="0">
              <a:spAutoFit/>
            </a:bodyPr>
            <a:lstStyle/>
            <a:p>
              <a:pPr algn="ctr"/>
              <a:r>
                <a:rPr lang="en-US" b="1" dirty="0">
                  <a:solidFill>
                    <a:srgbClr val="0070C0"/>
                  </a:solidFill>
                </a:rPr>
                <a:t>7</a:t>
              </a:r>
            </a:p>
          </p:txBody>
        </p:sp>
        <p:sp>
          <p:nvSpPr>
            <p:cNvPr id="66" name="TextBox 65"/>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9</a:t>
              </a:r>
            </a:p>
          </p:txBody>
        </p:sp>
        <p:sp>
          <p:nvSpPr>
            <p:cNvPr id="67" name="TextBox 66"/>
            <p:cNvSpPr txBox="1"/>
            <p:nvPr/>
          </p:nvSpPr>
          <p:spPr>
            <a:xfrm>
              <a:off x="6197169" y="376920"/>
              <a:ext cx="321275" cy="369332"/>
            </a:xfrm>
            <a:prstGeom prst="rect">
              <a:avLst/>
            </a:prstGeom>
            <a:noFill/>
          </p:spPr>
          <p:txBody>
            <a:bodyPr wrap="square" rtlCol="0">
              <a:spAutoFit/>
            </a:bodyPr>
            <a:lstStyle/>
            <a:p>
              <a:pPr algn="ctr"/>
              <a:r>
                <a:rPr lang="en-US" b="1" dirty="0">
                  <a:solidFill>
                    <a:srgbClr val="0070C0"/>
                  </a:solidFill>
                </a:rPr>
                <a:t>6</a:t>
              </a:r>
            </a:p>
          </p:txBody>
        </p:sp>
        <p:sp>
          <p:nvSpPr>
            <p:cNvPr id="68" name="TextBox 67"/>
            <p:cNvSpPr txBox="1"/>
            <p:nvPr/>
          </p:nvSpPr>
          <p:spPr>
            <a:xfrm>
              <a:off x="6658577" y="383137"/>
              <a:ext cx="460916" cy="369332"/>
            </a:xfrm>
            <a:prstGeom prst="rect">
              <a:avLst/>
            </a:prstGeom>
            <a:noFill/>
          </p:spPr>
          <p:txBody>
            <a:bodyPr wrap="square" rtlCol="0">
              <a:spAutoFit/>
            </a:bodyPr>
            <a:lstStyle/>
            <a:p>
              <a:pPr algn="ctr"/>
              <a:r>
                <a:rPr lang="en-US" b="1" dirty="0">
                  <a:solidFill>
                    <a:srgbClr val="0070C0"/>
                  </a:solidFill>
                </a:rPr>
                <a:t>14</a:t>
              </a:r>
            </a:p>
          </p:txBody>
        </p:sp>
      </p:grpSp>
      <p:grpSp>
        <p:nvGrpSpPr>
          <p:cNvPr id="69" name="Group 68"/>
          <p:cNvGrpSpPr/>
          <p:nvPr/>
        </p:nvGrpSpPr>
        <p:grpSpPr>
          <a:xfrm>
            <a:off x="2160434" y="2506086"/>
            <a:ext cx="4851085" cy="375549"/>
            <a:chOff x="2170673" y="376920"/>
            <a:chExt cx="4851085" cy="375549"/>
          </a:xfrm>
        </p:grpSpPr>
        <p:sp>
          <p:nvSpPr>
            <p:cNvPr id="70" name="TextBox 69"/>
            <p:cNvSpPr txBox="1"/>
            <p:nvPr/>
          </p:nvSpPr>
          <p:spPr>
            <a:xfrm>
              <a:off x="2170673" y="376920"/>
              <a:ext cx="321275" cy="369332"/>
            </a:xfrm>
            <a:prstGeom prst="rect">
              <a:avLst/>
            </a:prstGeom>
            <a:noFill/>
          </p:spPr>
          <p:txBody>
            <a:bodyPr wrap="square" rtlCol="0">
              <a:spAutoFit/>
            </a:bodyPr>
            <a:lstStyle/>
            <a:p>
              <a:pPr algn="ctr"/>
              <a:r>
                <a:rPr lang="en-US" b="1" dirty="0">
                  <a:solidFill>
                    <a:srgbClr val="0070C0"/>
                  </a:solidFill>
                </a:rPr>
                <a:t>8</a:t>
              </a:r>
            </a:p>
          </p:txBody>
        </p:sp>
        <p:sp>
          <p:nvSpPr>
            <p:cNvPr id="71" name="TextBox 70"/>
            <p:cNvSpPr txBox="1"/>
            <p:nvPr/>
          </p:nvSpPr>
          <p:spPr>
            <a:xfrm>
              <a:off x="267398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72" name="TextBox 71"/>
            <p:cNvSpPr txBox="1"/>
            <p:nvPr/>
          </p:nvSpPr>
          <p:spPr>
            <a:xfrm>
              <a:off x="3177297" y="376920"/>
              <a:ext cx="321275" cy="369332"/>
            </a:xfrm>
            <a:prstGeom prst="rect">
              <a:avLst/>
            </a:prstGeom>
            <a:noFill/>
          </p:spPr>
          <p:txBody>
            <a:bodyPr wrap="square" rtlCol="0">
              <a:spAutoFit/>
            </a:bodyPr>
            <a:lstStyle/>
            <a:p>
              <a:pPr algn="ctr"/>
              <a:r>
                <a:rPr lang="en-US" b="1" dirty="0">
                  <a:solidFill>
                    <a:srgbClr val="0070C0"/>
                  </a:solidFill>
                </a:rPr>
                <a:t>1</a:t>
              </a:r>
            </a:p>
          </p:txBody>
        </p:sp>
        <p:sp>
          <p:nvSpPr>
            <p:cNvPr id="73" name="TextBox 72"/>
            <p:cNvSpPr txBox="1"/>
            <p:nvPr/>
          </p:nvSpPr>
          <p:spPr>
            <a:xfrm>
              <a:off x="3680609" y="376920"/>
              <a:ext cx="321275" cy="369332"/>
            </a:xfrm>
            <a:prstGeom prst="rect">
              <a:avLst/>
            </a:prstGeom>
            <a:noFill/>
          </p:spPr>
          <p:txBody>
            <a:bodyPr wrap="square" rtlCol="0">
              <a:spAutoFit/>
            </a:bodyPr>
            <a:lstStyle/>
            <a:p>
              <a:pPr algn="ctr"/>
              <a:r>
                <a:rPr lang="en-US" b="1" dirty="0">
                  <a:solidFill>
                    <a:srgbClr val="0070C0"/>
                  </a:solidFill>
                </a:rPr>
                <a:t>7</a:t>
              </a:r>
            </a:p>
          </p:txBody>
        </p:sp>
        <p:sp>
          <p:nvSpPr>
            <p:cNvPr id="74" name="TextBox 73"/>
            <p:cNvSpPr txBox="1"/>
            <p:nvPr/>
          </p:nvSpPr>
          <p:spPr>
            <a:xfrm>
              <a:off x="4183921" y="376920"/>
              <a:ext cx="321275" cy="369332"/>
            </a:xfrm>
            <a:prstGeom prst="rect">
              <a:avLst/>
            </a:prstGeom>
            <a:noFill/>
          </p:spPr>
          <p:txBody>
            <a:bodyPr wrap="square" rtlCol="0">
              <a:spAutoFit/>
            </a:bodyPr>
            <a:lstStyle/>
            <a:p>
              <a:pPr algn="ctr"/>
              <a:r>
                <a:rPr lang="en-US" b="1" dirty="0">
                  <a:solidFill>
                    <a:srgbClr val="0070C0"/>
                  </a:solidFill>
                </a:rPr>
                <a:t>9</a:t>
              </a:r>
            </a:p>
          </p:txBody>
        </p:sp>
        <p:sp>
          <p:nvSpPr>
            <p:cNvPr id="75" name="TextBox 74"/>
            <p:cNvSpPr txBox="1"/>
            <p:nvPr/>
          </p:nvSpPr>
          <p:spPr>
            <a:xfrm>
              <a:off x="4687233"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76" name="TextBox 75"/>
            <p:cNvSpPr txBox="1"/>
            <p:nvPr/>
          </p:nvSpPr>
          <p:spPr>
            <a:xfrm>
              <a:off x="519054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77" name="TextBox 76"/>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4</a:t>
              </a:r>
            </a:p>
          </p:txBody>
        </p:sp>
        <p:sp>
          <p:nvSpPr>
            <p:cNvPr id="78" name="TextBox 77"/>
            <p:cNvSpPr txBox="1"/>
            <p:nvPr/>
          </p:nvSpPr>
          <p:spPr>
            <a:xfrm>
              <a:off x="6197169"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79" name="TextBox 78"/>
            <p:cNvSpPr txBox="1"/>
            <p:nvPr/>
          </p:nvSpPr>
          <p:spPr>
            <a:xfrm>
              <a:off x="6700483" y="383137"/>
              <a:ext cx="321275" cy="369332"/>
            </a:xfrm>
            <a:prstGeom prst="rect">
              <a:avLst/>
            </a:prstGeom>
            <a:noFill/>
          </p:spPr>
          <p:txBody>
            <a:bodyPr wrap="square" rtlCol="0">
              <a:spAutoFit/>
            </a:bodyPr>
            <a:lstStyle/>
            <a:p>
              <a:pPr algn="ctr"/>
              <a:r>
                <a:rPr lang="en-US" b="1" dirty="0">
                  <a:solidFill>
                    <a:srgbClr val="0070C0"/>
                  </a:solidFill>
                </a:rPr>
                <a:t>3</a:t>
              </a:r>
            </a:p>
          </p:txBody>
        </p:sp>
      </p:grpSp>
      <p:grpSp>
        <p:nvGrpSpPr>
          <p:cNvPr id="80" name="Group 79"/>
          <p:cNvGrpSpPr/>
          <p:nvPr/>
        </p:nvGrpSpPr>
        <p:grpSpPr>
          <a:xfrm>
            <a:off x="2092411" y="3017550"/>
            <a:ext cx="5016843" cy="375549"/>
            <a:chOff x="2102650" y="376920"/>
            <a:chExt cx="5016843" cy="375549"/>
          </a:xfrm>
        </p:grpSpPr>
        <p:sp>
          <p:nvSpPr>
            <p:cNvPr id="81" name="TextBox 80"/>
            <p:cNvSpPr txBox="1"/>
            <p:nvPr/>
          </p:nvSpPr>
          <p:spPr>
            <a:xfrm>
              <a:off x="2102650" y="376920"/>
              <a:ext cx="431201" cy="369332"/>
            </a:xfrm>
            <a:prstGeom prst="rect">
              <a:avLst/>
            </a:prstGeom>
            <a:noFill/>
          </p:spPr>
          <p:txBody>
            <a:bodyPr wrap="square" rtlCol="0">
              <a:spAutoFit/>
            </a:bodyPr>
            <a:lstStyle/>
            <a:p>
              <a:pPr algn="ctr"/>
              <a:r>
                <a:rPr lang="en-US" b="1" dirty="0">
                  <a:solidFill>
                    <a:srgbClr val="0070C0"/>
                  </a:solidFill>
                </a:rPr>
                <a:t>10</a:t>
              </a:r>
            </a:p>
          </p:txBody>
        </p:sp>
        <p:sp>
          <p:nvSpPr>
            <p:cNvPr id="82" name="TextBox 81"/>
            <p:cNvSpPr txBox="1"/>
            <p:nvPr/>
          </p:nvSpPr>
          <p:spPr>
            <a:xfrm>
              <a:off x="2605158" y="376920"/>
              <a:ext cx="469557" cy="369332"/>
            </a:xfrm>
            <a:prstGeom prst="rect">
              <a:avLst/>
            </a:prstGeom>
            <a:noFill/>
          </p:spPr>
          <p:txBody>
            <a:bodyPr wrap="square" rtlCol="0">
              <a:spAutoFit/>
            </a:bodyPr>
            <a:lstStyle/>
            <a:p>
              <a:pPr algn="ctr"/>
              <a:r>
                <a:rPr lang="en-US" b="1" dirty="0">
                  <a:solidFill>
                    <a:srgbClr val="0070C0"/>
                  </a:solidFill>
                </a:rPr>
                <a:t>11</a:t>
              </a:r>
            </a:p>
          </p:txBody>
        </p:sp>
        <p:sp>
          <p:nvSpPr>
            <p:cNvPr id="83" name="TextBox 82"/>
            <p:cNvSpPr txBox="1"/>
            <p:nvPr/>
          </p:nvSpPr>
          <p:spPr>
            <a:xfrm>
              <a:off x="3139745" y="376920"/>
              <a:ext cx="437478" cy="369332"/>
            </a:xfrm>
            <a:prstGeom prst="rect">
              <a:avLst/>
            </a:prstGeom>
            <a:noFill/>
          </p:spPr>
          <p:txBody>
            <a:bodyPr wrap="square" rtlCol="0">
              <a:spAutoFit/>
            </a:bodyPr>
            <a:lstStyle/>
            <a:p>
              <a:pPr algn="ctr"/>
              <a:r>
                <a:rPr lang="en-US" b="1" dirty="0">
                  <a:solidFill>
                    <a:srgbClr val="0070C0"/>
                  </a:solidFill>
                </a:rPr>
                <a:t>12</a:t>
              </a:r>
            </a:p>
          </p:txBody>
        </p:sp>
        <p:sp>
          <p:nvSpPr>
            <p:cNvPr id="84" name="TextBox 83"/>
            <p:cNvSpPr txBox="1"/>
            <p:nvPr/>
          </p:nvSpPr>
          <p:spPr>
            <a:xfrm>
              <a:off x="3680609" y="376920"/>
              <a:ext cx="321275" cy="369332"/>
            </a:xfrm>
            <a:prstGeom prst="rect">
              <a:avLst/>
            </a:prstGeom>
            <a:noFill/>
          </p:spPr>
          <p:txBody>
            <a:bodyPr wrap="square" rtlCol="0">
              <a:spAutoFit/>
            </a:bodyPr>
            <a:lstStyle/>
            <a:p>
              <a:pPr algn="ctr"/>
              <a:r>
                <a:rPr lang="en-US" b="1" dirty="0">
                  <a:solidFill>
                    <a:srgbClr val="0070C0"/>
                  </a:solidFill>
                </a:rPr>
                <a:t>7</a:t>
              </a:r>
            </a:p>
          </p:txBody>
        </p:sp>
        <p:sp>
          <p:nvSpPr>
            <p:cNvPr id="85" name="TextBox 84"/>
            <p:cNvSpPr txBox="1"/>
            <p:nvPr/>
          </p:nvSpPr>
          <p:spPr>
            <a:xfrm>
              <a:off x="4183921" y="376920"/>
              <a:ext cx="321275" cy="369332"/>
            </a:xfrm>
            <a:prstGeom prst="rect">
              <a:avLst/>
            </a:prstGeom>
            <a:noFill/>
          </p:spPr>
          <p:txBody>
            <a:bodyPr wrap="square" rtlCol="0">
              <a:spAutoFit/>
            </a:bodyPr>
            <a:lstStyle/>
            <a:p>
              <a:pPr algn="ctr"/>
              <a:r>
                <a:rPr lang="en-US" b="1" dirty="0">
                  <a:solidFill>
                    <a:srgbClr val="0070C0"/>
                  </a:solidFill>
                </a:rPr>
                <a:t>8</a:t>
              </a:r>
            </a:p>
          </p:txBody>
        </p:sp>
        <p:sp>
          <p:nvSpPr>
            <p:cNvPr id="86" name="TextBox 85"/>
            <p:cNvSpPr txBox="1"/>
            <p:nvPr/>
          </p:nvSpPr>
          <p:spPr>
            <a:xfrm>
              <a:off x="4687233"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87" name="TextBox 86"/>
            <p:cNvSpPr txBox="1"/>
            <p:nvPr/>
          </p:nvSpPr>
          <p:spPr>
            <a:xfrm>
              <a:off x="519054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88" name="TextBox 87"/>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89" name="TextBox 88"/>
            <p:cNvSpPr txBox="1"/>
            <p:nvPr/>
          </p:nvSpPr>
          <p:spPr>
            <a:xfrm>
              <a:off x="6197169" y="376920"/>
              <a:ext cx="321275" cy="369332"/>
            </a:xfrm>
            <a:prstGeom prst="rect">
              <a:avLst/>
            </a:prstGeom>
            <a:noFill/>
          </p:spPr>
          <p:txBody>
            <a:bodyPr wrap="square" rtlCol="0">
              <a:spAutoFit/>
            </a:bodyPr>
            <a:lstStyle/>
            <a:p>
              <a:pPr algn="ctr"/>
              <a:r>
                <a:rPr lang="en-US" b="1" dirty="0">
                  <a:solidFill>
                    <a:srgbClr val="0070C0"/>
                  </a:solidFill>
                </a:rPr>
                <a:t>7</a:t>
              </a:r>
            </a:p>
          </p:txBody>
        </p:sp>
        <p:sp>
          <p:nvSpPr>
            <p:cNvPr id="90" name="TextBox 89"/>
            <p:cNvSpPr txBox="1"/>
            <p:nvPr/>
          </p:nvSpPr>
          <p:spPr>
            <a:xfrm>
              <a:off x="6658577" y="383137"/>
              <a:ext cx="460916" cy="369332"/>
            </a:xfrm>
            <a:prstGeom prst="rect">
              <a:avLst/>
            </a:prstGeom>
            <a:noFill/>
          </p:spPr>
          <p:txBody>
            <a:bodyPr wrap="square" rtlCol="0">
              <a:spAutoFit/>
            </a:bodyPr>
            <a:lstStyle/>
            <a:p>
              <a:pPr algn="ctr"/>
              <a:r>
                <a:rPr lang="en-US" b="1" dirty="0">
                  <a:solidFill>
                    <a:srgbClr val="0070C0"/>
                  </a:solidFill>
                </a:rPr>
                <a:t>10</a:t>
              </a:r>
            </a:p>
          </p:txBody>
        </p:sp>
      </p:grpSp>
      <p:grpSp>
        <p:nvGrpSpPr>
          <p:cNvPr id="91" name="Group 90"/>
          <p:cNvGrpSpPr/>
          <p:nvPr/>
        </p:nvGrpSpPr>
        <p:grpSpPr>
          <a:xfrm>
            <a:off x="2092412" y="3529014"/>
            <a:ext cx="5016842" cy="375549"/>
            <a:chOff x="2102651" y="376920"/>
            <a:chExt cx="5016842" cy="375549"/>
          </a:xfrm>
        </p:grpSpPr>
        <p:sp>
          <p:nvSpPr>
            <p:cNvPr id="92" name="TextBox 91"/>
            <p:cNvSpPr txBox="1"/>
            <p:nvPr/>
          </p:nvSpPr>
          <p:spPr>
            <a:xfrm>
              <a:off x="2102651" y="376920"/>
              <a:ext cx="431200" cy="369332"/>
            </a:xfrm>
            <a:prstGeom prst="rect">
              <a:avLst/>
            </a:prstGeom>
            <a:noFill/>
          </p:spPr>
          <p:txBody>
            <a:bodyPr wrap="square" rtlCol="0">
              <a:spAutoFit/>
            </a:bodyPr>
            <a:lstStyle/>
            <a:p>
              <a:pPr algn="ctr"/>
              <a:r>
                <a:rPr lang="en-US" b="1" dirty="0">
                  <a:solidFill>
                    <a:srgbClr val="0070C0"/>
                  </a:solidFill>
                </a:rPr>
                <a:t>10</a:t>
              </a:r>
            </a:p>
          </p:txBody>
        </p:sp>
        <p:sp>
          <p:nvSpPr>
            <p:cNvPr id="93" name="TextBox 92"/>
            <p:cNvSpPr txBox="1"/>
            <p:nvPr/>
          </p:nvSpPr>
          <p:spPr>
            <a:xfrm>
              <a:off x="2673985" y="376920"/>
              <a:ext cx="321275" cy="369332"/>
            </a:xfrm>
            <a:prstGeom prst="rect">
              <a:avLst/>
            </a:prstGeom>
            <a:noFill/>
          </p:spPr>
          <p:txBody>
            <a:bodyPr wrap="square" rtlCol="0">
              <a:spAutoFit/>
            </a:bodyPr>
            <a:lstStyle/>
            <a:p>
              <a:pPr algn="ctr"/>
              <a:r>
                <a:rPr lang="en-US" b="1" dirty="0">
                  <a:solidFill>
                    <a:srgbClr val="0070C0"/>
                  </a:solidFill>
                </a:rPr>
                <a:t>8</a:t>
              </a:r>
            </a:p>
          </p:txBody>
        </p:sp>
        <p:sp>
          <p:nvSpPr>
            <p:cNvPr id="94" name="TextBox 93"/>
            <p:cNvSpPr txBox="1"/>
            <p:nvPr/>
          </p:nvSpPr>
          <p:spPr>
            <a:xfrm>
              <a:off x="3177297" y="376920"/>
              <a:ext cx="321275" cy="369332"/>
            </a:xfrm>
            <a:prstGeom prst="rect">
              <a:avLst/>
            </a:prstGeom>
            <a:noFill/>
          </p:spPr>
          <p:txBody>
            <a:bodyPr wrap="square" rtlCol="0">
              <a:spAutoFit/>
            </a:bodyPr>
            <a:lstStyle/>
            <a:p>
              <a:pPr algn="ctr"/>
              <a:r>
                <a:rPr lang="en-US" b="1" dirty="0">
                  <a:solidFill>
                    <a:srgbClr val="0070C0"/>
                  </a:solidFill>
                </a:rPr>
                <a:t>3</a:t>
              </a:r>
            </a:p>
          </p:txBody>
        </p:sp>
        <p:sp>
          <p:nvSpPr>
            <p:cNvPr id="95" name="TextBox 94"/>
            <p:cNvSpPr txBox="1"/>
            <p:nvPr/>
          </p:nvSpPr>
          <p:spPr>
            <a:xfrm>
              <a:off x="3680609" y="376920"/>
              <a:ext cx="321275" cy="369332"/>
            </a:xfrm>
            <a:prstGeom prst="rect">
              <a:avLst/>
            </a:prstGeom>
            <a:noFill/>
          </p:spPr>
          <p:txBody>
            <a:bodyPr wrap="square" rtlCol="0">
              <a:spAutoFit/>
            </a:bodyPr>
            <a:lstStyle/>
            <a:p>
              <a:pPr algn="ctr"/>
              <a:r>
                <a:rPr lang="en-US" b="1" dirty="0">
                  <a:solidFill>
                    <a:srgbClr val="0070C0"/>
                  </a:solidFill>
                </a:rPr>
                <a:t>9</a:t>
              </a:r>
            </a:p>
          </p:txBody>
        </p:sp>
        <p:sp>
          <p:nvSpPr>
            <p:cNvPr id="96" name="TextBox 95"/>
            <p:cNvSpPr txBox="1"/>
            <p:nvPr/>
          </p:nvSpPr>
          <p:spPr>
            <a:xfrm>
              <a:off x="4183921" y="376920"/>
              <a:ext cx="321275" cy="369332"/>
            </a:xfrm>
            <a:prstGeom prst="rect">
              <a:avLst/>
            </a:prstGeom>
            <a:noFill/>
          </p:spPr>
          <p:txBody>
            <a:bodyPr wrap="square" rtlCol="0">
              <a:spAutoFit/>
            </a:bodyPr>
            <a:lstStyle/>
            <a:p>
              <a:pPr algn="ctr"/>
              <a:r>
                <a:rPr lang="en-US" b="1" dirty="0">
                  <a:solidFill>
                    <a:srgbClr val="0070C0"/>
                  </a:solidFill>
                </a:rPr>
                <a:t>0</a:t>
              </a:r>
            </a:p>
          </p:txBody>
        </p:sp>
        <p:sp>
          <p:nvSpPr>
            <p:cNvPr id="97" name="TextBox 96"/>
            <p:cNvSpPr txBox="1"/>
            <p:nvPr/>
          </p:nvSpPr>
          <p:spPr>
            <a:xfrm>
              <a:off x="4687233"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98" name="TextBox 97"/>
            <p:cNvSpPr txBox="1"/>
            <p:nvPr/>
          </p:nvSpPr>
          <p:spPr>
            <a:xfrm>
              <a:off x="519054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99" name="TextBox 98"/>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00" name="TextBox 99"/>
            <p:cNvSpPr txBox="1"/>
            <p:nvPr/>
          </p:nvSpPr>
          <p:spPr>
            <a:xfrm>
              <a:off x="6197169" y="376920"/>
              <a:ext cx="321275" cy="369332"/>
            </a:xfrm>
            <a:prstGeom prst="rect">
              <a:avLst/>
            </a:prstGeom>
            <a:noFill/>
          </p:spPr>
          <p:txBody>
            <a:bodyPr wrap="square" rtlCol="0">
              <a:spAutoFit/>
            </a:bodyPr>
            <a:lstStyle/>
            <a:p>
              <a:pPr algn="ctr"/>
              <a:r>
                <a:rPr lang="en-US" b="1" dirty="0">
                  <a:solidFill>
                    <a:srgbClr val="0070C0"/>
                  </a:solidFill>
                </a:rPr>
                <a:t>3</a:t>
              </a:r>
            </a:p>
          </p:txBody>
        </p:sp>
        <p:sp>
          <p:nvSpPr>
            <p:cNvPr id="101" name="TextBox 100"/>
            <p:cNvSpPr txBox="1"/>
            <p:nvPr/>
          </p:nvSpPr>
          <p:spPr>
            <a:xfrm>
              <a:off x="6658577" y="383137"/>
              <a:ext cx="460916" cy="369332"/>
            </a:xfrm>
            <a:prstGeom prst="rect">
              <a:avLst/>
            </a:prstGeom>
            <a:noFill/>
          </p:spPr>
          <p:txBody>
            <a:bodyPr wrap="square" rtlCol="0">
              <a:spAutoFit/>
            </a:bodyPr>
            <a:lstStyle/>
            <a:p>
              <a:pPr algn="ctr"/>
              <a:r>
                <a:rPr lang="en-US" b="1" dirty="0">
                  <a:solidFill>
                    <a:srgbClr val="0070C0"/>
                  </a:solidFill>
                </a:rPr>
                <a:t>10</a:t>
              </a:r>
            </a:p>
          </p:txBody>
        </p:sp>
      </p:grpSp>
      <p:grpSp>
        <p:nvGrpSpPr>
          <p:cNvPr id="102" name="Group 101"/>
          <p:cNvGrpSpPr/>
          <p:nvPr/>
        </p:nvGrpSpPr>
        <p:grpSpPr>
          <a:xfrm>
            <a:off x="2160434" y="4040478"/>
            <a:ext cx="4948820" cy="375549"/>
            <a:chOff x="2170673" y="376920"/>
            <a:chExt cx="4948820" cy="375549"/>
          </a:xfrm>
        </p:grpSpPr>
        <p:sp>
          <p:nvSpPr>
            <p:cNvPr id="103" name="TextBox 102"/>
            <p:cNvSpPr txBox="1"/>
            <p:nvPr/>
          </p:nvSpPr>
          <p:spPr>
            <a:xfrm>
              <a:off x="2170673" y="376920"/>
              <a:ext cx="321275" cy="369332"/>
            </a:xfrm>
            <a:prstGeom prst="rect">
              <a:avLst/>
            </a:prstGeom>
            <a:noFill/>
          </p:spPr>
          <p:txBody>
            <a:bodyPr wrap="square" rtlCol="0">
              <a:spAutoFit/>
            </a:bodyPr>
            <a:lstStyle/>
            <a:p>
              <a:pPr algn="ctr"/>
              <a:r>
                <a:rPr lang="en-US" b="1" dirty="0">
                  <a:solidFill>
                    <a:srgbClr val="0070C0"/>
                  </a:solidFill>
                </a:rPr>
                <a:t>8</a:t>
              </a:r>
            </a:p>
          </p:txBody>
        </p:sp>
        <p:sp>
          <p:nvSpPr>
            <p:cNvPr id="104" name="TextBox 103"/>
            <p:cNvSpPr txBox="1"/>
            <p:nvPr/>
          </p:nvSpPr>
          <p:spPr>
            <a:xfrm>
              <a:off x="2673985" y="376920"/>
              <a:ext cx="321275" cy="369332"/>
            </a:xfrm>
            <a:prstGeom prst="rect">
              <a:avLst/>
            </a:prstGeom>
            <a:noFill/>
          </p:spPr>
          <p:txBody>
            <a:bodyPr wrap="square" rtlCol="0">
              <a:spAutoFit/>
            </a:bodyPr>
            <a:lstStyle/>
            <a:p>
              <a:pPr algn="ctr"/>
              <a:r>
                <a:rPr lang="en-US" b="1" dirty="0">
                  <a:solidFill>
                    <a:srgbClr val="0070C0"/>
                  </a:solidFill>
                </a:rPr>
                <a:t>6</a:t>
              </a:r>
            </a:p>
          </p:txBody>
        </p:sp>
        <p:sp>
          <p:nvSpPr>
            <p:cNvPr id="105" name="TextBox 104"/>
            <p:cNvSpPr txBox="1"/>
            <p:nvPr/>
          </p:nvSpPr>
          <p:spPr>
            <a:xfrm>
              <a:off x="3135392" y="376920"/>
              <a:ext cx="441831" cy="369332"/>
            </a:xfrm>
            <a:prstGeom prst="rect">
              <a:avLst/>
            </a:prstGeom>
            <a:noFill/>
          </p:spPr>
          <p:txBody>
            <a:bodyPr wrap="square" rtlCol="0">
              <a:spAutoFit/>
            </a:bodyPr>
            <a:lstStyle/>
            <a:p>
              <a:pPr algn="ctr"/>
              <a:r>
                <a:rPr lang="en-US" b="1" dirty="0">
                  <a:solidFill>
                    <a:srgbClr val="0070C0"/>
                  </a:solidFill>
                </a:rPr>
                <a:t>12</a:t>
              </a:r>
            </a:p>
          </p:txBody>
        </p:sp>
        <p:sp>
          <p:nvSpPr>
            <p:cNvPr id="106" name="TextBox 105"/>
            <p:cNvSpPr txBox="1"/>
            <p:nvPr/>
          </p:nvSpPr>
          <p:spPr>
            <a:xfrm>
              <a:off x="3680609" y="376920"/>
              <a:ext cx="321275" cy="369332"/>
            </a:xfrm>
            <a:prstGeom prst="rect">
              <a:avLst/>
            </a:prstGeom>
            <a:noFill/>
          </p:spPr>
          <p:txBody>
            <a:bodyPr wrap="square" rtlCol="0">
              <a:spAutoFit/>
            </a:bodyPr>
            <a:lstStyle/>
            <a:p>
              <a:pPr algn="ctr"/>
              <a:r>
                <a:rPr lang="en-US" b="1" dirty="0">
                  <a:solidFill>
                    <a:srgbClr val="0070C0"/>
                  </a:solidFill>
                </a:rPr>
                <a:t>6</a:t>
              </a:r>
            </a:p>
          </p:txBody>
        </p:sp>
        <p:sp>
          <p:nvSpPr>
            <p:cNvPr id="107" name="TextBox 106"/>
            <p:cNvSpPr txBox="1"/>
            <p:nvPr/>
          </p:nvSpPr>
          <p:spPr>
            <a:xfrm>
              <a:off x="4105271" y="376920"/>
              <a:ext cx="476968" cy="369332"/>
            </a:xfrm>
            <a:prstGeom prst="rect">
              <a:avLst/>
            </a:prstGeom>
            <a:noFill/>
          </p:spPr>
          <p:txBody>
            <a:bodyPr wrap="square" rtlCol="0">
              <a:spAutoFit/>
            </a:bodyPr>
            <a:lstStyle/>
            <a:p>
              <a:pPr algn="ctr"/>
              <a:r>
                <a:rPr lang="en-US" b="1" dirty="0">
                  <a:solidFill>
                    <a:srgbClr val="0070C0"/>
                  </a:solidFill>
                </a:rPr>
                <a:t>12</a:t>
              </a:r>
            </a:p>
          </p:txBody>
        </p:sp>
        <p:sp>
          <p:nvSpPr>
            <p:cNvPr id="108" name="TextBox 107"/>
            <p:cNvSpPr txBox="1"/>
            <p:nvPr/>
          </p:nvSpPr>
          <p:spPr>
            <a:xfrm>
              <a:off x="4687233"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09" name="TextBox 108"/>
            <p:cNvSpPr txBox="1"/>
            <p:nvPr/>
          </p:nvSpPr>
          <p:spPr>
            <a:xfrm>
              <a:off x="519054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10" name="TextBox 109"/>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11" name="TextBox 110"/>
            <p:cNvSpPr txBox="1"/>
            <p:nvPr/>
          </p:nvSpPr>
          <p:spPr>
            <a:xfrm>
              <a:off x="6197169" y="376920"/>
              <a:ext cx="321275" cy="369332"/>
            </a:xfrm>
            <a:prstGeom prst="rect">
              <a:avLst/>
            </a:prstGeom>
            <a:noFill/>
          </p:spPr>
          <p:txBody>
            <a:bodyPr wrap="square" rtlCol="0">
              <a:spAutoFit/>
            </a:bodyPr>
            <a:lstStyle/>
            <a:p>
              <a:pPr algn="ctr"/>
              <a:r>
                <a:rPr lang="en-US" b="1" dirty="0">
                  <a:solidFill>
                    <a:srgbClr val="0070C0"/>
                  </a:solidFill>
                </a:rPr>
                <a:t>2</a:t>
              </a:r>
            </a:p>
          </p:txBody>
        </p:sp>
        <p:sp>
          <p:nvSpPr>
            <p:cNvPr id="112" name="TextBox 111"/>
            <p:cNvSpPr txBox="1"/>
            <p:nvPr/>
          </p:nvSpPr>
          <p:spPr>
            <a:xfrm>
              <a:off x="6658577" y="383137"/>
              <a:ext cx="460916" cy="369332"/>
            </a:xfrm>
            <a:prstGeom prst="rect">
              <a:avLst/>
            </a:prstGeom>
            <a:noFill/>
          </p:spPr>
          <p:txBody>
            <a:bodyPr wrap="square" rtlCol="0">
              <a:spAutoFit/>
            </a:bodyPr>
            <a:lstStyle/>
            <a:p>
              <a:pPr algn="ctr"/>
              <a:r>
                <a:rPr lang="en-US" b="1" dirty="0">
                  <a:solidFill>
                    <a:srgbClr val="0070C0"/>
                  </a:solidFill>
                </a:rPr>
                <a:t>14</a:t>
              </a:r>
            </a:p>
          </p:txBody>
        </p:sp>
      </p:grpSp>
      <p:grpSp>
        <p:nvGrpSpPr>
          <p:cNvPr id="113" name="Group 112"/>
          <p:cNvGrpSpPr/>
          <p:nvPr/>
        </p:nvGrpSpPr>
        <p:grpSpPr>
          <a:xfrm>
            <a:off x="2092412" y="4551942"/>
            <a:ext cx="5016842" cy="375549"/>
            <a:chOff x="2102651" y="376920"/>
            <a:chExt cx="5016842" cy="375549"/>
          </a:xfrm>
        </p:grpSpPr>
        <p:sp>
          <p:nvSpPr>
            <p:cNvPr id="114" name="TextBox 113"/>
            <p:cNvSpPr txBox="1"/>
            <p:nvPr/>
          </p:nvSpPr>
          <p:spPr>
            <a:xfrm>
              <a:off x="2102651" y="376920"/>
              <a:ext cx="502508" cy="369332"/>
            </a:xfrm>
            <a:prstGeom prst="rect">
              <a:avLst/>
            </a:prstGeom>
            <a:noFill/>
          </p:spPr>
          <p:txBody>
            <a:bodyPr wrap="square" rtlCol="0">
              <a:spAutoFit/>
            </a:bodyPr>
            <a:lstStyle/>
            <a:p>
              <a:pPr algn="ctr"/>
              <a:r>
                <a:rPr lang="en-US" b="1" dirty="0">
                  <a:solidFill>
                    <a:srgbClr val="0070C0"/>
                  </a:solidFill>
                </a:rPr>
                <a:t>12</a:t>
              </a:r>
            </a:p>
          </p:txBody>
        </p:sp>
        <p:sp>
          <p:nvSpPr>
            <p:cNvPr id="115" name="TextBox 114"/>
            <p:cNvSpPr txBox="1"/>
            <p:nvPr/>
          </p:nvSpPr>
          <p:spPr>
            <a:xfrm>
              <a:off x="267398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16" name="TextBox 115"/>
            <p:cNvSpPr txBox="1"/>
            <p:nvPr/>
          </p:nvSpPr>
          <p:spPr>
            <a:xfrm>
              <a:off x="3177297" y="376920"/>
              <a:ext cx="321275" cy="369332"/>
            </a:xfrm>
            <a:prstGeom prst="rect">
              <a:avLst/>
            </a:prstGeom>
            <a:noFill/>
          </p:spPr>
          <p:txBody>
            <a:bodyPr wrap="square" rtlCol="0">
              <a:spAutoFit/>
            </a:bodyPr>
            <a:lstStyle/>
            <a:p>
              <a:pPr algn="ctr"/>
              <a:r>
                <a:rPr lang="en-US" b="1" dirty="0">
                  <a:solidFill>
                    <a:srgbClr val="0070C0"/>
                  </a:solidFill>
                </a:rPr>
                <a:t>1</a:t>
              </a:r>
            </a:p>
          </p:txBody>
        </p:sp>
        <p:sp>
          <p:nvSpPr>
            <p:cNvPr id="117" name="TextBox 116"/>
            <p:cNvSpPr txBox="1"/>
            <p:nvPr/>
          </p:nvSpPr>
          <p:spPr>
            <a:xfrm>
              <a:off x="3680609" y="376920"/>
              <a:ext cx="321275" cy="369332"/>
            </a:xfrm>
            <a:prstGeom prst="rect">
              <a:avLst/>
            </a:prstGeom>
            <a:noFill/>
          </p:spPr>
          <p:txBody>
            <a:bodyPr wrap="square" rtlCol="0">
              <a:spAutoFit/>
            </a:bodyPr>
            <a:lstStyle/>
            <a:p>
              <a:pPr algn="ctr"/>
              <a:r>
                <a:rPr lang="en-US" b="1" dirty="0">
                  <a:solidFill>
                    <a:srgbClr val="0070C0"/>
                  </a:solidFill>
                </a:rPr>
                <a:t>3</a:t>
              </a:r>
            </a:p>
          </p:txBody>
        </p:sp>
        <p:sp>
          <p:nvSpPr>
            <p:cNvPr id="118" name="TextBox 117"/>
            <p:cNvSpPr txBox="1"/>
            <p:nvPr/>
          </p:nvSpPr>
          <p:spPr>
            <a:xfrm>
              <a:off x="4183921" y="376920"/>
              <a:ext cx="321275" cy="369332"/>
            </a:xfrm>
            <a:prstGeom prst="rect">
              <a:avLst/>
            </a:prstGeom>
            <a:noFill/>
          </p:spPr>
          <p:txBody>
            <a:bodyPr wrap="square" rtlCol="0">
              <a:spAutoFit/>
            </a:bodyPr>
            <a:lstStyle/>
            <a:p>
              <a:pPr algn="ctr"/>
              <a:r>
                <a:rPr lang="en-US" b="1" dirty="0">
                  <a:solidFill>
                    <a:srgbClr val="0070C0"/>
                  </a:solidFill>
                </a:rPr>
                <a:t>9</a:t>
              </a:r>
            </a:p>
          </p:txBody>
        </p:sp>
        <p:sp>
          <p:nvSpPr>
            <p:cNvPr id="119" name="TextBox 118"/>
            <p:cNvSpPr txBox="1"/>
            <p:nvPr/>
          </p:nvSpPr>
          <p:spPr>
            <a:xfrm>
              <a:off x="4687233"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20" name="TextBox 119"/>
            <p:cNvSpPr txBox="1"/>
            <p:nvPr/>
          </p:nvSpPr>
          <p:spPr>
            <a:xfrm>
              <a:off x="519054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21" name="TextBox 120"/>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22" name="TextBox 121"/>
            <p:cNvSpPr txBox="1"/>
            <p:nvPr/>
          </p:nvSpPr>
          <p:spPr>
            <a:xfrm>
              <a:off x="6197169" y="376920"/>
              <a:ext cx="321275" cy="369332"/>
            </a:xfrm>
            <a:prstGeom prst="rect">
              <a:avLst/>
            </a:prstGeom>
            <a:noFill/>
          </p:spPr>
          <p:txBody>
            <a:bodyPr wrap="square" rtlCol="0">
              <a:spAutoFit/>
            </a:bodyPr>
            <a:lstStyle/>
            <a:p>
              <a:pPr algn="ctr"/>
              <a:r>
                <a:rPr lang="en-US" b="1" dirty="0">
                  <a:solidFill>
                    <a:srgbClr val="0070C0"/>
                  </a:solidFill>
                </a:rPr>
                <a:t>6</a:t>
              </a:r>
            </a:p>
          </p:txBody>
        </p:sp>
        <p:sp>
          <p:nvSpPr>
            <p:cNvPr id="123" name="TextBox 122"/>
            <p:cNvSpPr txBox="1"/>
            <p:nvPr/>
          </p:nvSpPr>
          <p:spPr>
            <a:xfrm>
              <a:off x="6658577" y="383137"/>
              <a:ext cx="460916" cy="369332"/>
            </a:xfrm>
            <a:prstGeom prst="rect">
              <a:avLst/>
            </a:prstGeom>
            <a:noFill/>
          </p:spPr>
          <p:txBody>
            <a:bodyPr wrap="square" rtlCol="0">
              <a:spAutoFit/>
            </a:bodyPr>
            <a:lstStyle/>
            <a:p>
              <a:pPr algn="ctr"/>
              <a:r>
                <a:rPr lang="en-US" b="1" dirty="0">
                  <a:solidFill>
                    <a:srgbClr val="0070C0"/>
                  </a:solidFill>
                </a:rPr>
                <a:t>11</a:t>
              </a:r>
            </a:p>
          </p:txBody>
        </p:sp>
      </p:grpSp>
      <p:grpSp>
        <p:nvGrpSpPr>
          <p:cNvPr id="124" name="Group 123"/>
          <p:cNvGrpSpPr/>
          <p:nvPr/>
        </p:nvGrpSpPr>
        <p:grpSpPr>
          <a:xfrm>
            <a:off x="2092411" y="5063406"/>
            <a:ext cx="4919108" cy="375549"/>
            <a:chOff x="2102650" y="376920"/>
            <a:chExt cx="4919108" cy="375549"/>
          </a:xfrm>
        </p:grpSpPr>
        <p:sp>
          <p:nvSpPr>
            <p:cNvPr id="125" name="TextBox 124"/>
            <p:cNvSpPr txBox="1"/>
            <p:nvPr/>
          </p:nvSpPr>
          <p:spPr>
            <a:xfrm>
              <a:off x="2102650" y="376920"/>
              <a:ext cx="431201" cy="369332"/>
            </a:xfrm>
            <a:prstGeom prst="rect">
              <a:avLst/>
            </a:prstGeom>
            <a:noFill/>
          </p:spPr>
          <p:txBody>
            <a:bodyPr wrap="square" rtlCol="0">
              <a:spAutoFit/>
            </a:bodyPr>
            <a:lstStyle/>
            <a:p>
              <a:pPr algn="ctr"/>
              <a:r>
                <a:rPr lang="en-US" b="1" dirty="0">
                  <a:solidFill>
                    <a:srgbClr val="0070C0"/>
                  </a:solidFill>
                </a:rPr>
                <a:t>13</a:t>
              </a:r>
            </a:p>
          </p:txBody>
        </p:sp>
        <p:sp>
          <p:nvSpPr>
            <p:cNvPr id="126" name="TextBox 125"/>
            <p:cNvSpPr txBox="1"/>
            <p:nvPr/>
          </p:nvSpPr>
          <p:spPr>
            <a:xfrm>
              <a:off x="267398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27" name="TextBox 126"/>
            <p:cNvSpPr txBox="1"/>
            <p:nvPr/>
          </p:nvSpPr>
          <p:spPr>
            <a:xfrm>
              <a:off x="3177297" y="376920"/>
              <a:ext cx="321275" cy="369332"/>
            </a:xfrm>
            <a:prstGeom prst="rect">
              <a:avLst/>
            </a:prstGeom>
            <a:noFill/>
          </p:spPr>
          <p:txBody>
            <a:bodyPr wrap="square" rtlCol="0">
              <a:spAutoFit/>
            </a:bodyPr>
            <a:lstStyle/>
            <a:p>
              <a:pPr algn="ctr"/>
              <a:r>
                <a:rPr lang="en-US" b="1" dirty="0">
                  <a:solidFill>
                    <a:srgbClr val="0070C0"/>
                  </a:solidFill>
                </a:rPr>
                <a:t>6</a:t>
              </a:r>
            </a:p>
          </p:txBody>
        </p:sp>
        <p:sp>
          <p:nvSpPr>
            <p:cNvPr id="128" name="TextBox 127"/>
            <p:cNvSpPr txBox="1"/>
            <p:nvPr/>
          </p:nvSpPr>
          <p:spPr>
            <a:xfrm>
              <a:off x="3638704" y="376920"/>
              <a:ext cx="466567" cy="369332"/>
            </a:xfrm>
            <a:prstGeom prst="rect">
              <a:avLst/>
            </a:prstGeom>
            <a:noFill/>
          </p:spPr>
          <p:txBody>
            <a:bodyPr wrap="square" rtlCol="0">
              <a:spAutoFit/>
            </a:bodyPr>
            <a:lstStyle/>
            <a:p>
              <a:pPr algn="ctr"/>
              <a:r>
                <a:rPr lang="en-US" b="1" dirty="0">
                  <a:solidFill>
                    <a:srgbClr val="0070C0"/>
                  </a:solidFill>
                </a:rPr>
                <a:t>10</a:t>
              </a:r>
            </a:p>
          </p:txBody>
        </p:sp>
        <p:sp>
          <p:nvSpPr>
            <p:cNvPr id="129" name="TextBox 128"/>
            <p:cNvSpPr txBox="1"/>
            <p:nvPr/>
          </p:nvSpPr>
          <p:spPr>
            <a:xfrm>
              <a:off x="4105271" y="376920"/>
              <a:ext cx="476968" cy="369332"/>
            </a:xfrm>
            <a:prstGeom prst="rect">
              <a:avLst/>
            </a:prstGeom>
            <a:noFill/>
          </p:spPr>
          <p:txBody>
            <a:bodyPr wrap="square" rtlCol="0">
              <a:spAutoFit/>
            </a:bodyPr>
            <a:lstStyle/>
            <a:p>
              <a:pPr algn="ctr"/>
              <a:r>
                <a:rPr lang="en-US" b="1" dirty="0">
                  <a:solidFill>
                    <a:srgbClr val="0070C0"/>
                  </a:solidFill>
                </a:rPr>
                <a:t>10</a:t>
              </a:r>
            </a:p>
          </p:txBody>
        </p:sp>
        <p:sp>
          <p:nvSpPr>
            <p:cNvPr id="130" name="TextBox 129"/>
            <p:cNvSpPr txBox="1"/>
            <p:nvPr/>
          </p:nvSpPr>
          <p:spPr>
            <a:xfrm>
              <a:off x="4687233" y="376920"/>
              <a:ext cx="321275" cy="369332"/>
            </a:xfrm>
            <a:prstGeom prst="rect">
              <a:avLst/>
            </a:prstGeom>
            <a:noFill/>
          </p:spPr>
          <p:txBody>
            <a:bodyPr wrap="square" rtlCol="0">
              <a:spAutoFit/>
            </a:bodyPr>
            <a:lstStyle/>
            <a:p>
              <a:pPr algn="ctr"/>
              <a:r>
                <a:rPr lang="en-US" b="1" dirty="0">
                  <a:solidFill>
                    <a:srgbClr val="0070C0"/>
                  </a:solidFill>
                </a:rPr>
                <a:t>9</a:t>
              </a:r>
            </a:p>
          </p:txBody>
        </p:sp>
        <p:sp>
          <p:nvSpPr>
            <p:cNvPr id="131" name="TextBox 130"/>
            <p:cNvSpPr txBox="1"/>
            <p:nvPr/>
          </p:nvSpPr>
          <p:spPr>
            <a:xfrm>
              <a:off x="5190545" y="376920"/>
              <a:ext cx="321275" cy="369332"/>
            </a:xfrm>
            <a:prstGeom prst="rect">
              <a:avLst/>
            </a:prstGeom>
            <a:noFill/>
          </p:spPr>
          <p:txBody>
            <a:bodyPr wrap="square" rtlCol="0">
              <a:spAutoFit/>
            </a:bodyPr>
            <a:lstStyle/>
            <a:p>
              <a:pPr algn="ctr"/>
              <a:r>
                <a:rPr lang="en-US" b="1" dirty="0">
                  <a:solidFill>
                    <a:srgbClr val="0070C0"/>
                  </a:solidFill>
                </a:rPr>
                <a:t>3</a:t>
              </a:r>
            </a:p>
          </p:txBody>
        </p:sp>
        <p:sp>
          <p:nvSpPr>
            <p:cNvPr id="132" name="TextBox 131"/>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9</a:t>
              </a:r>
            </a:p>
          </p:txBody>
        </p:sp>
        <p:sp>
          <p:nvSpPr>
            <p:cNvPr id="133" name="TextBox 132"/>
            <p:cNvSpPr txBox="1"/>
            <p:nvPr/>
          </p:nvSpPr>
          <p:spPr>
            <a:xfrm>
              <a:off x="6197169" y="376920"/>
              <a:ext cx="321275" cy="369332"/>
            </a:xfrm>
            <a:prstGeom prst="rect">
              <a:avLst/>
            </a:prstGeom>
            <a:noFill/>
          </p:spPr>
          <p:txBody>
            <a:bodyPr wrap="square" rtlCol="0">
              <a:spAutoFit/>
            </a:bodyPr>
            <a:lstStyle/>
            <a:p>
              <a:pPr algn="ctr"/>
              <a:r>
                <a:rPr lang="en-US" b="1" dirty="0">
                  <a:solidFill>
                    <a:srgbClr val="0070C0"/>
                  </a:solidFill>
                </a:rPr>
                <a:t>1</a:t>
              </a:r>
            </a:p>
          </p:txBody>
        </p:sp>
        <p:sp>
          <p:nvSpPr>
            <p:cNvPr id="134" name="TextBox 133"/>
            <p:cNvSpPr txBox="1"/>
            <p:nvPr/>
          </p:nvSpPr>
          <p:spPr>
            <a:xfrm>
              <a:off x="6700483" y="383137"/>
              <a:ext cx="321275" cy="369332"/>
            </a:xfrm>
            <a:prstGeom prst="rect">
              <a:avLst/>
            </a:prstGeom>
            <a:noFill/>
          </p:spPr>
          <p:txBody>
            <a:bodyPr wrap="square" rtlCol="0">
              <a:spAutoFit/>
            </a:bodyPr>
            <a:lstStyle/>
            <a:p>
              <a:pPr algn="ctr"/>
              <a:r>
                <a:rPr lang="en-US" b="1" dirty="0">
                  <a:solidFill>
                    <a:srgbClr val="0070C0"/>
                  </a:solidFill>
                </a:rPr>
                <a:t>2</a:t>
              </a:r>
            </a:p>
          </p:txBody>
        </p:sp>
      </p:grpSp>
      <p:grpSp>
        <p:nvGrpSpPr>
          <p:cNvPr id="135" name="Group 134"/>
          <p:cNvGrpSpPr/>
          <p:nvPr/>
        </p:nvGrpSpPr>
        <p:grpSpPr>
          <a:xfrm>
            <a:off x="2092411" y="5550160"/>
            <a:ext cx="5016842" cy="375549"/>
            <a:chOff x="2102650" y="376920"/>
            <a:chExt cx="5016842" cy="375549"/>
          </a:xfrm>
        </p:grpSpPr>
        <p:sp>
          <p:nvSpPr>
            <p:cNvPr id="136" name="TextBox 135"/>
            <p:cNvSpPr txBox="1"/>
            <p:nvPr/>
          </p:nvSpPr>
          <p:spPr>
            <a:xfrm>
              <a:off x="2102650" y="376920"/>
              <a:ext cx="431199" cy="369332"/>
            </a:xfrm>
            <a:prstGeom prst="rect">
              <a:avLst/>
            </a:prstGeom>
            <a:noFill/>
          </p:spPr>
          <p:txBody>
            <a:bodyPr wrap="square" rtlCol="0">
              <a:spAutoFit/>
            </a:bodyPr>
            <a:lstStyle/>
            <a:p>
              <a:pPr algn="ctr"/>
              <a:r>
                <a:rPr lang="en-US" b="1" dirty="0">
                  <a:solidFill>
                    <a:srgbClr val="0070C0"/>
                  </a:solidFill>
                </a:rPr>
                <a:t>13</a:t>
              </a:r>
            </a:p>
          </p:txBody>
        </p:sp>
        <p:sp>
          <p:nvSpPr>
            <p:cNvPr id="137" name="TextBox 136"/>
            <p:cNvSpPr txBox="1"/>
            <p:nvPr/>
          </p:nvSpPr>
          <p:spPr>
            <a:xfrm>
              <a:off x="267398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38" name="TextBox 137"/>
            <p:cNvSpPr txBox="1"/>
            <p:nvPr/>
          </p:nvSpPr>
          <p:spPr>
            <a:xfrm>
              <a:off x="317729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39" name="TextBox 138"/>
            <p:cNvSpPr txBox="1"/>
            <p:nvPr/>
          </p:nvSpPr>
          <p:spPr>
            <a:xfrm>
              <a:off x="3680609" y="376920"/>
              <a:ext cx="321275" cy="369332"/>
            </a:xfrm>
            <a:prstGeom prst="rect">
              <a:avLst/>
            </a:prstGeom>
            <a:noFill/>
          </p:spPr>
          <p:txBody>
            <a:bodyPr wrap="square" rtlCol="0">
              <a:spAutoFit/>
            </a:bodyPr>
            <a:lstStyle/>
            <a:p>
              <a:pPr algn="ctr"/>
              <a:r>
                <a:rPr lang="en-US" b="1" dirty="0">
                  <a:solidFill>
                    <a:srgbClr val="0070C0"/>
                  </a:solidFill>
                </a:rPr>
                <a:t>4</a:t>
              </a:r>
            </a:p>
          </p:txBody>
        </p:sp>
        <p:sp>
          <p:nvSpPr>
            <p:cNvPr id="140" name="TextBox 139"/>
            <p:cNvSpPr txBox="1"/>
            <p:nvPr/>
          </p:nvSpPr>
          <p:spPr>
            <a:xfrm>
              <a:off x="4183921" y="376920"/>
              <a:ext cx="321275" cy="369332"/>
            </a:xfrm>
            <a:prstGeom prst="rect">
              <a:avLst/>
            </a:prstGeom>
            <a:noFill/>
          </p:spPr>
          <p:txBody>
            <a:bodyPr wrap="square" rtlCol="0">
              <a:spAutoFit/>
            </a:bodyPr>
            <a:lstStyle/>
            <a:p>
              <a:pPr algn="ctr"/>
              <a:r>
                <a:rPr lang="en-US" b="1" dirty="0">
                  <a:solidFill>
                    <a:srgbClr val="0070C0"/>
                  </a:solidFill>
                </a:rPr>
                <a:t>4</a:t>
              </a:r>
            </a:p>
          </p:txBody>
        </p:sp>
        <p:sp>
          <p:nvSpPr>
            <p:cNvPr id="141" name="TextBox 140"/>
            <p:cNvSpPr txBox="1"/>
            <p:nvPr/>
          </p:nvSpPr>
          <p:spPr>
            <a:xfrm>
              <a:off x="4687233" y="376920"/>
              <a:ext cx="321275" cy="369332"/>
            </a:xfrm>
            <a:prstGeom prst="rect">
              <a:avLst/>
            </a:prstGeom>
            <a:noFill/>
          </p:spPr>
          <p:txBody>
            <a:bodyPr wrap="square" rtlCol="0">
              <a:spAutoFit/>
            </a:bodyPr>
            <a:lstStyle/>
            <a:p>
              <a:pPr algn="ctr"/>
              <a:r>
                <a:rPr lang="en-US" b="1" dirty="0">
                  <a:solidFill>
                    <a:srgbClr val="0070C0"/>
                  </a:solidFill>
                </a:rPr>
                <a:t>6</a:t>
              </a:r>
            </a:p>
          </p:txBody>
        </p:sp>
        <p:sp>
          <p:nvSpPr>
            <p:cNvPr id="142" name="TextBox 141"/>
            <p:cNvSpPr txBox="1"/>
            <p:nvPr/>
          </p:nvSpPr>
          <p:spPr>
            <a:xfrm>
              <a:off x="5148640" y="376920"/>
              <a:ext cx="446853" cy="369332"/>
            </a:xfrm>
            <a:prstGeom prst="rect">
              <a:avLst/>
            </a:prstGeom>
            <a:noFill/>
          </p:spPr>
          <p:txBody>
            <a:bodyPr wrap="square" rtlCol="0">
              <a:spAutoFit/>
            </a:bodyPr>
            <a:lstStyle/>
            <a:p>
              <a:pPr algn="ctr"/>
              <a:r>
                <a:rPr lang="en-US" b="1" dirty="0">
                  <a:solidFill>
                    <a:srgbClr val="0070C0"/>
                  </a:solidFill>
                </a:rPr>
                <a:t>12</a:t>
              </a:r>
            </a:p>
          </p:txBody>
        </p:sp>
        <p:sp>
          <p:nvSpPr>
            <p:cNvPr id="143" name="TextBox 142"/>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6</a:t>
              </a:r>
            </a:p>
          </p:txBody>
        </p:sp>
        <p:sp>
          <p:nvSpPr>
            <p:cNvPr id="144" name="TextBox 143"/>
            <p:cNvSpPr txBox="1"/>
            <p:nvPr/>
          </p:nvSpPr>
          <p:spPr>
            <a:xfrm>
              <a:off x="6155264" y="376920"/>
              <a:ext cx="503313" cy="369332"/>
            </a:xfrm>
            <a:prstGeom prst="rect">
              <a:avLst/>
            </a:prstGeom>
            <a:noFill/>
          </p:spPr>
          <p:txBody>
            <a:bodyPr wrap="square" rtlCol="0">
              <a:spAutoFit/>
            </a:bodyPr>
            <a:lstStyle/>
            <a:p>
              <a:pPr algn="ctr"/>
              <a:r>
                <a:rPr lang="en-US" b="1" dirty="0">
                  <a:solidFill>
                    <a:srgbClr val="0070C0"/>
                  </a:solidFill>
                </a:rPr>
                <a:t>14</a:t>
              </a:r>
            </a:p>
          </p:txBody>
        </p:sp>
        <p:sp>
          <p:nvSpPr>
            <p:cNvPr id="145" name="TextBox 144"/>
            <p:cNvSpPr txBox="1"/>
            <p:nvPr/>
          </p:nvSpPr>
          <p:spPr>
            <a:xfrm>
              <a:off x="6658577" y="383137"/>
              <a:ext cx="460915" cy="369332"/>
            </a:xfrm>
            <a:prstGeom prst="rect">
              <a:avLst/>
            </a:prstGeom>
            <a:noFill/>
          </p:spPr>
          <p:txBody>
            <a:bodyPr wrap="square" rtlCol="0">
              <a:spAutoFit/>
            </a:bodyPr>
            <a:lstStyle/>
            <a:p>
              <a:pPr algn="ctr"/>
              <a:r>
                <a:rPr lang="en-US" b="1" dirty="0">
                  <a:solidFill>
                    <a:srgbClr val="0070C0"/>
                  </a:solidFill>
                </a:rPr>
                <a:t>14</a:t>
              </a:r>
            </a:p>
          </p:txBody>
        </p:sp>
      </p:grpSp>
      <p:sp>
        <p:nvSpPr>
          <p:cNvPr id="5" name="Slide Number Placeholder 4">
            <a:extLst>
              <a:ext uri="{FF2B5EF4-FFF2-40B4-BE49-F238E27FC236}">
                <a16:creationId xmlns:a16="http://schemas.microsoft.com/office/drawing/2014/main" id="{E19856AA-599C-4836-A3A2-90898DC04AC2}"/>
              </a:ext>
            </a:extLst>
          </p:cNvPr>
          <p:cNvSpPr>
            <a:spLocks noGrp="1"/>
          </p:cNvSpPr>
          <p:nvPr>
            <p:ph type="sldNum" sz="quarter" idx="12"/>
          </p:nvPr>
        </p:nvSpPr>
        <p:spPr/>
        <p:txBody>
          <a:bodyPr/>
          <a:lstStyle/>
          <a:p>
            <a:fld id="{650AD656-6FF9-465D-B7B0-1CD0DD39CD23}" type="slidenum">
              <a:rPr lang="en-US" smtClean="0"/>
              <a:t>100</a:t>
            </a:fld>
            <a:endParaRPr lang="en-US"/>
          </a:p>
        </p:txBody>
      </p:sp>
    </p:spTree>
    <p:extLst>
      <p:ext uri="{BB962C8B-B14F-4D97-AF65-F5344CB8AC3E}">
        <p14:creationId xmlns:p14="http://schemas.microsoft.com/office/powerpoint/2010/main" val="241812392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Drawing the 2D Maze</a:t>
            </a:r>
          </a:p>
        </p:txBody>
      </p:sp>
      <p:sp>
        <p:nvSpPr>
          <p:cNvPr id="3" name="Content Placeholder 2"/>
          <p:cNvSpPr>
            <a:spLocks noGrp="1"/>
          </p:cNvSpPr>
          <p:nvPr>
            <p:ph idx="1"/>
          </p:nvPr>
        </p:nvSpPr>
        <p:spPr>
          <a:xfrm>
            <a:off x="613019" y="1825625"/>
            <a:ext cx="8007349" cy="4840898"/>
          </a:xfrm>
        </p:spPr>
        <p:txBody>
          <a:bodyPr>
            <a:noAutofit/>
          </a:bodyPr>
          <a:lstStyle/>
          <a:p>
            <a:pPr>
              <a:spcBef>
                <a:spcPts val="0"/>
              </a:spcBef>
              <a:spcAft>
                <a:spcPts val="1200"/>
              </a:spcAft>
            </a:pPr>
            <a:r>
              <a:rPr lang="en-US" sz="2400" dirty="0"/>
              <a:t>Given a maze initialized with Base 2 wall encodings, how can we draw it?</a:t>
            </a:r>
          </a:p>
          <a:p>
            <a:pPr>
              <a:spcBef>
                <a:spcPts val="0"/>
              </a:spcBef>
              <a:spcAft>
                <a:spcPts val="1200"/>
              </a:spcAft>
            </a:pPr>
            <a:r>
              <a:rPr lang="en-US" sz="2400" dirty="0"/>
              <a:t>We could use a long series of </a:t>
            </a:r>
            <a:r>
              <a:rPr lang="en-US" sz="2400" b="1" dirty="0">
                <a:solidFill>
                  <a:srgbClr val="0070C0"/>
                </a:solidFill>
              </a:rPr>
              <a:t>if() </a:t>
            </a:r>
            <a:r>
              <a:rPr lang="en-US" sz="2400" dirty="0"/>
              <a:t>statements to test all </a:t>
            </a:r>
            <a:r>
              <a:rPr lang="en-US" sz="2400" b="1" dirty="0">
                <a:solidFill>
                  <a:srgbClr val="FF0000"/>
                </a:solidFill>
              </a:rPr>
              <a:t>16</a:t>
            </a:r>
            <a:r>
              <a:rPr lang="en-US" sz="2400" dirty="0"/>
              <a:t> possible values for a cell, and draw the required walls</a:t>
            </a:r>
          </a:p>
          <a:p>
            <a:pPr>
              <a:spcBef>
                <a:spcPts val="0"/>
              </a:spcBef>
              <a:spcAft>
                <a:spcPts val="1200"/>
              </a:spcAft>
            </a:pPr>
            <a:r>
              <a:rPr lang="en-US" sz="2400" dirty="0"/>
              <a:t>However, this would be </a:t>
            </a:r>
            <a:r>
              <a:rPr lang="en-US" sz="2400" u="sng" dirty="0"/>
              <a:t>inefficient</a:t>
            </a:r>
            <a:r>
              <a:rPr lang="en-US" sz="2400" dirty="0"/>
              <a:t> in code size and run time</a:t>
            </a:r>
          </a:p>
          <a:p>
            <a:pPr>
              <a:spcBef>
                <a:spcPts val="0"/>
              </a:spcBef>
              <a:spcAft>
                <a:spcPts val="1200"/>
              </a:spcAft>
            </a:pPr>
            <a:r>
              <a:rPr lang="en-US" sz="2400" dirty="0"/>
              <a:t>We can take advantage of </a:t>
            </a:r>
            <a:r>
              <a:rPr lang="en-US" sz="2400" b="1" dirty="0">
                <a:solidFill>
                  <a:srgbClr val="00B050"/>
                </a:solidFill>
              </a:rPr>
              <a:t>bitwise AND </a:t>
            </a:r>
            <a:r>
              <a:rPr lang="en-US" sz="2400" dirty="0"/>
              <a:t>to figure out what walls to draw for a given cell</a:t>
            </a:r>
          </a:p>
        </p:txBody>
      </p:sp>
      <p:sp>
        <p:nvSpPr>
          <p:cNvPr id="4" name="Slide Number Placeholder 3"/>
          <p:cNvSpPr>
            <a:spLocks noGrp="1"/>
          </p:cNvSpPr>
          <p:nvPr>
            <p:ph type="sldNum" sz="quarter" idx="12"/>
          </p:nvPr>
        </p:nvSpPr>
        <p:spPr/>
        <p:txBody>
          <a:bodyPr/>
          <a:lstStyle/>
          <a:p>
            <a:fld id="{650AD656-6FF9-465D-B7B0-1CD0DD39CD23}" type="slidenum">
              <a:rPr lang="en-US" smtClean="0"/>
              <a:t>101</a:t>
            </a:fld>
            <a:endParaRPr lang="en-US" dirty="0"/>
          </a:p>
        </p:txBody>
      </p:sp>
    </p:spTree>
    <p:extLst>
      <p:ext uri="{BB962C8B-B14F-4D97-AF65-F5344CB8AC3E}">
        <p14:creationId xmlns:p14="http://schemas.microsoft.com/office/powerpoint/2010/main" val="1593533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Bitwise Operators</a:t>
            </a:r>
          </a:p>
        </p:txBody>
      </p:sp>
      <p:sp>
        <p:nvSpPr>
          <p:cNvPr id="3" name="Content Placeholder 2"/>
          <p:cNvSpPr>
            <a:spLocks noGrp="1"/>
          </p:cNvSpPr>
          <p:nvPr>
            <p:ph idx="1"/>
          </p:nvPr>
        </p:nvSpPr>
        <p:spPr>
          <a:xfrm>
            <a:off x="613019" y="1825625"/>
            <a:ext cx="8007349" cy="4840898"/>
          </a:xfrm>
        </p:spPr>
        <p:txBody>
          <a:bodyPr>
            <a:noAutofit/>
          </a:bodyPr>
          <a:lstStyle/>
          <a:p>
            <a:pPr>
              <a:spcBef>
                <a:spcPts val="0"/>
              </a:spcBef>
              <a:spcAft>
                <a:spcPts val="1200"/>
              </a:spcAft>
            </a:pPr>
            <a:r>
              <a:rPr lang="en-US" sz="2400" b="1" i="1" dirty="0">
                <a:solidFill>
                  <a:srgbClr val="FF0000"/>
                </a:solidFill>
              </a:rPr>
              <a:t>Bitwise</a:t>
            </a:r>
            <a:r>
              <a:rPr lang="en-US" sz="2400" dirty="0"/>
              <a:t> operators use </a:t>
            </a:r>
            <a:r>
              <a:rPr lang="en-US" sz="2400" b="1" u="sng" dirty="0">
                <a:solidFill>
                  <a:srgbClr val="0070C0"/>
                </a:solidFill>
              </a:rPr>
              <a:t>single</a:t>
            </a:r>
            <a:r>
              <a:rPr lang="en-US" sz="2400" dirty="0"/>
              <a:t> ampersand or pipe character</a:t>
            </a:r>
          </a:p>
          <a:p>
            <a:pPr lvl="1">
              <a:spcBef>
                <a:spcPts val="0"/>
              </a:spcBef>
              <a:spcAft>
                <a:spcPts val="1200"/>
              </a:spcAft>
            </a:pPr>
            <a:r>
              <a:rPr lang="en-US" sz="2000" dirty="0"/>
              <a:t>Bitwise X </a:t>
            </a:r>
            <a:r>
              <a:rPr lang="en-US" sz="2000" b="1" dirty="0"/>
              <a:t>and</a:t>
            </a:r>
            <a:r>
              <a:rPr lang="en-US" sz="2000" dirty="0"/>
              <a:t> Y values:  X &amp; Y</a:t>
            </a:r>
          </a:p>
          <a:p>
            <a:pPr lvl="1">
              <a:spcBef>
                <a:spcPts val="0"/>
              </a:spcBef>
              <a:spcAft>
                <a:spcPts val="1200"/>
              </a:spcAft>
            </a:pPr>
            <a:r>
              <a:rPr lang="en-US" sz="2000" dirty="0"/>
              <a:t>Bitwise X </a:t>
            </a:r>
            <a:r>
              <a:rPr lang="en-US" sz="2000" b="1" dirty="0"/>
              <a:t>or</a:t>
            </a:r>
            <a:r>
              <a:rPr lang="en-US" sz="2000" dirty="0"/>
              <a:t> Y values:  X | Y</a:t>
            </a:r>
            <a:endParaRPr lang="en-US" sz="2400" dirty="0"/>
          </a:p>
          <a:p>
            <a:pPr>
              <a:spcBef>
                <a:spcPts val="0"/>
              </a:spcBef>
              <a:spcAft>
                <a:spcPts val="1200"/>
              </a:spcAft>
            </a:pPr>
            <a:r>
              <a:rPr lang="en-US" sz="2400" dirty="0"/>
              <a:t>Logical operators </a:t>
            </a:r>
            <a:r>
              <a:rPr lang="en-US" sz="2400" u="sng" dirty="0"/>
              <a:t>only</a:t>
            </a:r>
            <a:r>
              <a:rPr lang="en-US" sz="2400" dirty="0"/>
              <a:t> return </a:t>
            </a:r>
            <a:r>
              <a:rPr lang="en-US" sz="2400" b="1" dirty="0">
                <a:solidFill>
                  <a:srgbClr val="00B050"/>
                </a:solidFill>
              </a:rPr>
              <a:t>true</a:t>
            </a:r>
            <a:r>
              <a:rPr lang="en-US" sz="2400" dirty="0"/>
              <a:t> or </a:t>
            </a:r>
            <a:r>
              <a:rPr lang="en-US" sz="2400" b="1" dirty="0">
                <a:solidFill>
                  <a:srgbClr val="00B050"/>
                </a:solidFill>
              </a:rPr>
              <a:t>false</a:t>
            </a:r>
          </a:p>
          <a:p>
            <a:pPr>
              <a:spcBef>
                <a:spcPts val="0"/>
              </a:spcBef>
              <a:spcAft>
                <a:spcPts val="1200"/>
              </a:spcAft>
            </a:pPr>
            <a:r>
              <a:rPr lang="en-US" sz="2400" b="1" dirty="0">
                <a:solidFill>
                  <a:srgbClr val="FF0000"/>
                </a:solidFill>
              </a:rPr>
              <a:t>Bitwise</a:t>
            </a:r>
            <a:r>
              <a:rPr lang="en-US" sz="2400" dirty="0"/>
              <a:t> operators return an </a:t>
            </a:r>
            <a:r>
              <a:rPr lang="en-US" sz="2400" b="1" dirty="0">
                <a:solidFill>
                  <a:srgbClr val="FF0000"/>
                </a:solidFill>
              </a:rPr>
              <a:t>integer value</a:t>
            </a:r>
          </a:p>
          <a:p>
            <a:pPr lvl="1">
              <a:spcBef>
                <a:spcPts val="0"/>
              </a:spcBef>
              <a:spcAft>
                <a:spcPts val="1200"/>
              </a:spcAft>
            </a:pPr>
            <a:r>
              <a:rPr lang="en-US" sz="2000" dirty="0"/>
              <a:t>You normally only perform bitwise operations with </a:t>
            </a:r>
            <a:r>
              <a:rPr lang="en-US" sz="2000" b="1" dirty="0">
                <a:solidFill>
                  <a:srgbClr val="0070C0"/>
                </a:solidFill>
              </a:rPr>
              <a:t>int </a:t>
            </a:r>
            <a:r>
              <a:rPr lang="en-US" sz="2000" dirty="0"/>
              <a:t>types</a:t>
            </a:r>
            <a:endParaRPr lang="en-US" sz="2000" b="1" dirty="0">
              <a:solidFill>
                <a:srgbClr val="0070C0"/>
              </a:solidFill>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102</a:t>
            </a:fld>
            <a:endParaRPr lang="en-US" dirty="0"/>
          </a:p>
        </p:txBody>
      </p:sp>
    </p:spTree>
    <p:extLst>
      <p:ext uri="{BB962C8B-B14F-4D97-AF65-F5344CB8AC3E}">
        <p14:creationId xmlns:p14="http://schemas.microsoft.com/office/powerpoint/2010/main" val="3302703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Bitwise AND</a:t>
            </a:r>
          </a:p>
        </p:txBody>
      </p:sp>
      <p:sp>
        <p:nvSpPr>
          <p:cNvPr id="4" name="Slide Number Placeholder 3"/>
          <p:cNvSpPr>
            <a:spLocks noGrp="1"/>
          </p:cNvSpPr>
          <p:nvPr>
            <p:ph type="sldNum" sz="quarter" idx="12"/>
          </p:nvPr>
        </p:nvSpPr>
        <p:spPr/>
        <p:txBody>
          <a:bodyPr/>
          <a:lstStyle/>
          <a:p>
            <a:fld id="{650AD656-6FF9-465D-B7B0-1CD0DD39CD23}" type="slidenum">
              <a:rPr lang="en-US" smtClean="0"/>
              <a:t>103</a:t>
            </a:fld>
            <a:endParaRPr lang="en-US" dirty="0"/>
          </a:p>
        </p:txBody>
      </p:sp>
      <p:pic>
        <p:nvPicPr>
          <p:cNvPr id="6" name="Picture 5"/>
          <p:cNvPicPr>
            <a:picLocks noChangeAspect="1"/>
          </p:cNvPicPr>
          <p:nvPr/>
        </p:nvPicPr>
        <p:blipFill>
          <a:blip r:embed="rId3"/>
          <a:stretch>
            <a:fillRect/>
          </a:stretch>
        </p:blipFill>
        <p:spPr>
          <a:xfrm>
            <a:off x="628650" y="2188577"/>
            <a:ext cx="7183094" cy="3665145"/>
          </a:xfrm>
          <a:prstGeom prst="rect">
            <a:avLst/>
          </a:prstGeom>
        </p:spPr>
      </p:pic>
      <p:pic>
        <p:nvPicPr>
          <p:cNvPr id="7" name="Picture 6"/>
          <p:cNvPicPr>
            <a:picLocks noChangeAspect="1"/>
          </p:cNvPicPr>
          <p:nvPr/>
        </p:nvPicPr>
        <p:blipFill>
          <a:blip r:embed="rId4"/>
          <a:stretch>
            <a:fillRect/>
          </a:stretch>
        </p:blipFill>
        <p:spPr>
          <a:xfrm>
            <a:off x="6078694" y="765333"/>
            <a:ext cx="3065306" cy="2257528"/>
          </a:xfrm>
          <a:prstGeom prst="rect">
            <a:avLst/>
          </a:prstGeom>
        </p:spPr>
      </p:pic>
      <p:sp>
        <p:nvSpPr>
          <p:cNvPr id="13" name="Rectangle 12"/>
          <p:cNvSpPr/>
          <p:nvPr/>
        </p:nvSpPr>
        <p:spPr>
          <a:xfrm>
            <a:off x="7111163" y="783991"/>
            <a:ext cx="969108" cy="2657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244862" y="3953129"/>
            <a:ext cx="414216" cy="2657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126793" y="2715197"/>
            <a:ext cx="969108" cy="2657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244862" y="5047518"/>
            <a:ext cx="414216" cy="2657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p:nvGrpSpPr>
        <p:grpSpPr>
          <a:xfrm>
            <a:off x="7180664" y="1461374"/>
            <a:ext cx="765908" cy="742833"/>
            <a:chOff x="7165034" y="1445744"/>
            <a:chExt cx="765908" cy="742833"/>
          </a:xfrm>
        </p:grpSpPr>
        <p:sp>
          <p:nvSpPr>
            <p:cNvPr id="8" name="TextBox 7"/>
            <p:cNvSpPr txBox="1"/>
            <p:nvPr/>
          </p:nvSpPr>
          <p:spPr>
            <a:xfrm>
              <a:off x="7236775" y="1578711"/>
              <a:ext cx="622427" cy="584775"/>
            </a:xfrm>
            <a:prstGeom prst="rect">
              <a:avLst/>
            </a:prstGeom>
            <a:noFill/>
          </p:spPr>
          <p:txBody>
            <a:bodyPr wrap="square" rtlCol="0">
              <a:spAutoFit/>
            </a:bodyPr>
            <a:lstStyle/>
            <a:p>
              <a:pPr algn="ctr"/>
              <a:r>
                <a:rPr lang="en-US" sz="3200" b="1" dirty="0">
                  <a:solidFill>
                    <a:srgbClr val="00B050"/>
                  </a:solidFill>
                </a:rPr>
                <a:t>11</a:t>
              </a:r>
            </a:p>
          </p:txBody>
        </p:sp>
        <p:grpSp>
          <p:nvGrpSpPr>
            <p:cNvPr id="23" name="Group 22"/>
            <p:cNvGrpSpPr/>
            <p:nvPr/>
          </p:nvGrpSpPr>
          <p:grpSpPr>
            <a:xfrm>
              <a:off x="7165034" y="1445744"/>
              <a:ext cx="765908" cy="742833"/>
              <a:chOff x="7165034" y="1445744"/>
              <a:chExt cx="765908" cy="742833"/>
            </a:xfrm>
          </p:grpSpPr>
          <p:cxnSp>
            <p:nvCxnSpPr>
              <p:cNvPr id="18" name="Straight Connector 17"/>
              <p:cNvCxnSpPr/>
              <p:nvPr/>
            </p:nvCxnSpPr>
            <p:spPr>
              <a:xfrm flipV="1">
                <a:off x="7165034" y="1468581"/>
                <a:ext cx="0" cy="71999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7189317" y="1445744"/>
                <a:ext cx="722924" cy="417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7930942" y="1468581"/>
                <a:ext cx="0" cy="71999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 name="Arrow: Down 2">
            <a:extLst>
              <a:ext uri="{FF2B5EF4-FFF2-40B4-BE49-F238E27FC236}">
                <a16:creationId xmlns:a16="http://schemas.microsoft.com/office/drawing/2014/main" id="{CAC8E788-36A9-4579-941A-0A0BCB671697}"/>
              </a:ext>
            </a:extLst>
          </p:cNvPr>
          <p:cNvSpPr/>
          <p:nvPr/>
        </p:nvSpPr>
        <p:spPr>
          <a:xfrm rot="5400000">
            <a:off x="7937288" y="3923388"/>
            <a:ext cx="236490" cy="9196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8DFBABDB-FCDE-4177-A7F5-F6BC265FA7B5}"/>
              </a:ext>
            </a:extLst>
          </p:cNvPr>
          <p:cNvSpPr/>
          <p:nvPr/>
        </p:nvSpPr>
        <p:spPr>
          <a:xfrm rot="5400000">
            <a:off x="7937287" y="5001134"/>
            <a:ext cx="236490" cy="9196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BDC1A16-A352-953A-98E3-9CA90BCF7158}"/>
              </a:ext>
            </a:extLst>
          </p:cNvPr>
          <p:cNvSpPr/>
          <p:nvPr/>
        </p:nvSpPr>
        <p:spPr>
          <a:xfrm>
            <a:off x="5397500" y="3717924"/>
            <a:ext cx="238672" cy="50092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5FC94C9-9D37-BCF3-2A9C-2FACF059D7EE}"/>
              </a:ext>
            </a:extLst>
          </p:cNvPr>
          <p:cNvSpPr/>
          <p:nvPr/>
        </p:nvSpPr>
        <p:spPr>
          <a:xfrm>
            <a:off x="5397500" y="4272219"/>
            <a:ext cx="238672" cy="23649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CAF9295-D370-4465-BB26-6A99FC321CC2}"/>
              </a:ext>
            </a:extLst>
          </p:cNvPr>
          <p:cNvSpPr/>
          <p:nvPr/>
        </p:nvSpPr>
        <p:spPr>
          <a:xfrm>
            <a:off x="2553844" y="4793258"/>
            <a:ext cx="238672" cy="50092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1CCBE0D-EE18-6F6A-D3A4-3C9208574735}"/>
              </a:ext>
            </a:extLst>
          </p:cNvPr>
          <p:cNvSpPr/>
          <p:nvPr/>
        </p:nvSpPr>
        <p:spPr>
          <a:xfrm>
            <a:off x="2553844" y="5347553"/>
            <a:ext cx="238672" cy="23649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4F04251-CA2A-2984-1A2A-0F4236C04AD0}"/>
              </a:ext>
            </a:extLst>
          </p:cNvPr>
          <p:cNvSpPr/>
          <p:nvPr/>
        </p:nvSpPr>
        <p:spPr>
          <a:xfrm>
            <a:off x="3489215" y="4793258"/>
            <a:ext cx="238672" cy="50092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3884F18-E443-F78B-4645-EDAA9ED24F3D}"/>
              </a:ext>
            </a:extLst>
          </p:cNvPr>
          <p:cNvSpPr/>
          <p:nvPr/>
        </p:nvSpPr>
        <p:spPr>
          <a:xfrm>
            <a:off x="3489215" y="5347553"/>
            <a:ext cx="238672" cy="23649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36FED70-93E8-A8E3-F3F0-0B5A6B058079}"/>
              </a:ext>
            </a:extLst>
          </p:cNvPr>
          <p:cNvSpPr/>
          <p:nvPr/>
        </p:nvSpPr>
        <p:spPr>
          <a:xfrm>
            <a:off x="5411807" y="4793258"/>
            <a:ext cx="238672" cy="50092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8626E74-9FF4-441E-253D-A919BEF5AFFB}"/>
              </a:ext>
            </a:extLst>
          </p:cNvPr>
          <p:cNvSpPr/>
          <p:nvPr/>
        </p:nvSpPr>
        <p:spPr>
          <a:xfrm>
            <a:off x="5411807" y="5347553"/>
            <a:ext cx="238672" cy="23649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DFEFEAD-CCAD-0637-3E57-4F9E0C65E632}"/>
              </a:ext>
            </a:extLst>
          </p:cNvPr>
          <p:cNvSpPr/>
          <p:nvPr/>
        </p:nvSpPr>
        <p:spPr>
          <a:xfrm>
            <a:off x="4447259" y="4782964"/>
            <a:ext cx="238672" cy="50092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FB467AB-3BD3-15E5-BBBC-D0CCBB6CA3CC}"/>
              </a:ext>
            </a:extLst>
          </p:cNvPr>
          <p:cNvSpPr/>
          <p:nvPr/>
        </p:nvSpPr>
        <p:spPr>
          <a:xfrm>
            <a:off x="4447259" y="5337259"/>
            <a:ext cx="238672" cy="23649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AD911B3-43BE-7785-D4FF-C894DD1C8A24}"/>
              </a:ext>
            </a:extLst>
          </p:cNvPr>
          <p:cNvSpPr/>
          <p:nvPr/>
        </p:nvSpPr>
        <p:spPr>
          <a:xfrm>
            <a:off x="2553844" y="3710664"/>
            <a:ext cx="238672" cy="50092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AF0DA5C-3B5F-A6D7-5826-E7336D799324}"/>
              </a:ext>
            </a:extLst>
          </p:cNvPr>
          <p:cNvSpPr/>
          <p:nvPr/>
        </p:nvSpPr>
        <p:spPr>
          <a:xfrm>
            <a:off x="2553844" y="4264959"/>
            <a:ext cx="238672" cy="23649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FE3C3F6-C983-F392-A1F3-7D696073D8C6}"/>
              </a:ext>
            </a:extLst>
          </p:cNvPr>
          <p:cNvSpPr/>
          <p:nvPr/>
        </p:nvSpPr>
        <p:spPr>
          <a:xfrm>
            <a:off x="3477525" y="3726706"/>
            <a:ext cx="238672" cy="50092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3E5F26D-2D61-D46F-8E77-386715A16F5D}"/>
              </a:ext>
            </a:extLst>
          </p:cNvPr>
          <p:cNvSpPr/>
          <p:nvPr/>
        </p:nvSpPr>
        <p:spPr>
          <a:xfrm>
            <a:off x="3477525" y="4281001"/>
            <a:ext cx="238672" cy="23649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7BAF65E-645C-A0DA-E855-A01241B80401}"/>
              </a:ext>
            </a:extLst>
          </p:cNvPr>
          <p:cNvSpPr/>
          <p:nvPr/>
        </p:nvSpPr>
        <p:spPr>
          <a:xfrm>
            <a:off x="4437512" y="3726706"/>
            <a:ext cx="238672" cy="50092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7BC3AE2-F3F5-08B2-523A-960BAEB3885A}"/>
              </a:ext>
            </a:extLst>
          </p:cNvPr>
          <p:cNvSpPr/>
          <p:nvPr/>
        </p:nvSpPr>
        <p:spPr>
          <a:xfrm>
            <a:off x="4437512" y="4281001"/>
            <a:ext cx="238672" cy="23649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3118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up)">
                                      <p:cBhvr>
                                        <p:cTn id="15" dur="500"/>
                                        <p:tgtEl>
                                          <p:spTgt spid="32"/>
                                        </p:tgtEl>
                                      </p:cBhvr>
                                    </p:animEffect>
                                  </p:childTnLst>
                                </p:cTn>
                              </p:par>
                            </p:childTnLst>
                          </p:cTn>
                        </p:par>
                        <p:par>
                          <p:cTn id="16" fill="hold">
                            <p:stCondLst>
                              <p:cond delay="500"/>
                            </p:stCondLst>
                            <p:childTnLst>
                              <p:par>
                                <p:cTn id="17" presetID="22" presetClass="entr" presetSubtype="1"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up)">
                                      <p:cBhvr>
                                        <p:cTn id="19" dur="500"/>
                                        <p:tgtEl>
                                          <p:spTgt spid="33"/>
                                        </p:tgtEl>
                                      </p:cBhvr>
                                    </p:animEffect>
                                  </p:childTnLst>
                                </p:cTn>
                              </p:par>
                            </p:childTnLst>
                          </p:cTn>
                        </p:par>
                        <p:par>
                          <p:cTn id="20" fill="hold">
                            <p:stCondLst>
                              <p:cond delay="1000"/>
                            </p:stCondLst>
                            <p:childTnLst>
                              <p:par>
                                <p:cTn id="21" presetID="22" presetClass="entr" presetSubtype="1" fill="hold" grpId="0"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up)">
                                      <p:cBhvr>
                                        <p:cTn id="23" dur="500"/>
                                        <p:tgtEl>
                                          <p:spTgt spid="34"/>
                                        </p:tgtEl>
                                      </p:cBhvr>
                                    </p:animEffect>
                                  </p:childTnLst>
                                </p:cTn>
                              </p:par>
                            </p:childTnLst>
                          </p:cTn>
                        </p:par>
                        <p:par>
                          <p:cTn id="24" fill="hold">
                            <p:stCondLst>
                              <p:cond delay="1500"/>
                            </p:stCondLst>
                            <p:childTnLst>
                              <p:par>
                                <p:cTn id="25" presetID="22" presetClass="entr" presetSubtype="1"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up)">
                                      <p:cBhvr>
                                        <p:cTn id="27" dur="500"/>
                                        <p:tgtEl>
                                          <p:spTgt spid="35"/>
                                        </p:tgtEl>
                                      </p:cBhvr>
                                    </p:animEffect>
                                  </p:childTnLst>
                                </p:cTn>
                              </p:par>
                            </p:childTnLst>
                          </p:cTn>
                        </p:par>
                        <p:par>
                          <p:cTn id="28" fill="hold">
                            <p:stCondLst>
                              <p:cond delay="2000"/>
                            </p:stCondLst>
                            <p:childTnLst>
                              <p:par>
                                <p:cTn id="29" presetID="22" presetClass="entr" presetSubtype="1" fill="hold" grpId="0"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up)">
                                      <p:cBhvr>
                                        <p:cTn id="31" dur="500"/>
                                        <p:tgtEl>
                                          <p:spTgt spid="36"/>
                                        </p:tgtEl>
                                      </p:cBhvr>
                                    </p:animEffect>
                                  </p:childTnLst>
                                </p:cTn>
                              </p:par>
                            </p:childTnLst>
                          </p:cTn>
                        </p:par>
                        <p:par>
                          <p:cTn id="32" fill="hold">
                            <p:stCondLst>
                              <p:cond delay="2500"/>
                            </p:stCondLst>
                            <p:childTnLst>
                              <p:par>
                                <p:cTn id="33" presetID="22" presetClass="entr" presetSubtype="1" fill="hold" grpId="0"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up)">
                                      <p:cBhvr>
                                        <p:cTn id="35" dur="500"/>
                                        <p:tgtEl>
                                          <p:spTgt spid="37"/>
                                        </p:tgtEl>
                                      </p:cBhvr>
                                    </p:animEffect>
                                  </p:childTnLst>
                                </p:cTn>
                              </p:par>
                            </p:childTnLst>
                          </p:cTn>
                        </p:par>
                        <p:par>
                          <p:cTn id="36" fill="hold">
                            <p:stCondLst>
                              <p:cond delay="3000"/>
                            </p:stCondLst>
                            <p:childTnLst>
                              <p:par>
                                <p:cTn id="37" presetID="22" presetClass="entr" presetSubtype="1" fill="hold" grpId="0"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up)">
                                      <p:cBhvr>
                                        <p:cTn id="39" dur="500"/>
                                        <p:tgtEl>
                                          <p:spTgt spid="5"/>
                                        </p:tgtEl>
                                      </p:cBhvr>
                                    </p:animEffect>
                                  </p:childTnLst>
                                </p:cTn>
                              </p:par>
                            </p:childTnLst>
                          </p:cTn>
                        </p:par>
                        <p:par>
                          <p:cTn id="40" fill="hold">
                            <p:stCondLst>
                              <p:cond delay="3500"/>
                            </p:stCondLst>
                            <p:childTnLst>
                              <p:par>
                                <p:cTn id="41" presetID="22" presetClass="entr" presetSubtype="1"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up)">
                                      <p:cBhvr>
                                        <p:cTn id="43" dur="500"/>
                                        <p:tgtEl>
                                          <p:spTgt spid="20"/>
                                        </p:tgtEl>
                                      </p:cBhvr>
                                    </p:animEffect>
                                  </p:childTnLst>
                                </p:cTn>
                              </p:par>
                            </p:childTnLst>
                          </p:cTn>
                        </p:par>
                        <p:par>
                          <p:cTn id="44" fill="hold">
                            <p:stCondLst>
                              <p:cond delay="4000"/>
                            </p:stCondLst>
                            <p:childTnLst>
                              <p:par>
                                <p:cTn id="45" presetID="22" presetClass="entr" presetSubtype="2" fill="hold" grpId="0" nodeType="after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wipe(right)">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13"/>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14"/>
                                        </p:tgtEl>
                                        <p:attrNameLst>
                                          <p:attrName>style.visibility</p:attrName>
                                        </p:attrNameLst>
                                      </p:cBhvr>
                                      <p:to>
                                        <p:strVal val="hidden"/>
                                      </p:to>
                                    </p:set>
                                  </p:childTnLst>
                                </p:cTn>
                              </p:par>
                              <p:par>
                                <p:cTn id="54" presetID="1" presetClass="entr" presetSubtype="0"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wipe(up)">
                                      <p:cBhvr>
                                        <p:cTn id="62" dur="500"/>
                                        <p:tgtEl>
                                          <p:spTgt spid="21"/>
                                        </p:tgtEl>
                                      </p:cBhvr>
                                    </p:animEffect>
                                  </p:childTnLst>
                                </p:cTn>
                              </p:par>
                            </p:childTnLst>
                          </p:cTn>
                        </p:par>
                        <p:par>
                          <p:cTn id="63" fill="hold">
                            <p:stCondLst>
                              <p:cond delay="500"/>
                            </p:stCondLst>
                            <p:childTnLst>
                              <p:par>
                                <p:cTn id="64" presetID="22" presetClass="entr" presetSubtype="1" fill="hold" grpId="0" nodeType="after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wipe(up)">
                                      <p:cBhvr>
                                        <p:cTn id="66" dur="500"/>
                                        <p:tgtEl>
                                          <p:spTgt spid="25"/>
                                        </p:tgtEl>
                                      </p:cBhvr>
                                    </p:animEffect>
                                  </p:childTnLst>
                                </p:cTn>
                              </p:par>
                            </p:childTnLst>
                          </p:cTn>
                        </p:par>
                        <p:par>
                          <p:cTn id="67" fill="hold">
                            <p:stCondLst>
                              <p:cond delay="1500"/>
                            </p:stCondLst>
                            <p:childTnLst>
                              <p:par>
                                <p:cTn id="68" presetID="22" presetClass="entr" presetSubtype="1" fill="hold" grpId="0" nodeType="after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wipe(up)">
                                      <p:cBhvr>
                                        <p:cTn id="70" dur="500"/>
                                        <p:tgtEl>
                                          <p:spTgt spid="26"/>
                                        </p:tgtEl>
                                      </p:cBhvr>
                                    </p:animEffect>
                                  </p:childTnLst>
                                </p:cTn>
                              </p:par>
                            </p:childTnLst>
                          </p:cTn>
                        </p:par>
                        <p:par>
                          <p:cTn id="71" fill="hold">
                            <p:stCondLst>
                              <p:cond delay="2000"/>
                            </p:stCondLst>
                            <p:childTnLst>
                              <p:par>
                                <p:cTn id="72" presetID="22" presetClass="entr" presetSubtype="1" fill="hold" grpId="0" nodeType="after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wipe(up)">
                                      <p:cBhvr>
                                        <p:cTn id="74" dur="500"/>
                                        <p:tgtEl>
                                          <p:spTgt spid="27"/>
                                        </p:tgtEl>
                                      </p:cBhvr>
                                    </p:animEffect>
                                  </p:childTnLst>
                                </p:cTn>
                              </p:par>
                            </p:childTnLst>
                          </p:cTn>
                        </p:par>
                        <p:par>
                          <p:cTn id="75" fill="hold">
                            <p:stCondLst>
                              <p:cond delay="2500"/>
                            </p:stCondLst>
                            <p:childTnLst>
                              <p:par>
                                <p:cTn id="76" presetID="22" presetClass="entr" presetSubtype="1" fill="hold" grpId="0" nodeType="after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wipe(up)">
                                      <p:cBhvr>
                                        <p:cTn id="78" dur="500"/>
                                        <p:tgtEl>
                                          <p:spTgt spid="30"/>
                                        </p:tgtEl>
                                      </p:cBhvr>
                                    </p:animEffect>
                                  </p:childTnLst>
                                </p:cTn>
                              </p:par>
                            </p:childTnLst>
                          </p:cTn>
                        </p:par>
                        <p:par>
                          <p:cTn id="79" fill="hold">
                            <p:stCondLst>
                              <p:cond delay="3000"/>
                            </p:stCondLst>
                            <p:childTnLst>
                              <p:par>
                                <p:cTn id="80" presetID="22" presetClass="entr" presetSubtype="1" fill="hold" grpId="0" nodeType="after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wipe(up)">
                                      <p:cBhvr>
                                        <p:cTn id="82" dur="500"/>
                                        <p:tgtEl>
                                          <p:spTgt spid="31"/>
                                        </p:tgtEl>
                                      </p:cBhvr>
                                    </p:animEffect>
                                  </p:childTnLst>
                                </p:cTn>
                              </p:par>
                            </p:childTnLst>
                          </p:cTn>
                        </p:par>
                        <p:par>
                          <p:cTn id="83" fill="hold">
                            <p:stCondLst>
                              <p:cond delay="3500"/>
                            </p:stCondLst>
                            <p:childTnLst>
                              <p:par>
                                <p:cTn id="84" presetID="22" presetClass="entr" presetSubtype="1" fill="hold" grpId="0" nodeType="after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wipe(up)">
                                      <p:cBhvr>
                                        <p:cTn id="86" dur="500"/>
                                        <p:tgtEl>
                                          <p:spTgt spid="28"/>
                                        </p:tgtEl>
                                      </p:cBhvr>
                                    </p:animEffect>
                                  </p:childTnLst>
                                </p:cTn>
                              </p:par>
                            </p:childTnLst>
                          </p:cTn>
                        </p:par>
                        <p:par>
                          <p:cTn id="87" fill="hold">
                            <p:stCondLst>
                              <p:cond delay="4000"/>
                            </p:stCondLst>
                            <p:childTnLst>
                              <p:par>
                                <p:cTn id="88" presetID="22" presetClass="entr" presetSubtype="1" fill="hold" grpId="0" nodeType="after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wipe(up)">
                                      <p:cBhvr>
                                        <p:cTn id="90" dur="500"/>
                                        <p:tgtEl>
                                          <p:spTgt spid="29"/>
                                        </p:tgtEl>
                                      </p:cBhvr>
                                    </p:animEffect>
                                  </p:childTnLst>
                                </p:cTn>
                              </p:par>
                            </p:childTnLst>
                          </p:cTn>
                        </p:par>
                        <p:par>
                          <p:cTn id="91" fill="hold">
                            <p:stCondLst>
                              <p:cond delay="4500"/>
                            </p:stCondLst>
                            <p:childTnLst>
                              <p:par>
                                <p:cTn id="92" presetID="22" presetClass="entr" presetSubtype="2" fill="hold" grpId="0" nodeType="afterEffect">
                                  <p:stCondLst>
                                    <p:cond delay="0"/>
                                  </p:stCondLst>
                                  <p:childTnLst>
                                    <p:set>
                                      <p:cBhvr>
                                        <p:cTn id="93" dur="1" fill="hold">
                                          <p:stCondLst>
                                            <p:cond delay="0"/>
                                          </p:stCondLst>
                                        </p:cTn>
                                        <p:tgtEl>
                                          <p:spTgt spid="17"/>
                                        </p:tgtEl>
                                        <p:attrNameLst>
                                          <p:attrName>style.visibility</p:attrName>
                                        </p:attrNameLst>
                                      </p:cBhvr>
                                      <p:to>
                                        <p:strVal val="visible"/>
                                      </p:to>
                                    </p:set>
                                    <p:animEffect transition="in" filter="wipe(right)">
                                      <p:cBhvr>
                                        <p:cTn id="9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P spid="16" grpId="0" animBg="1"/>
      <p:bldP spid="3" grpId="0" animBg="1"/>
      <p:bldP spid="17" grpId="0" animBg="1"/>
      <p:bldP spid="5" grpId="0" animBg="1"/>
      <p:bldP spid="20" grpId="0" animBg="1"/>
      <p:bldP spid="21"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38EAB3-CD6A-6408-FABC-BEEBE5104255}"/>
              </a:ext>
            </a:extLst>
          </p:cNvPr>
          <p:cNvPicPr>
            <a:picLocks noChangeAspect="1"/>
          </p:cNvPicPr>
          <p:nvPr/>
        </p:nvPicPr>
        <p:blipFill>
          <a:blip r:embed="rId2"/>
          <a:stretch>
            <a:fillRect/>
          </a:stretch>
        </p:blipFill>
        <p:spPr>
          <a:xfrm>
            <a:off x="170498" y="1254753"/>
            <a:ext cx="7316152" cy="5401146"/>
          </a:xfrm>
          <a:prstGeom prst="rect">
            <a:avLst/>
          </a:prstGeom>
        </p:spPr>
      </p:pic>
      <p:sp>
        <p:nvSpPr>
          <p:cNvPr id="5" name="TextBox 4">
            <a:extLst>
              <a:ext uri="{FF2B5EF4-FFF2-40B4-BE49-F238E27FC236}">
                <a16:creationId xmlns:a16="http://schemas.microsoft.com/office/drawing/2014/main" id="{34481D18-71E8-C194-8D39-4F0A88E2B095}"/>
              </a:ext>
            </a:extLst>
          </p:cNvPr>
          <p:cNvSpPr txBox="1"/>
          <p:nvPr/>
        </p:nvSpPr>
        <p:spPr>
          <a:xfrm>
            <a:off x="7694140" y="1720575"/>
            <a:ext cx="1136822" cy="4247317"/>
          </a:xfrm>
          <a:prstGeom prst="rect">
            <a:avLst/>
          </a:prstGeom>
          <a:noFill/>
          <a:ln>
            <a:solidFill>
              <a:schemeClr val="tx1"/>
            </a:solidFill>
          </a:ln>
        </p:spPr>
        <p:txBody>
          <a:bodyPr wrap="square" rtlCol="0">
            <a:spAutoFit/>
          </a:bodyPr>
          <a:lstStyle/>
          <a:p>
            <a:pPr algn="ctr"/>
            <a:r>
              <a:rPr lang="en-US" dirty="0"/>
              <a:t>10 Rows</a:t>
            </a:r>
          </a:p>
          <a:p>
            <a:pPr algn="ctr"/>
            <a:r>
              <a:rPr lang="en-US" dirty="0"/>
              <a:t>10 Cols</a:t>
            </a:r>
          </a:p>
          <a:p>
            <a:endParaRPr lang="en-US" dirty="0"/>
          </a:p>
          <a:p>
            <a:r>
              <a:rPr lang="en-US" b="1" dirty="0">
                <a:solidFill>
                  <a:srgbClr val="00B050"/>
                </a:solidFill>
              </a:rPr>
              <a:t>Y</a:t>
            </a:r>
            <a:r>
              <a:rPr lang="en-US" dirty="0"/>
              <a:t> = </a:t>
            </a:r>
            <a:r>
              <a:rPr lang="en-US" b="1" dirty="0"/>
              <a:t>Rows</a:t>
            </a:r>
            <a:endParaRPr lang="en-US" b="1" dirty="0">
              <a:solidFill>
                <a:srgbClr val="FF0000"/>
              </a:solidFill>
            </a:endParaRPr>
          </a:p>
          <a:p>
            <a:r>
              <a:rPr lang="en-US" b="1" dirty="0">
                <a:solidFill>
                  <a:srgbClr val="00B050"/>
                </a:solidFill>
              </a:rPr>
              <a:t>X</a:t>
            </a:r>
            <a:r>
              <a:rPr lang="en-US" dirty="0"/>
              <a:t> = </a:t>
            </a:r>
            <a:r>
              <a:rPr lang="en-US" b="1" dirty="0"/>
              <a:t>Cols</a:t>
            </a:r>
            <a:endParaRPr lang="en-US" b="1" dirty="0">
              <a:solidFill>
                <a:srgbClr val="FF0000"/>
              </a:solidFill>
            </a:endParaRPr>
          </a:p>
          <a:p>
            <a:endParaRPr lang="en-US" dirty="0"/>
          </a:p>
          <a:p>
            <a:r>
              <a:rPr lang="en-US" b="1" dirty="0">
                <a:solidFill>
                  <a:srgbClr val="FF0000"/>
                </a:solidFill>
              </a:rPr>
              <a:t>Positive Y is </a:t>
            </a:r>
            <a:r>
              <a:rPr lang="en-US" b="1" u="sng" dirty="0">
                <a:solidFill>
                  <a:srgbClr val="FF0000"/>
                </a:solidFill>
              </a:rPr>
              <a:t>down</a:t>
            </a:r>
            <a:r>
              <a:rPr lang="en-US" b="1" dirty="0">
                <a:solidFill>
                  <a:srgbClr val="FF0000"/>
                </a:solidFill>
              </a:rPr>
              <a:t>!</a:t>
            </a:r>
          </a:p>
          <a:p>
            <a:endParaRPr lang="en-US" dirty="0"/>
          </a:p>
          <a:p>
            <a:r>
              <a:rPr lang="en-US" dirty="0"/>
              <a:t>Entrance = [0][0]</a:t>
            </a:r>
          </a:p>
          <a:p>
            <a:endParaRPr lang="en-US" dirty="0"/>
          </a:p>
          <a:p>
            <a:r>
              <a:rPr lang="en-US" dirty="0"/>
              <a:t>Exit</a:t>
            </a:r>
          </a:p>
          <a:p>
            <a:r>
              <a:rPr lang="en-US" dirty="0"/>
              <a:t>= [9][9]</a:t>
            </a:r>
          </a:p>
          <a:p>
            <a:endParaRPr lang="en-US" dirty="0"/>
          </a:p>
        </p:txBody>
      </p:sp>
      <p:sp>
        <p:nvSpPr>
          <p:cNvPr id="2" name="Title 1">
            <a:extLst>
              <a:ext uri="{FF2B5EF4-FFF2-40B4-BE49-F238E27FC236}">
                <a16:creationId xmlns:a16="http://schemas.microsoft.com/office/drawing/2014/main" id="{B2BABA1D-8824-D022-BCB9-6E17BCD785E2}"/>
              </a:ext>
            </a:extLst>
          </p:cNvPr>
          <p:cNvSpPr>
            <a:spLocks noGrp="1"/>
          </p:cNvSpPr>
          <p:nvPr>
            <p:ph type="title"/>
          </p:nvPr>
        </p:nvSpPr>
        <p:spPr/>
        <p:txBody>
          <a:bodyPr>
            <a:normAutofit/>
          </a:bodyPr>
          <a:lstStyle/>
          <a:p>
            <a:pPr algn="ctr"/>
            <a:r>
              <a:rPr lang="en-US" sz="3200" b="1" dirty="0">
                <a:solidFill>
                  <a:srgbClr val="0070C0"/>
                </a:solidFill>
                <a:latin typeface="+mn-lt"/>
              </a:rPr>
              <a:t>Draw</a:t>
            </a:r>
            <a:r>
              <a:rPr lang="en-US" sz="3200" dirty="0">
                <a:latin typeface="+mn-lt"/>
              </a:rPr>
              <a:t> and </a:t>
            </a:r>
            <a:r>
              <a:rPr lang="en-US" sz="3200" b="1" dirty="0">
                <a:solidFill>
                  <a:srgbClr val="0070C0"/>
                </a:solidFill>
                <a:latin typeface="+mn-lt"/>
              </a:rPr>
              <a:t>Encode</a:t>
            </a:r>
            <a:r>
              <a:rPr lang="en-US" sz="3200" dirty="0">
                <a:latin typeface="+mn-lt"/>
              </a:rPr>
              <a:t> Your Own Maze</a:t>
            </a:r>
            <a:endParaRPr lang="en-US" sz="3200" dirty="0"/>
          </a:p>
        </p:txBody>
      </p:sp>
      <p:sp>
        <p:nvSpPr>
          <p:cNvPr id="3" name="Slide Number Placeholder 2">
            <a:extLst>
              <a:ext uri="{FF2B5EF4-FFF2-40B4-BE49-F238E27FC236}">
                <a16:creationId xmlns:a16="http://schemas.microsoft.com/office/drawing/2014/main" id="{4D3A2D63-4FC8-E0D5-E6A4-F63F4D658262}"/>
              </a:ext>
            </a:extLst>
          </p:cNvPr>
          <p:cNvSpPr>
            <a:spLocks noGrp="1"/>
          </p:cNvSpPr>
          <p:nvPr>
            <p:ph type="sldNum" sz="quarter" idx="12"/>
          </p:nvPr>
        </p:nvSpPr>
        <p:spPr/>
        <p:txBody>
          <a:bodyPr/>
          <a:lstStyle/>
          <a:p>
            <a:fld id="{650AD656-6FF9-465D-B7B0-1CD0DD39CD23}" type="slidenum">
              <a:rPr lang="en-US" smtClean="0"/>
              <a:pPr/>
              <a:t>104</a:t>
            </a:fld>
            <a:endParaRPr lang="en-US" dirty="0"/>
          </a:p>
        </p:txBody>
      </p:sp>
      <p:sp>
        <p:nvSpPr>
          <p:cNvPr id="7" name="TextBox 6">
            <a:extLst>
              <a:ext uri="{FF2B5EF4-FFF2-40B4-BE49-F238E27FC236}">
                <a16:creationId xmlns:a16="http://schemas.microsoft.com/office/drawing/2014/main" id="{960BE148-3896-7F82-F40D-50122B727F9F}"/>
              </a:ext>
            </a:extLst>
          </p:cNvPr>
          <p:cNvSpPr txBox="1"/>
          <p:nvPr/>
        </p:nvSpPr>
        <p:spPr>
          <a:xfrm>
            <a:off x="5922224" y="365126"/>
            <a:ext cx="2908738" cy="369332"/>
          </a:xfrm>
          <a:prstGeom prst="rect">
            <a:avLst/>
          </a:prstGeom>
          <a:noFill/>
        </p:spPr>
        <p:txBody>
          <a:bodyPr wrap="square">
            <a:spAutoFit/>
          </a:bodyPr>
          <a:lstStyle/>
          <a:p>
            <a:pPr algn="ctr"/>
            <a:r>
              <a:rPr lang="en-US" dirty="0">
                <a:ln>
                  <a:solidFill>
                    <a:srgbClr val="7030A0"/>
                  </a:solidFill>
                </a:ln>
                <a:solidFill>
                  <a:srgbClr val="7030A0"/>
                </a:solidFill>
                <a:effectLst>
                  <a:outerShdw blurRad="50800" dist="38100" dir="13500000" algn="br" rotWithShape="0">
                    <a:prstClr val="black">
                      <a:alpha val="40000"/>
                    </a:prstClr>
                  </a:outerShdw>
                </a:effectLst>
              </a:rPr>
              <a:t>Blank Maze Template.pdf</a:t>
            </a:r>
          </a:p>
        </p:txBody>
      </p:sp>
    </p:spTree>
    <p:extLst>
      <p:ext uri="{BB962C8B-B14F-4D97-AF65-F5344CB8AC3E}">
        <p14:creationId xmlns:p14="http://schemas.microsoft.com/office/powerpoint/2010/main" val="913546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Autofit/>
          </a:bodyPr>
          <a:lstStyle/>
          <a:p>
            <a:pPr algn="ctr"/>
            <a:r>
              <a:rPr lang="en-US" sz="3200" b="1" dirty="0">
                <a:solidFill>
                  <a:srgbClr val="0070C0"/>
                </a:solidFill>
                <a:latin typeface="+mn-lt"/>
              </a:rPr>
              <a:t>Create</a:t>
            </a:r>
            <a:r>
              <a:rPr lang="en-US" sz="3200" dirty="0">
                <a:latin typeface="+mn-lt"/>
              </a:rPr>
              <a:t> Your Own </a:t>
            </a:r>
            <a:r>
              <a:rPr lang="en-US" sz="3200" b="1" dirty="0">
                <a:latin typeface="+mn-lt"/>
              </a:rPr>
              <a:t>maze.csv</a:t>
            </a:r>
          </a:p>
        </p:txBody>
      </p:sp>
      <p:sp>
        <p:nvSpPr>
          <p:cNvPr id="2" name="Slide Number Placeholder 1">
            <a:extLst>
              <a:ext uri="{FF2B5EF4-FFF2-40B4-BE49-F238E27FC236}">
                <a16:creationId xmlns:a16="http://schemas.microsoft.com/office/drawing/2014/main" id="{001F62EE-D91E-428C-B3B4-047029C57260}"/>
              </a:ext>
            </a:extLst>
          </p:cNvPr>
          <p:cNvSpPr>
            <a:spLocks noGrp="1"/>
          </p:cNvSpPr>
          <p:nvPr>
            <p:ph type="sldNum" sz="quarter" idx="12"/>
          </p:nvPr>
        </p:nvSpPr>
        <p:spPr/>
        <p:txBody>
          <a:bodyPr/>
          <a:lstStyle/>
          <a:p>
            <a:fld id="{650AD656-6FF9-465D-B7B0-1CD0DD39CD23}" type="slidenum">
              <a:rPr lang="en-US" smtClean="0"/>
              <a:t>105</a:t>
            </a:fld>
            <a:endParaRPr lang="en-US"/>
          </a:p>
        </p:txBody>
      </p:sp>
      <p:sp>
        <p:nvSpPr>
          <p:cNvPr id="8" name="TextBox 7">
            <a:extLst>
              <a:ext uri="{FF2B5EF4-FFF2-40B4-BE49-F238E27FC236}">
                <a16:creationId xmlns:a16="http://schemas.microsoft.com/office/drawing/2014/main" id="{A3290721-E07F-6975-656B-20157071EB67}"/>
              </a:ext>
            </a:extLst>
          </p:cNvPr>
          <p:cNvSpPr txBox="1"/>
          <p:nvPr/>
        </p:nvSpPr>
        <p:spPr>
          <a:xfrm>
            <a:off x="7694140" y="1421027"/>
            <a:ext cx="1136822" cy="4247317"/>
          </a:xfrm>
          <a:prstGeom prst="rect">
            <a:avLst/>
          </a:prstGeom>
          <a:noFill/>
        </p:spPr>
        <p:txBody>
          <a:bodyPr wrap="square" rtlCol="0">
            <a:spAutoFit/>
          </a:bodyPr>
          <a:lstStyle/>
          <a:p>
            <a:pPr algn="ctr"/>
            <a:r>
              <a:rPr lang="en-US" dirty="0"/>
              <a:t>10 Rows</a:t>
            </a:r>
          </a:p>
          <a:p>
            <a:pPr algn="ctr"/>
            <a:r>
              <a:rPr lang="en-US" dirty="0"/>
              <a:t>10 Cols</a:t>
            </a:r>
          </a:p>
          <a:p>
            <a:endParaRPr lang="en-US" dirty="0"/>
          </a:p>
          <a:p>
            <a:r>
              <a:rPr lang="en-US" b="1" dirty="0">
                <a:solidFill>
                  <a:srgbClr val="00B050"/>
                </a:solidFill>
              </a:rPr>
              <a:t>Y</a:t>
            </a:r>
            <a:r>
              <a:rPr lang="en-US" dirty="0"/>
              <a:t> = </a:t>
            </a:r>
            <a:r>
              <a:rPr lang="en-US" b="1" dirty="0"/>
              <a:t>Rows</a:t>
            </a:r>
            <a:endParaRPr lang="en-US" b="1" dirty="0">
              <a:solidFill>
                <a:srgbClr val="FF0000"/>
              </a:solidFill>
            </a:endParaRPr>
          </a:p>
          <a:p>
            <a:r>
              <a:rPr lang="en-US" b="1" dirty="0">
                <a:solidFill>
                  <a:srgbClr val="00B050"/>
                </a:solidFill>
              </a:rPr>
              <a:t>X</a:t>
            </a:r>
            <a:r>
              <a:rPr lang="en-US" dirty="0"/>
              <a:t> = </a:t>
            </a:r>
            <a:r>
              <a:rPr lang="en-US" b="1" dirty="0"/>
              <a:t>Cols</a:t>
            </a:r>
            <a:endParaRPr lang="en-US" b="1" dirty="0">
              <a:solidFill>
                <a:srgbClr val="FF0000"/>
              </a:solidFill>
            </a:endParaRPr>
          </a:p>
          <a:p>
            <a:endParaRPr lang="en-US" dirty="0"/>
          </a:p>
          <a:p>
            <a:r>
              <a:rPr lang="en-US" b="1" dirty="0">
                <a:solidFill>
                  <a:srgbClr val="FF0000"/>
                </a:solidFill>
              </a:rPr>
              <a:t>Positive Y is </a:t>
            </a:r>
            <a:r>
              <a:rPr lang="en-US" b="1" u="sng" dirty="0">
                <a:solidFill>
                  <a:srgbClr val="FF0000"/>
                </a:solidFill>
              </a:rPr>
              <a:t>down</a:t>
            </a:r>
            <a:r>
              <a:rPr lang="en-US" b="1" dirty="0">
                <a:solidFill>
                  <a:srgbClr val="FF0000"/>
                </a:solidFill>
              </a:rPr>
              <a:t>!</a:t>
            </a:r>
          </a:p>
          <a:p>
            <a:endParaRPr lang="en-US" dirty="0"/>
          </a:p>
          <a:p>
            <a:r>
              <a:rPr lang="en-US" dirty="0"/>
              <a:t>Entrance = [0][0]</a:t>
            </a:r>
          </a:p>
          <a:p>
            <a:endParaRPr lang="en-US" dirty="0"/>
          </a:p>
          <a:p>
            <a:r>
              <a:rPr lang="en-US" dirty="0"/>
              <a:t>Exit</a:t>
            </a:r>
          </a:p>
          <a:p>
            <a:r>
              <a:rPr lang="en-US" dirty="0"/>
              <a:t>= [9][9]</a:t>
            </a:r>
          </a:p>
          <a:p>
            <a:endParaRPr lang="en-US" dirty="0"/>
          </a:p>
        </p:txBody>
      </p:sp>
      <p:pic>
        <p:nvPicPr>
          <p:cNvPr id="141" name="Picture 140">
            <a:extLst>
              <a:ext uri="{FF2B5EF4-FFF2-40B4-BE49-F238E27FC236}">
                <a16:creationId xmlns:a16="http://schemas.microsoft.com/office/drawing/2014/main" id="{7C166679-999A-A5E7-6A8F-EF4B0FEFA993}"/>
              </a:ext>
            </a:extLst>
          </p:cNvPr>
          <p:cNvPicPr>
            <a:picLocks noChangeAspect="1"/>
          </p:cNvPicPr>
          <p:nvPr/>
        </p:nvPicPr>
        <p:blipFill>
          <a:blip r:embed="rId2"/>
          <a:stretch>
            <a:fillRect/>
          </a:stretch>
        </p:blipFill>
        <p:spPr>
          <a:xfrm>
            <a:off x="376100" y="2805237"/>
            <a:ext cx="3648713" cy="3551114"/>
          </a:xfrm>
          <a:prstGeom prst="rect">
            <a:avLst/>
          </a:prstGeom>
        </p:spPr>
      </p:pic>
      <p:pic>
        <p:nvPicPr>
          <p:cNvPr id="5" name="Picture 4">
            <a:extLst>
              <a:ext uri="{FF2B5EF4-FFF2-40B4-BE49-F238E27FC236}">
                <a16:creationId xmlns:a16="http://schemas.microsoft.com/office/drawing/2014/main" id="{932820A3-5F3C-A956-B9A7-6FCB785F215D}"/>
              </a:ext>
            </a:extLst>
          </p:cNvPr>
          <p:cNvPicPr>
            <a:picLocks noChangeAspect="1"/>
          </p:cNvPicPr>
          <p:nvPr/>
        </p:nvPicPr>
        <p:blipFill>
          <a:blip r:embed="rId3"/>
          <a:stretch>
            <a:fillRect/>
          </a:stretch>
        </p:blipFill>
        <p:spPr>
          <a:xfrm>
            <a:off x="2310095" y="1586143"/>
            <a:ext cx="4523809" cy="3685714"/>
          </a:xfrm>
          <a:prstGeom prst="rect">
            <a:avLst/>
          </a:prstGeom>
        </p:spPr>
      </p:pic>
      <p:sp>
        <p:nvSpPr>
          <p:cNvPr id="142" name="Rectangle 141">
            <a:extLst>
              <a:ext uri="{FF2B5EF4-FFF2-40B4-BE49-F238E27FC236}">
                <a16:creationId xmlns:a16="http://schemas.microsoft.com/office/drawing/2014/main" id="{45BB4E74-F23E-BAD0-09A4-FFF8604FDEDB}"/>
              </a:ext>
            </a:extLst>
          </p:cNvPr>
          <p:cNvSpPr/>
          <p:nvPr/>
        </p:nvSpPr>
        <p:spPr>
          <a:xfrm>
            <a:off x="2561897" y="1586143"/>
            <a:ext cx="843455" cy="439726"/>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9835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42"/>
                                        </p:tgtEl>
                                        <p:attrNameLst>
                                          <p:attrName>style.visibility</p:attrName>
                                        </p:attrNameLst>
                                      </p:cBhvr>
                                      <p:to>
                                        <p:strVal val="visible"/>
                                      </p:to>
                                    </p:set>
                                    <p:animEffect transition="in" filter="barn(inVertical)">
                                      <p:cBhvr>
                                        <p:cTn id="11"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9697C-499B-4B6F-9EA3-E6DF26065093}"/>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maze_draw.py</a:t>
            </a:r>
          </a:p>
        </p:txBody>
      </p:sp>
      <p:sp>
        <p:nvSpPr>
          <p:cNvPr id="3" name="Slide Number Placeholder 2">
            <a:extLst>
              <a:ext uri="{FF2B5EF4-FFF2-40B4-BE49-F238E27FC236}">
                <a16:creationId xmlns:a16="http://schemas.microsoft.com/office/drawing/2014/main" id="{BB10E6B5-4D8D-6E77-C86D-BA37C43347D6}"/>
              </a:ext>
            </a:extLst>
          </p:cNvPr>
          <p:cNvSpPr>
            <a:spLocks noGrp="1"/>
          </p:cNvSpPr>
          <p:nvPr>
            <p:ph type="sldNum" sz="quarter" idx="12"/>
          </p:nvPr>
        </p:nvSpPr>
        <p:spPr/>
        <p:txBody>
          <a:bodyPr/>
          <a:lstStyle/>
          <a:p>
            <a:fld id="{650AD656-6FF9-465D-B7B0-1CD0DD39CD23}" type="slidenum">
              <a:rPr lang="en-US" smtClean="0"/>
              <a:pPr/>
              <a:t>106</a:t>
            </a:fld>
            <a:endParaRPr lang="en-US" dirty="0"/>
          </a:p>
        </p:txBody>
      </p:sp>
      <p:pic>
        <p:nvPicPr>
          <p:cNvPr id="5" name="Picture 4">
            <a:extLst>
              <a:ext uri="{FF2B5EF4-FFF2-40B4-BE49-F238E27FC236}">
                <a16:creationId xmlns:a16="http://schemas.microsoft.com/office/drawing/2014/main" id="{2F1C17DF-9A82-9227-B063-7B7C57D195A0}"/>
              </a:ext>
            </a:extLst>
          </p:cNvPr>
          <p:cNvPicPr>
            <a:picLocks noChangeAspect="1"/>
          </p:cNvPicPr>
          <p:nvPr/>
        </p:nvPicPr>
        <p:blipFill>
          <a:blip r:embed="rId2"/>
          <a:stretch>
            <a:fillRect/>
          </a:stretch>
        </p:blipFill>
        <p:spPr>
          <a:xfrm>
            <a:off x="1086573" y="1406367"/>
            <a:ext cx="6970854" cy="5234307"/>
          </a:xfrm>
          <a:prstGeom prst="rect">
            <a:avLst/>
          </a:prstGeom>
        </p:spPr>
      </p:pic>
      <p:sp>
        <p:nvSpPr>
          <p:cNvPr id="6" name="Rectangle 5">
            <a:extLst>
              <a:ext uri="{FF2B5EF4-FFF2-40B4-BE49-F238E27FC236}">
                <a16:creationId xmlns:a16="http://schemas.microsoft.com/office/drawing/2014/main" id="{4C015B6D-28FD-B9FE-2585-1BE533D1CBDB}"/>
              </a:ext>
            </a:extLst>
          </p:cNvPr>
          <p:cNvSpPr/>
          <p:nvPr/>
        </p:nvSpPr>
        <p:spPr>
          <a:xfrm>
            <a:off x="1174531" y="5368159"/>
            <a:ext cx="740979" cy="212834"/>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6D52FAC-78C7-67E9-B2CC-77362E26E82A}"/>
              </a:ext>
            </a:extLst>
          </p:cNvPr>
          <p:cNvSpPr/>
          <p:nvPr/>
        </p:nvSpPr>
        <p:spPr>
          <a:xfrm>
            <a:off x="4014952" y="1414466"/>
            <a:ext cx="943303" cy="212834"/>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392589C-F7B7-5A20-48AF-50ACA0E66C09}"/>
              </a:ext>
            </a:extLst>
          </p:cNvPr>
          <p:cNvSpPr/>
          <p:nvPr/>
        </p:nvSpPr>
        <p:spPr>
          <a:xfrm>
            <a:off x="6855373" y="-2539227"/>
            <a:ext cx="943303" cy="212834"/>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2BE59CB-7BFB-D87F-5732-63F6A26ECECD}"/>
              </a:ext>
            </a:extLst>
          </p:cNvPr>
          <p:cNvSpPr/>
          <p:nvPr/>
        </p:nvSpPr>
        <p:spPr>
          <a:xfrm>
            <a:off x="4014951" y="5345216"/>
            <a:ext cx="1985076" cy="1295458"/>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B578C12-857C-227B-40DF-6FACBC33F0F9}"/>
              </a:ext>
            </a:extLst>
          </p:cNvPr>
          <p:cNvGrpSpPr/>
          <p:nvPr/>
        </p:nvGrpSpPr>
        <p:grpSpPr>
          <a:xfrm>
            <a:off x="1953679" y="5290616"/>
            <a:ext cx="1076632" cy="369332"/>
            <a:chOff x="4968362" y="2079211"/>
            <a:chExt cx="1076632" cy="369332"/>
          </a:xfrm>
        </p:grpSpPr>
        <p:cxnSp>
          <p:nvCxnSpPr>
            <p:cNvPr id="11" name="Straight Arrow Connector 10">
              <a:extLst>
                <a:ext uri="{FF2B5EF4-FFF2-40B4-BE49-F238E27FC236}">
                  <a16:creationId xmlns:a16="http://schemas.microsoft.com/office/drawing/2014/main" id="{D56AEC12-A36B-3F2A-37FA-18B9C0C568CF}"/>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DD1D6F5-2685-71AA-C0E5-F5EC5EA6437D}"/>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3" name="Group 12">
            <a:extLst>
              <a:ext uri="{FF2B5EF4-FFF2-40B4-BE49-F238E27FC236}">
                <a16:creationId xmlns:a16="http://schemas.microsoft.com/office/drawing/2014/main" id="{B3BCD79E-44D8-ED3D-FB00-13F3302ADD1F}"/>
              </a:ext>
            </a:extLst>
          </p:cNvPr>
          <p:cNvGrpSpPr/>
          <p:nvPr/>
        </p:nvGrpSpPr>
        <p:grpSpPr>
          <a:xfrm>
            <a:off x="5029203" y="1330226"/>
            <a:ext cx="1076632" cy="369332"/>
            <a:chOff x="4704120" y="2356972"/>
            <a:chExt cx="1076632" cy="369332"/>
          </a:xfrm>
        </p:grpSpPr>
        <p:cxnSp>
          <p:nvCxnSpPr>
            <p:cNvPr id="14" name="Straight Arrow Connector 13">
              <a:extLst>
                <a:ext uri="{FF2B5EF4-FFF2-40B4-BE49-F238E27FC236}">
                  <a16:creationId xmlns:a16="http://schemas.microsoft.com/office/drawing/2014/main" id="{6D024500-FE5F-6B72-DBBA-662922362F20}"/>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054A725-14EF-F196-0282-E0061FB4C7AB}"/>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6" name="Group 15">
            <a:extLst>
              <a:ext uri="{FF2B5EF4-FFF2-40B4-BE49-F238E27FC236}">
                <a16:creationId xmlns:a16="http://schemas.microsoft.com/office/drawing/2014/main" id="{1766DB31-5031-BF5F-B043-884A29E9BC77}"/>
              </a:ext>
            </a:extLst>
          </p:cNvPr>
          <p:cNvGrpSpPr/>
          <p:nvPr/>
        </p:nvGrpSpPr>
        <p:grpSpPr>
          <a:xfrm>
            <a:off x="6105835" y="5527774"/>
            <a:ext cx="1068643" cy="369332"/>
            <a:chOff x="3647644" y="4910075"/>
            <a:chExt cx="1068643" cy="369332"/>
          </a:xfrm>
        </p:grpSpPr>
        <p:sp>
          <p:nvSpPr>
            <p:cNvPr id="17" name="TextBox 16">
              <a:extLst>
                <a:ext uri="{FF2B5EF4-FFF2-40B4-BE49-F238E27FC236}">
                  <a16:creationId xmlns:a16="http://schemas.microsoft.com/office/drawing/2014/main" id="{5B559CBE-6C8D-3CCA-0185-C810D9262118}"/>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8" name="Straight Arrow Connector 17">
              <a:extLst>
                <a:ext uri="{FF2B5EF4-FFF2-40B4-BE49-F238E27FC236}">
                  <a16:creationId xmlns:a16="http://schemas.microsoft.com/office/drawing/2014/main" id="{C6472D81-503D-D9AE-745E-F95E7AD6553E}"/>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57353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right)">
                                      <p:cBhvr>
                                        <p:cTn id="16" dur="500"/>
                                        <p:tgtEl>
                                          <p:spTgt spid="13"/>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right)">
                                      <p:cBhvr>
                                        <p:cTn id="25" dur="500"/>
                                        <p:tgtEl>
                                          <p:spTgt spid="16"/>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up)">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4FD4B56-5187-4FD5-85AF-475D372EA772}"/>
              </a:ext>
            </a:extLst>
          </p:cNvPr>
          <p:cNvSpPr>
            <a:spLocks noGrp="1"/>
          </p:cNvSpPr>
          <p:nvPr>
            <p:ph type="title"/>
          </p:nvPr>
        </p:nvSpPr>
        <p:spPr/>
        <p:txBody>
          <a:bodyPr>
            <a:noAutofit/>
          </a:bodyPr>
          <a:lstStyle/>
          <a:p>
            <a:pPr algn="ctr"/>
            <a:r>
              <a:rPr lang="en-US" sz="3200" dirty="0">
                <a:latin typeface="+mn-lt"/>
              </a:rPr>
              <a:t>If Your </a:t>
            </a:r>
            <a:r>
              <a:rPr lang="en-US" sz="3200" b="1" dirty="0">
                <a:solidFill>
                  <a:srgbClr val="0070C0"/>
                </a:solidFill>
                <a:latin typeface="+mn-lt"/>
              </a:rPr>
              <a:t>maze.csv </a:t>
            </a:r>
            <a:r>
              <a:rPr lang="en-US" sz="3200" dirty="0">
                <a:latin typeface="+mn-lt"/>
              </a:rPr>
              <a:t>is Valid…</a:t>
            </a:r>
          </a:p>
        </p:txBody>
      </p:sp>
      <p:sp>
        <p:nvSpPr>
          <p:cNvPr id="4" name="Slide Number Placeholder 3"/>
          <p:cNvSpPr>
            <a:spLocks noGrp="1"/>
          </p:cNvSpPr>
          <p:nvPr>
            <p:ph type="sldNum" sz="quarter" idx="12"/>
          </p:nvPr>
        </p:nvSpPr>
        <p:spPr/>
        <p:txBody>
          <a:bodyPr/>
          <a:lstStyle/>
          <a:p>
            <a:fld id="{650AD656-6FF9-465D-B7B0-1CD0DD39CD23}" type="slidenum">
              <a:rPr lang="en-US" smtClean="0"/>
              <a:t>107</a:t>
            </a:fld>
            <a:endParaRPr lang="en-US" dirty="0"/>
          </a:p>
        </p:txBody>
      </p:sp>
      <p:pic>
        <p:nvPicPr>
          <p:cNvPr id="14" name="Picture 13">
            <a:extLst>
              <a:ext uri="{FF2B5EF4-FFF2-40B4-BE49-F238E27FC236}">
                <a16:creationId xmlns:a16="http://schemas.microsoft.com/office/drawing/2014/main" id="{B919F58F-DA4E-8A13-B481-BAC56AC0A06A}"/>
              </a:ext>
            </a:extLst>
          </p:cNvPr>
          <p:cNvPicPr>
            <a:picLocks noChangeAspect="1"/>
          </p:cNvPicPr>
          <p:nvPr/>
        </p:nvPicPr>
        <p:blipFill>
          <a:blip r:embed="rId3"/>
          <a:stretch>
            <a:fillRect/>
          </a:stretch>
        </p:blipFill>
        <p:spPr>
          <a:xfrm>
            <a:off x="2258992" y="1525934"/>
            <a:ext cx="4626015" cy="4995173"/>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8501964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4FD4B56-5187-4FD5-85AF-475D372EA772}"/>
              </a:ext>
            </a:extLst>
          </p:cNvPr>
          <p:cNvSpPr>
            <a:spLocks noGrp="1"/>
          </p:cNvSpPr>
          <p:nvPr>
            <p:ph type="title"/>
          </p:nvPr>
        </p:nvSpPr>
        <p:spPr/>
        <p:txBody>
          <a:bodyPr>
            <a:noAutofit/>
          </a:bodyPr>
          <a:lstStyle/>
          <a:p>
            <a:pPr algn="ctr"/>
            <a:r>
              <a:rPr lang="en-US" sz="3200" dirty="0">
                <a:latin typeface="+mn-lt"/>
              </a:rPr>
              <a:t>If Your </a:t>
            </a:r>
            <a:r>
              <a:rPr lang="en-US" sz="3200" b="1" dirty="0">
                <a:solidFill>
                  <a:srgbClr val="0070C0"/>
                </a:solidFill>
                <a:latin typeface="+mn-lt"/>
              </a:rPr>
              <a:t>maze.csv </a:t>
            </a:r>
            <a:r>
              <a:rPr lang="en-US" sz="3200" dirty="0">
                <a:latin typeface="+mn-lt"/>
              </a:rPr>
              <a:t>is </a:t>
            </a:r>
            <a:r>
              <a:rPr lang="en-US" sz="3200" dirty="0">
                <a:solidFill>
                  <a:srgbClr val="FF0000"/>
                </a:solidFill>
                <a:latin typeface="+mn-lt"/>
              </a:rPr>
              <a:t>Not</a:t>
            </a:r>
            <a:r>
              <a:rPr lang="en-US" sz="3200" dirty="0">
                <a:latin typeface="+mn-lt"/>
              </a:rPr>
              <a:t> Valid…</a:t>
            </a:r>
          </a:p>
        </p:txBody>
      </p:sp>
      <p:sp>
        <p:nvSpPr>
          <p:cNvPr id="4" name="Slide Number Placeholder 3"/>
          <p:cNvSpPr>
            <a:spLocks noGrp="1"/>
          </p:cNvSpPr>
          <p:nvPr>
            <p:ph type="sldNum" sz="quarter" idx="12"/>
          </p:nvPr>
        </p:nvSpPr>
        <p:spPr/>
        <p:txBody>
          <a:bodyPr/>
          <a:lstStyle/>
          <a:p>
            <a:fld id="{650AD656-6FF9-465D-B7B0-1CD0DD39CD23}" type="slidenum">
              <a:rPr lang="en-US" smtClean="0"/>
              <a:t>108</a:t>
            </a:fld>
            <a:endParaRPr lang="en-US" dirty="0"/>
          </a:p>
        </p:txBody>
      </p:sp>
      <p:pic>
        <p:nvPicPr>
          <p:cNvPr id="7" name="Picture 6">
            <a:extLst>
              <a:ext uri="{FF2B5EF4-FFF2-40B4-BE49-F238E27FC236}">
                <a16:creationId xmlns:a16="http://schemas.microsoft.com/office/drawing/2014/main" id="{FB27B2BF-4490-EC38-6A7A-F8B5B9E62B2F}"/>
              </a:ext>
            </a:extLst>
          </p:cNvPr>
          <p:cNvPicPr>
            <a:picLocks noChangeAspect="1"/>
          </p:cNvPicPr>
          <p:nvPr/>
        </p:nvPicPr>
        <p:blipFill>
          <a:blip r:embed="rId3"/>
          <a:stretch>
            <a:fillRect/>
          </a:stretch>
        </p:blipFill>
        <p:spPr>
          <a:xfrm>
            <a:off x="4918670" y="2178335"/>
            <a:ext cx="2548057" cy="1463500"/>
          </a:xfrm>
          <a:prstGeom prst="rect">
            <a:avLst/>
          </a:prstGeom>
        </p:spPr>
      </p:pic>
      <p:sp>
        <p:nvSpPr>
          <p:cNvPr id="12" name="Rectangle 11">
            <a:extLst>
              <a:ext uri="{FF2B5EF4-FFF2-40B4-BE49-F238E27FC236}">
                <a16:creationId xmlns:a16="http://schemas.microsoft.com/office/drawing/2014/main" id="{18904716-654D-BD5A-E18B-20DD70FFD670}"/>
              </a:ext>
            </a:extLst>
          </p:cNvPr>
          <p:cNvSpPr/>
          <p:nvPr/>
        </p:nvSpPr>
        <p:spPr>
          <a:xfrm>
            <a:off x="6046867" y="2502809"/>
            <a:ext cx="291662" cy="3941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33FCE93-B459-1A72-B72E-C50C13787F5D}"/>
              </a:ext>
            </a:extLst>
          </p:cNvPr>
          <p:cNvSpPr/>
          <p:nvPr/>
        </p:nvSpPr>
        <p:spPr>
          <a:xfrm>
            <a:off x="6362178" y="2502809"/>
            <a:ext cx="291662" cy="3941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C51BDBE-D3A1-0536-30CC-CD2CA63E1610}"/>
              </a:ext>
            </a:extLst>
          </p:cNvPr>
          <p:cNvPicPr>
            <a:picLocks noChangeAspect="1"/>
          </p:cNvPicPr>
          <p:nvPr/>
        </p:nvPicPr>
        <p:blipFill>
          <a:blip r:embed="rId4"/>
          <a:stretch>
            <a:fillRect/>
          </a:stretch>
        </p:blipFill>
        <p:spPr>
          <a:xfrm>
            <a:off x="1677273" y="1430758"/>
            <a:ext cx="2790476" cy="2695238"/>
          </a:xfrm>
          <a:prstGeom prst="rect">
            <a:avLst/>
          </a:prstGeom>
        </p:spPr>
      </p:pic>
      <p:sp>
        <p:nvSpPr>
          <p:cNvPr id="10" name="Rectangle 9">
            <a:extLst>
              <a:ext uri="{FF2B5EF4-FFF2-40B4-BE49-F238E27FC236}">
                <a16:creationId xmlns:a16="http://schemas.microsoft.com/office/drawing/2014/main" id="{362156B3-0CC8-4BDC-2BAA-F1130B05DA12}"/>
              </a:ext>
            </a:extLst>
          </p:cNvPr>
          <p:cNvSpPr/>
          <p:nvPr/>
        </p:nvSpPr>
        <p:spPr>
          <a:xfrm>
            <a:off x="3222283" y="2853559"/>
            <a:ext cx="291662" cy="3941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B299F8F-C91F-028C-EE6E-D18110A9E312}"/>
              </a:ext>
            </a:extLst>
          </p:cNvPr>
          <p:cNvSpPr/>
          <p:nvPr/>
        </p:nvSpPr>
        <p:spPr>
          <a:xfrm>
            <a:off x="3837934" y="2853559"/>
            <a:ext cx="291662" cy="3941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445AD81-ED91-45B2-26AB-F2701C845CA5}"/>
              </a:ext>
            </a:extLst>
          </p:cNvPr>
          <p:cNvPicPr>
            <a:picLocks noChangeAspect="1"/>
          </p:cNvPicPr>
          <p:nvPr/>
        </p:nvPicPr>
        <p:blipFill>
          <a:blip r:embed="rId5"/>
          <a:stretch>
            <a:fillRect/>
          </a:stretch>
        </p:blipFill>
        <p:spPr>
          <a:xfrm>
            <a:off x="1462798" y="4862436"/>
            <a:ext cx="6123809" cy="990476"/>
          </a:xfrm>
          <a:prstGeom prst="rect">
            <a:avLst/>
          </a:prstGeom>
        </p:spPr>
      </p:pic>
      <p:sp>
        <p:nvSpPr>
          <p:cNvPr id="16" name="Rectangle 15">
            <a:extLst>
              <a:ext uri="{FF2B5EF4-FFF2-40B4-BE49-F238E27FC236}">
                <a16:creationId xmlns:a16="http://schemas.microsoft.com/office/drawing/2014/main" id="{AB94AABA-AA30-24C2-12A8-BBCC7E77F8A4}"/>
              </a:ext>
            </a:extLst>
          </p:cNvPr>
          <p:cNvSpPr/>
          <p:nvPr/>
        </p:nvSpPr>
        <p:spPr>
          <a:xfrm>
            <a:off x="1989082" y="5583621"/>
            <a:ext cx="659524" cy="336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3C6D5A1-3B2C-D0C3-C557-CB6DF11A16FC}"/>
              </a:ext>
            </a:extLst>
          </p:cNvPr>
          <p:cNvSpPr/>
          <p:nvPr/>
        </p:nvSpPr>
        <p:spPr>
          <a:xfrm>
            <a:off x="3653587" y="5583621"/>
            <a:ext cx="659524" cy="336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36FFD57-BE41-EA3C-67A2-891EBE69D38B}"/>
              </a:ext>
            </a:extLst>
          </p:cNvPr>
          <p:cNvSpPr/>
          <p:nvPr/>
        </p:nvSpPr>
        <p:spPr>
          <a:xfrm>
            <a:off x="6564953" y="5583621"/>
            <a:ext cx="1021654" cy="336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Connector: Elbow 22">
            <a:extLst>
              <a:ext uri="{FF2B5EF4-FFF2-40B4-BE49-F238E27FC236}">
                <a16:creationId xmlns:a16="http://schemas.microsoft.com/office/drawing/2014/main" id="{6387FCF6-F5FA-FD8A-69BA-9ABE768F8C9B}"/>
              </a:ext>
            </a:extLst>
          </p:cNvPr>
          <p:cNvCxnSpPr>
            <a:stCxn id="16" idx="0"/>
            <a:endCxn id="10" idx="2"/>
          </p:cNvCxnSpPr>
          <p:nvPr/>
        </p:nvCxnSpPr>
        <p:spPr>
          <a:xfrm rot="5400000" flipH="1" flipV="1">
            <a:off x="1675517" y="3891024"/>
            <a:ext cx="2335924" cy="1049270"/>
          </a:xfrm>
          <a:prstGeom prst="bent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37CBC534-34DD-E3F6-ED92-65ACD49BD5A5}"/>
              </a:ext>
            </a:extLst>
          </p:cNvPr>
          <p:cNvCxnSpPr>
            <a:cxnSpLocks/>
            <a:stCxn id="10" idx="0"/>
            <a:endCxn id="12" idx="0"/>
          </p:cNvCxnSpPr>
          <p:nvPr/>
        </p:nvCxnSpPr>
        <p:spPr>
          <a:xfrm rot="5400000" flipH="1" flipV="1">
            <a:off x="4605031" y="1265892"/>
            <a:ext cx="350750" cy="2824584"/>
          </a:xfrm>
          <a:prstGeom prst="bentConnector3">
            <a:avLst>
              <a:gd name="adj1" fmla="val 165175"/>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DCEB60F7-80D4-0240-8468-728DC4C878AE}"/>
              </a:ext>
            </a:extLst>
          </p:cNvPr>
          <p:cNvCxnSpPr>
            <a:cxnSpLocks/>
            <a:stCxn id="17" idx="0"/>
            <a:endCxn id="15" idx="2"/>
          </p:cNvCxnSpPr>
          <p:nvPr/>
        </p:nvCxnSpPr>
        <p:spPr>
          <a:xfrm rot="5400000" flipH="1" flipV="1">
            <a:off x="2815595" y="4415451"/>
            <a:ext cx="2335924" cy="416"/>
          </a:xfrm>
          <a:prstGeom prst="bent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EE2BC840-586E-5E5D-7806-0FDEC1C668F9}"/>
              </a:ext>
            </a:extLst>
          </p:cNvPr>
          <p:cNvCxnSpPr>
            <a:cxnSpLocks/>
            <a:stCxn id="15" idx="0"/>
            <a:endCxn id="13" idx="2"/>
          </p:cNvCxnSpPr>
          <p:nvPr/>
        </p:nvCxnSpPr>
        <p:spPr>
          <a:xfrm rot="16200000" flipH="1">
            <a:off x="5224193" y="1613131"/>
            <a:ext cx="43388" cy="2524244"/>
          </a:xfrm>
          <a:prstGeom prst="bentConnector5">
            <a:avLst>
              <a:gd name="adj1" fmla="val -526874"/>
              <a:gd name="adj2" fmla="val 50000"/>
              <a:gd name="adj3" fmla="val 626874"/>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35F79E7-D840-1C03-61CA-1A624A3ED171}"/>
              </a:ext>
            </a:extLst>
          </p:cNvPr>
          <p:cNvSpPr txBox="1"/>
          <p:nvPr/>
        </p:nvSpPr>
        <p:spPr>
          <a:xfrm>
            <a:off x="5062712" y="1434755"/>
            <a:ext cx="2790476" cy="646331"/>
          </a:xfrm>
          <a:prstGeom prst="rect">
            <a:avLst/>
          </a:prstGeom>
          <a:noFill/>
        </p:spPr>
        <p:txBody>
          <a:bodyPr wrap="square" rtlCol="0">
            <a:spAutoFit/>
          </a:bodyPr>
          <a:lstStyle/>
          <a:p>
            <a:pPr algn="ctr"/>
            <a:r>
              <a:rPr lang="en-US" dirty="0">
                <a:solidFill>
                  <a:srgbClr val="7030A0"/>
                </a:solidFill>
              </a:rPr>
              <a:t>Error in Transcribing Encoded Cell Value</a:t>
            </a:r>
          </a:p>
        </p:txBody>
      </p:sp>
      <p:sp>
        <p:nvSpPr>
          <p:cNvPr id="37" name="Arrow: Curved Up 36">
            <a:extLst>
              <a:ext uri="{FF2B5EF4-FFF2-40B4-BE49-F238E27FC236}">
                <a16:creationId xmlns:a16="http://schemas.microsoft.com/office/drawing/2014/main" id="{CC595B04-DB53-3207-47DE-0369B9569A8C}"/>
              </a:ext>
            </a:extLst>
          </p:cNvPr>
          <p:cNvSpPr/>
          <p:nvPr/>
        </p:nvSpPr>
        <p:spPr>
          <a:xfrm>
            <a:off x="6158100" y="2817526"/>
            <a:ext cx="373558" cy="197069"/>
          </a:xfrm>
          <a:prstGeom prst="curved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Connector: Elbow 37">
            <a:extLst>
              <a:ext uri="{FF2B5EF4-FFF2-40B4-BE49-F238E27FC236}">
                <a16:creationId xmlns:a16="http://schemas.microsoft.com/office/drawing/2014/main" id="{63FF0B75-D9A6-8E16-2B07-758457798304}"/>
              </a:ext>
            </a:extLst>
          </p:cNvPr>
          <p:cNvCxnSpPr>
            <a:cxnSpLocks/>
            <a:stCxn id="18" idx="0"/>
            <a:endCxn id="37" idx="3"/>
          </p:cNvCxnSpPr>
          <p:nvPr/>
        </p:nvCxnSpPr>
        <p:spPr>
          <a:xfrm rot="16200000" flipV="1">
            <a:off x="5419658" y="3927499"/>
            <a:ext cx="2569026" cy="743218"/>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DB1276F0-3C44-9A02-0672-C47ED5D77047}"/>
              </a:ext>
            </a:extLst>
          </p:cNvPr>
          <p:cNvPicPr>
            <a:picLocks noChangeAspect="1"/>
          </p:cNvPicPr>
          <p:nvPr/>
        </p:nvPicPr>
        <p:blipFill>
          <a:blip r:embed="rId6"/>
          <a:stretch>
            <a:fillRect/>
          </a:stretch>
        </p:blipFill>
        <p:spPr>
          <a:xfrm>
            <a:off x="7656134" y="2241306"/>
            <a:ext cx="1224321" cy="917144"/>
          </a:xfrm>
          <a:prstGeom prst="rect">
            <a:avLst/>
          </a:prstGeom>
        </p:spPr>
      </p:pic>
    </p:spTree>
    <p:extLst>
      <p:ext uri="{BB962C8B-B14F-4D97-AF65-F5344CB8AC3E}">
        <p14:creationId xmlns:p14="http://schemas.microsoft.com/office/powerpoint/2010/main" val="342016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par>
                          <p:cTn id="16" fill="hold">
                            <p:stCondLst>
                              <p:cond delay="500"/>
                            </p:stCondLst>
                            <p:childTnLst>
                              <p:par>
                                <p:cTn id="17" presetID="22" presetClass="entr" presetSubtype="4"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down)">
                                      <p:cBhvr>
                                        <p:cTn id="19" dur="500"/>
                                        <p:tgtEl>
                                          <p:spTgt spid="23"/>
                                        </p:tgtEl>
                                      </p:cBhvr>
                                    </p:animEffect>
                                  </p:childTnLst>
                                </p:cTn>
                              </p:par>
                            </p:childTnLst>
                          </p:cTn>
                        </p:par>
                        <p:par>
                          <p:cTn id="20" fill="hold">
                            <p:stCondLst>
                              <p:cond delay="1000"/>
                            </p:stCondLst>
                            <p:childTnLst>
                              <p:par>
                                <p:cTn id="21" presetID="22" presetClass="entr" presetSubtype="4"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childTnLst>
                                </p:cTn>
                              </p:par>
                            </p:childTnLst>
                          </p:cTn>
                        </p:par>
                        <p:par>
                          <p:cTn id="28" fill="hold">
                            <p:stCondLst>
                              <p:cond delay="0"/>
                            </p:stCondLst>
                            <p:childTnLst>
                              <p:par>
                                <p:cTn id="29" presetID="22" presetClass="entr" presetSubtype="8"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childTnLst>
                          </p:cTn>
                        </p:par>
                        <p:par>
                          <p:cTn id="36" fill="hold">
                            <p:stCondLst>
                              <p:cond delay="1000"/>
                            </p:stCondLst>
                            <p:childTnLst>
                              <p:par>
                                <p:cTn id="37" presetID="2" presetClass="entr" presetSubtype="1" fill="hold" grpId="0" nodeType="afterEffect">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cBhvr additive="base">
                                        <p:cTn id="39" dur="500" fill="hold"/>
                                        <p:tgtEl>
                                          <p:spTgt spid="36"/>
                                        </p:tgtEl>
                                        <p:attrNameLst>
                                          <p:attrName>ppt_x</p:attrName>
                                        </p:attrNameLst>
                                      </p:cBhvr>
                                      <p:tavLst>
                                        <p:tav tm="0">
                                          <p:val>
                                            <p:strVal val="#ppt_x"/>
                                          </p:val>
                                        </p:tav>
                                        <p:tav tm="100000">
                                          <p:val>
                                            <p:strVal val="#ppt_x"/>
                                          </p:val>
                                        </p:tav>
                                      </p:tavLst>
                                    </p:anim>
                                    <p:anim calcmode="lin" valueType="num">
                                      <p:cBhvr additive="base">
                                        <p:cTn id="40" dur="500" fill="hold"/>
                                        <p:tgtEl>
                                          <p:spTgt spid="36"/>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down)">
                                      <p:cBhvr>
                                        <p:cTn id="45" dur="500"/>
                                        <p:tgtEl>
                                          <p:spTgt spid="17"/>
                                        </p:tgtEl>
                                      </p:cBhvr>
                                    </p:animEffect>
                                  </p:childTnLst>
                                </p:cTn>
                              </p:par>
                            </p:childTnLst>
                          </p:cTn>
                        </p:par>
                        <p:par>
                          <p:cTn id="46" fill="hold">
                            <p:stCondLst>
                              <p:cond delay="500"/>
                            </p:stCondLst>
                            <p:childTnLst>
                              <p:par>
                                <p:cTn id="47" presetID="22" presetClass="entr" presetSubtype="4" fill="hold"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down)">
                                      <p:cBhvr>
                                        <p:cTn id="49" dur="500"/>
                                        <p:tgtEl>
                                          <p:spTgt spid="27"/>
                                        </p:tgtEl>
                                      </p:cBhvr>
                                    </p:animEffect>
                                  </p:childTnLst>
                                </p:cTn>
                              </p:par>
                            </p:childTnLst>
                          </p:cTn>
                        </p:par>
                        <p:par>
                          <p:cTn id="50" fill="hold">
                            <p:stCondLst>
                              <p:cond delay="1000"/>
                            </p:stCondLst>
                            <p:childTnLst>
                              <p:par>
                                <p:cTn id="51" presetID="22" presetClass="entr" presetSubtype="4" fill="hold" grpId="0" nodeType="after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wipe(down)">
                                      <p:cBhvr>
                                        <p:cTn id="53" dur="500"/>
                                        <p:tgtEl>
                                          <p:spTgt spid="15"/>
                                        </p:tgtEl>
                                      </p:cBhvr>
                                    </p:animEffect>
                                  </p:childTnLst>
                                </p:cTn>
                              </p:par>
                            </p:childTnLst>
                          </p:cTn>
                        </p:par>
                        <p:par>
                          <p:cTn id="54" fill="hold">
                            <p:stCondLst>
                              <p:cond delay="1500"/>
                            </p:stCondLst>
                            <p:childTnLst>
                              <p:par>
                                <p:cTn id="55" presetID="22" presetClass="entr" presetSubtype="8" fill="hold"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wipe(left)">
                                      <p:cBhvr>
                                        <p:cTn id="57" dur="500"/>
                                        <p:tgtEl>
                                          <p:spTgt spid="31"/>
                                        </p:tgtEl>
                                      </p:cBhvr>
                                    </p:animEffect>
                                  </p:childTnLst>
                                </p:cTn>
                              </p:par>
                            </p:childTnLst>
                          </p:cTn>
                        </p:par>
                        <p:par>
                          <p:cTn id="58" fill="hold">
                            <p:stCondLst>
                              <p:cond delay="2000"/>
                            </p:stCondLst>
                            <p:childTnLst>
                              <p:par>
                                <p:cTn id="59" presetID="22" presetClass="entr" presetSubtype="4" fill="hold" grpId="0" nodeType="after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wipe(down)">
                                      <p:cBhvr>
                                        <p:cTn id="61" dur="500"/>
                                        <p:tgtEl>
                                          <p:spTgt spid="13"/>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nodeType="clickEffect">
                                  <p:stCondLst>
                                    <p:cond delay="0"/>
                                  </p:stCondLst>
                                  <p:childTnLst>
                                    <p:set>
                                      <p:cBhvr>
                                        <p:cTn id="65" dur="1" fill="hold">
                                          <p:stCondLst>
                                            <p:cond delay="0"/>
                                          </p:stCondLst>
                                        </p:cTn>
                                        <p:tgtEl>
                                          <p:spTgt spid="24"/>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31"/>
                                        </p:tgtEl>
                                        <p:attrNameLst>
                                          <p:attrName>style.visibility</p:attrName>
                                        </p:attrNameLst>
                                      </p:cBhvr>
                                      <p:to>
                                        <p:strVal val="hidden"/>
                                      </p:to>
                                    </p:set>
                                  </p:childTnLst>
                                </p:cTn>
                              </p:par>
                            </p:childTnLst>
                          </p:cTn>
                        </p:par>
                        <p:par>
                          <p:cTn id="68" fill="hold">
                            <p:stCondLst>
                              <p:cond delay="0"/>
                            </p:stCondLst>
                            <p:childTnLst>
                              <p:par>
                                <p:cTn id="69" presetID="1" presetClass="exit" presetSubtype="0" fill="hold" grpId="1" nodeType="afterEffect">
                                  <p:stCondLst>
                                    <p:cond delay="0"/>
                                  </p:stCondLst>
                                  <p:childTnLst>
                                    <p:set>
                                      <p:cBhvr>
                                        <p:cTn id="70" dur="1" fill="hold">
                                          <p:stCondLst>
                                            <p:cond delay="0"/>
                                          </p:stCondLst>
                                        </p:cTn>
                                        <p:tgtEl>
                                          <p:spTgt spid="12"/>
                                        </p:tgtEl>
                                        <p:attrNameLst>
                                          <p:attrName>style.visibility</p:attrName>
                                        </p:attrNameLst>
                                      </p:cBhvr>
                                      <p:to>
                                        <p:strVal val="hidden"/>
                                      </p:to>
                                    </p:set>
                                  </p:childTnLst>
                                </p:cTn>
                              </p:par>
                            </p:childTnLst>
                          </p:cTn>
                        </p:par>
                        <p:par>
                          <p:cTn id="71" fill="hold">
                            <p:stCondLst>
                              <p:cond delay="0"/>
                            </p:stCondLst>
                            <p:childTnLst>
                              <p:par>
                                <p:cTn id="72" presetID="1" presetClass="exit" presetSubtype="0" fill="hold" grpId="1" nodeType="afterEffect">
                                  <p:stCondLst>
                                    <p:cond delay="0"/>
                                  </p:stCondLst>
                                  <p:childTnLst>
                                    <p:set>
                                      <p:cBhvr>
                                        <p:cTn id="73" dur="1" fill="hold">
                                          <p:stCondLst>
                                            <p:cond delay="0"/>
                                          </p:stCondLst>
                                        </p:cTn>
                                        <p:tgtEl>
                                          <p:spTgt spid="13"/>
                                        </p:tgtEl>
                                        <p:attrNameLst>
                                          <p:attrName>style.visibility</p:attrName>
                                        </p:attrNameLst>
                                      </p:cBhvr>
                                      <p:to>
                                        <p:strVal val="hidden"/>
                                      </p:to>
                                    </p:set>
                                  </p:childTnLst>
                                </p:cTn>
                              </p:par>
                            </p:childTnLst>
                          </p:cTn>
                        </p:par>
                        <p:par>
                          <p:cTn id="74" fill="hold">
                            <p:stCondLst>
                              <p:cond delay="0"/>
                            </p:stCondLst>
                            <p:childTnLst>
                              <p:par>
                                <p:cTn id="75" presetID="22" presetClass="entr" presetSubtype="4" fill="hold" grpId="0" nodeType="after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wipe(down)">
                                      <p:cBhvr>
                                        <p:cTn id="77" dur="500"/>
                                        <p:tgtEl>
                                          <p:spTgt spid="18"/>
                                        </p:tgtEl>
                                      </p:cBhvr>
                                    </p:animEffect>
                                  </p:childTnLst>
                                </p:cTn>
                              </p:par>
                            </p:childTnLst>
                          </p:cTn>
                        </p:par>
                        <p:par>
                          <p:cTn id="78" fill="hold">
                            <p:stCondLst>
                              <p:cond delay="500"/>
                            </p:stCondLst>
                            <p:childTnLst>
                              <p:par>
                                <p:cTn id="79" presetID="22" presetClass="entr" presetSubtype="4" fill="hold" nodeType="afterEffect">
                                  <p:stCondLst>
                                    <p:cond delay="0"/>
                                  </p:stCondLst>
                                  <p:childTnLst>
                                    <p:set>
                                      <p:cBhvr>
                                        <p:cTn id="80" dur="1" fill="hold">
                                          <p:stCondLst>
                                            <p:cond delay="0"/>
                                          </p:stCondLst>
                                        </p:cTn>
                                        <p:tgtEl>
                                          <p:spTgt spid="38"/>
                                        </p:tgtEl>
                                        <p:attrNameLst>
                                          <p:attrName>style.visibility</p:attrName>
                                        </p:attrNameLst>
                                      </p:cBhvr>
                                      <p:to>
                                        <p:strVal val="visible"/>
                                      </p:to>
                                    </p:set>
                                    <p:animEffect transition="in" filter="wipe(down)">
                                      <p:cBhvr>
                                        <p:cTn id="81" dur="500"/>
                                        <p:tgtEl>
                                          <p:spTgt spid="38"/>
                                        </p:tgtEl>
                                      </p:cBhvr>
                                    </p:animEffect>
                                  </p:childTnLst>
                                </p:cTn>
                              </p:par>
                            </p:childTnLst>
                          </p:cTn>
                        </p:par>
                        <p:par>
                          <p:cTn id="82" fill="hold">
                            <p:stCondLst>
                              <p:cond delay="1000"/>
                            </p:stCondLst>
                            <p:childTnLst>
                              <p:par>
                                <p:cTn id="83" presetID="22" presetClass="entr" presetSubtype="8" fill="hold" grpId="0" nodeType="after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wipe(left)">
                                      <p:cBhvr>
                                        <p:cTn id="85" dur="500"/>
                                        <p:tgtEl>
                                          <p:spTgt spid="37"/>
                                        </p:tgtEl>
                                      </p:cBhvr>
                                    </p:animEffect>
                                  </p:childTnLst>
                                </p:cTn>
                              </p:par>
                            </p:childTnLst>
                          </p:cTn>
                        </p:par>
                        <p:par>
                          <p:cTn id="86" fill="hold">
                            <p:stCondLst>
                              <p:cond delay="1500"/>
                            </p:stCondLst>
                            <p:childTnLst>
                              <p:par>
                                <p:cTn id="87" presetID="53" presetClass="entr" presetSubtype="16" fill="hold" nodeType="afterEffect">
                                  <p:stCondLst>
                                    <p:cond delay="0"/>
                                  </p:stCondLst>
                                  <p:childTnLst>
                                    <p:set>
                                      <p:cBhvr>
                                        <p:cTn id="88" dur="1" fill="hold">
                                          <p:stCondLst>
                                            <p:cond delay="0"/>
                                          </p:stCondLst>
                                        </p:cTn>
                                        <p:tgtEl>
                                          <p:spTgt spid="42"/>
                                        </p:tgtEl>
                                        <p:attrNameLst>
                                          <p:attrName>style.visibility</p:attrName>
                                        </p:attrNameLst>
                                      </p:cBhvr>
                                      <p:to>
                                        <p:strVal val="visible"/>
                                      </p:to>
                                    </p:set>
                                    <p:anim calcmode="lin" valueType="num">
                                      <p:cBhvr>
                                        <p:cTn id="89" dur="500" fill="hold"/>
                                        <p:tgtEl>
                                          <p:spTgt spid="42"/>
                                        </p:tgtEl>
                                        <p:attrNameLst>
                                          <p:attrName>ppt_w</p:attrName>
                                        </p:attrNameLst>
                                      </p:cBhvr>
                                      <p:tavLst>
                                        <p:tav tm="0">
                                          <p:val>
                                            <p:fltVal val="0"/>
                                          </p:val>
                                        </p:tav>
                                        <p:tav tm="100000">
                                          <p:val>
                                            <p:strVal val="#ppt_w"/>
                                          </p:val>
                                        </p:tav>
                                      </p:tavLst>
                                    </p:anim>
                                    <p:anim calcmode="lin" valueType="num">
                                      <p:cBhvr>
                                        <p:cTn id="90" dur="500" fill="hold"/>
                                        <p:tgtEl>
                                          <p:spTgt spid="42"/>
                                        </p:tgtEl>
                                        <p:attrNameLst>
                                          <p:attrName>ppt_h</p:attrName>
                                        </p:attrNameLst>
                                      </p:cBhvr>
                                      <p:tavLst>
                                        <p:tav tm="0">
                                          <p:val>
                                            <p:fltVal val="0"/>
                                          </p:val>
                                        </p:tav>
                                        <p:tav tm="100000">
                                          <p:val>
                                            <p:strVal val="#ppt_h"/>
                                          </p:val>
                                        </p:tav>
                                      </p:tavLst>
                                    </p:anim>
                                    <p:animEffect transition="in" filter="fade">
                                      <p:cBhvr>
                                        <p:cTn id="9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0" grpId="0" animBg="1"/>
      <p:bldP spid="15" grpId="0" animBg="1"/>
      <p:bldP spid="16" grpId="0" animBg="1"/>
      <p:bldP spid="17" grpId="0" animBg="1"/>
      <p:bldP spid="18" grpId="0" animBg="1"/>
      <p:bldP spid="36" grpId="0"/>
      <p:bldP spid="37"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A8098-A433-42DB-2223-D841D502CB5D}"/>
              </a:ext>
            </a:extLst>
          </p:cNvPr>
          <p:cNvSpPr>
            <a:spLocks noGrp="1"/>
          </p:cNvSpPr>
          <p:nvPr>
            <p:ph type="title"/>
          </p:nvPr>
        </p:nvSpPr>
        <p:spPr/>
        <p:txBody>
          <a:bodyPr>
            <a:normAutofit/>
          </a:bodyPr>
          <a:lstStyle/>
          <a:p>
            <a:pPr algn="ctr"/>
            <a:r>
              <a:rPr lang="en-US" sz="3200" b="1" dirty="0">
                <a:solidFill>
                  <a:srgbClr val="0070C0"/>
                </a:solidFill>
                <a:latin typeface="+mn-lt"/>
              </a:rPr>
              <a:t>Open</a:t>
            </a:r>
            <a:r>
              <a:rPr lang="en-US" sz="3200" dirty="0">
                <a:latin typeface="+mn-lt"/>
              </a:rPr>
              <a:t> maze_draw.py</a:t>
            </a:r>
          </a:p>
        </p:txBody>
      </p:sp>
      <p:sp>
        <p:nvSpPr>
          <p:cNvPr id="4" name="Slide Number Placeholder 3">
            <a:extLst>
              <a:ext uri="{FF2B5EF4-FFF2-40B4-BE49-F238E27FC236}">
                <a16:creationId xmlns:a16="http://schemas.microsoft.com/office/drawing/2014/main" id="{822C3D56-242D-3350-AA5F-26041A78CF7B}"/>
              </a:ext>
            </a:extLst>
          </p:cNvPr>
          <p:cNvSpPr>
            <a:spLocks noGrp="1"/>
          </p:cNvSpPr>
          <p:nvPr>
            <p:ph type="sldNum" sz="quarter" idx="12"/>
          </p:nvPr>
        </p:nvSpPr>
        <p:spPr/>
        <p:txBody>
          <a:bodyPr/>
          <a:lstStyle/>
          <a:p>
            <a:fld id="{650AD656-6FF9-465D-B7B0-1CD0DD39CD23}" type="slidenum">
              <a:rPr lang="en-US" smtClean="0"/>
              <a:pPr/>
              <a:t>109</a:t>
            </a:fld>
            <a:endParaRPr lang="en-US" dirty="0"/>
          </a:p>
        </p:txBody>
      </p:sp>
      <p:pic>
        <p:nvPicPr>
          <p:cNvPr id="5" name="Picture 4">
            <a:extLst>
              <a:ext uri="{FF2B5EF4-FFF2-40B4-BE49-F238E27FC236}">
                <a16:creationId xmlns:a16="http://schemas.microsoft.com/office/drawing/2014/main" id="{A5FC89D0-2321-9B6B-AC37-93C4DCBFD6F0}"/>
              </a:ext>
            </a:extLst>
          </p:cNvPr>
          <p:cNvPicPr>
            <a:picLocks noChangeAspect="1"/>
          </p:cNvPicPr>
          <p:nvPr/>
        </p:nvPicPr>
        <p:blipFill>
          <a:blip r:embed="rId3"/>
          <a:stretch>
            <a:fillRect/>
          </a:stretch>
        </p:blipFill>
        <p:spPr>
          <a:xfrm>
            <a:off x="1447978" y="1418505"/>
            <a:ext cx="6248044" cy="5210030"/>
          </a:xfrm>
          <a:prstGeom prst="rect">
            <a:avLst/>
          </a:prstGeom>
        </p:spPr>
      </p:pic>
      <p:pic>
        <p:nvPicPr>
          <p:cNvPr id="6" name="Picture 5">
            <a:extLst>
              <a:ext uri="{FF2B5EF4-FFF2-40B4-BE49-F238E27FC236}">
                <a16:creationId xmlns:a16="http://schemas.microsoft.com/office/drawing/2014/main" id="{5D5C2E90-F9CE-5874-DB8B-0F5746903466}"/>
              </a:ext>
            </a:extLst>
          </p:cNvPr>
          <p:cNvPicPr>
            <a:picLocks noChangeAspect="1"/>
          </p:cNvPicPr>
          <p:nvPr/>
        </p:nvPicPr>
        <p:blipFill>
          <a:blip r:embed="rId4"/>
          <a:stretch>
            <a:fillRect/>
          </a:stretch>
        </p:blipFill>
        <p:spPr>
          <a:xfrm>
            <a:off x="6457950" y="1325564"/>
            <a:ext cx="2231704" cy="1671778"/>
          </a:xfrm>
          <a:prstGeom prst="rect">
            <a:avLst/>
          </a:prstGeom>
          <a:ln>
            <a:solidFill>
              <a:schemeClr val="tx1"/>
            </a:solidFill>
          </a:ln>
          <a:effectLst>
            <a:outerShdw blurRad="50800" dist="38100" dir="2700000" algn="tl" rotWithShape="0">
              <a:prstClr val="black">
                <a:alpha val="40000"/>
              </a:prstClr>
            </a:outerShdw>
          </a:effectLst>
        </p:spPr>
      </p:pic>
      <p:grpSp>
        <p:nvGrpSpPr>
          <p:cNvPr id="7" name="Group 6">
            <a:extLst>
              <a:ext uri="{FF2B5EF4-FFF2-40B4-BE49-F238E27FC236}">
                <a16:creationId xmlns:a16="http://schemas.microsoft.com/office/drawing/2014/main" id="{5C1815B1-82F1-F284-D3FF-854DFA45B082}"/>
              </a:ext>
            </a:extLst>
          </p:cNvPr>
          <p:cNvGrpSpPr/>
          <p:nvPr/>
        </p:nvGrpSpPr>
        <p:grpSpPr>
          <a:xfrm>
            <a:off x="3238995" y="1581553"/>
            <a:ext cx="1076632" cy="369332"/>
            <a:chOff x="4968362" y="2079211"/>
            <a:chExt cx="1076632" cy="369332"/>
          </a:xfrm>
        </p:grpSpPr>
        <p:cxnSp>
          <p:nvCxnSpPr>
            <p:cNvPr id="8" name="Straight Arrow Connector 7">
              <a:extLst>
                <a:ext uri="{FF2B5EF4-FFF2-40B4-BE49-F238E27FC236}">
                  <a16:creationId xmlns:a16="http://schemas.microsoft.com/office/drawing/2014/main" id="{D673FF24-42A1-F2AF-A47F-FEB978277C48}"/>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93E937F-42E7-1050-1908-5A3EDE4A138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0" name="Group 9">
            <a:extLst>
              <a:ext uri="{FF2B5EF4-FFF2-40B4-BE49-F238E27FC236}">
                <a16:creationId xmlns:a16="http://schemas.microsoft.com/office/drawing/2014/main" id="{10BDCCB8-BC68-7E8A-32BB-550ADCA0C9DA}"/>
              </a:ext>
            </a:extLst>
          </p:cNvPr>
          <p:cNvGrpSpPr/>
          <p:nvPr/>
        </p:nvGrpSpPr>
        <p:grpSpPr>
          <a:xfrm>
            <a:off x="3357181" y="1942228"/>
            <a:ext cx="1076632" cy="369332"/>
            <a:chOff x="4704120" y="2356972"/>
            <a:chExt cx="1076632" cy="369332"/>
          </a:xfrm>
        </p:grpSpPr>
        <p:cxnSp>
          <p:nvCxnSpPr>
            <p:cNvPr id="11" name="Straight Arrow Connector 10">
              <a:extLst>
                <a:ext uri="{FF2B5EF4-FFF2-40B4-BE49-F238E27FC236}">
                  <a16:creationId xmlns:a16="http://schemas.microsoft.com/office/drawing/2014/main" id="{84FED17F-8262-BB69-7F5B-536993412C61}"/>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66972BA-270C-C8BE-5819-E528DEE9331A}"/>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3" name="Group 12">
            <a:extLst>
              <a:ext uri="{FF2B5EF4-FFF2-40B4-BE49-F238E27FC236}">
                <a16:creationId xmlns:a16="http://schemas.microsoft.com/office/drawing/2014/main" id="{58666BCC-F697-F5A4-5C56-13ADB8EF77E4}"/>
              </a:ext>
            </a:extLst>
          </p:cNvPr>
          <p:cNvGrpSpPr/>
          <p:nvPr/>
        </p:nvGrpSpPr>
        <p:grpSpPr>
          <a:xfrm>
            <a:off x="3449898" y="2120543"/>
            <a:ext cx="1068643" cy="369332"/>
            <a:chOff x="3647644" y="4910075"/>
            <a:chExt cx="1068643" cy="369332"/>
          </a:xfrm>
        </p:grpSpPr>
        <p:sp>
          <p:nvSpPr>
            <p:cNvPr id="14" name="TextBox 13">
              <a:extLst>
                <a:ext uri="{FF2B5EF4-FFF2-40B4-BE49-F238E27FC236}">
                  <a16:creationId xmlns:a16="http://schemas.microsoft.com/office/drawing/2014/main" id="{1D7F3E40-3906-F286-6B9C-4D5AA563FE7B}"/>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5" name="Straight Arrow Connector 14">
              <a:extLst>
                <a:ext uri="{FF2B5EF4-FFF2-40B4-BE49-F238E27FC236}">
                  <a16:creationId xmlns:a16="http://schemas.microsoft.com/office/drawing/2014/main" id="{2A93DEB4-7106-7C34-03DC-59896EC91A6C}"/>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D5B33C35-11A0-2631-6696-D1F163F247CA}"/>
              </a:ext>
            </a:extLst>
          </p:cNvPr>
          <p:cNvGrpSpPr/>
          <p:nvPr/>
        </p:nvGrpSpPr>
        <p:grpSpPr>
          <a:xfrm>
            <a:off x="3422955" y="2316208"/>
            <a:ext cx="1064340" cy="369332"/>
            <a:chOff x="3647644" y="5421073"/>
            <a:chExt cx="1064340" cy="369332"/>
          </a:xfrm>
        </p:grpSpPr>
        <p:sp>
          <p:nvSpPr>
            <p:cNvPr id="17" name="TextBox 16">
              <a:extLst>
                <a:ext uri="{FF2B5EF4-FFF2-40B4-BE49-F238E27FC236}">
                  <a16:creationId xmlns:a16="http://schemas.microsoft.com/office/drawing/2014/main" id="{4A0BA55E-554B-3FE8-B5DE-31C253C24575}"/>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8" name="Straight Arrow Connector 17">
              <a:extLst>
                <a:ext uri="{FF2B5EF4-FFF2-40B4-BE49-F238E27FC236}">
                  <a16:creationId xmlns:a16="http://schemas.microsoft.com/office/drawing/2014/main" id="{003D3471-9AF7-1199-5A74-6BAE2C8CF1D4}"/>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C5FBD5AA-6EA3-80F8-944F-C1B86E1FDF13}"/>
              </a:ext>
            </a:extLst>
          </p:cNvPr>
          <p:cNvGrpSpPr/>
          <p:nvPr/>
        </p:nvGrpSpPr>
        <p:grpSpPr>
          <a:xfrm>
            <a:off x="3687961" y="2668098"/>
            <a:ext cx="1068643" cy="369332"/>
            <a:chOff x="3647644" y="5359159"/>
            <a:chExt cx="1068643" cy="369332"/>
          </a:xfrm>
        </p:grpSpPr>
        <p:sp>
          <p:nvSpPr>
            <p:cNvPr id="20" name="TextBox 19">
              <a:extLst>
                <a:ext uri="{FF2B5EF4-FFF2-40B4-BE49-F238E27FC236}">
                  <a16:creationId xmlns:a16="http://schemas.microsoft.com/office/drawing/2014/main" id="{9A0A8DC9-2F72-97ED-19FD-FD96FFAE29A2}"/>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1" name="Straight Arrow Connector 20">
              <a:extLst>
                <a:ext uri="{FF2B5EF4-FFF2-40B4-BE49-F238E27FC236}">
                  <a16:creationId xmlns:a16="http://schemas.microsoft.com/office/drawing/2014/main" id="{8546F22B-FFD9-E449-FC6F-EDAD22B70AD0}"/>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5F90ECFD-90FA-3781-BCFB-90668B24DC8F}"/>
              </a:ext>
            </a:extLst>
          </p:cNvPr>
          <p:cNvGrpSpPr/>
          <p:nvPr/>
        </p:nvGrpSpPr>
        <p:grpSpPr>
          <a:xfrm>
            <a:off x="7271528" y="3216463"/>
            <a:ext cx="1076632" cy="369332"/>
            <a:chOff x="2157212" y="5356391"/>
            <a:chExt cx="1076632" cy="369332"/>
          </a:xfrm>
        </p:grpSpPr>
        <p:sp>
          <p:nvSpPr>
            <p:cNvPr id="23" name="TextBox 22">
              <a:extLst>
                <a:ext uri="{FF2B5EF4-FFF2-40B4-BE49-F238E27FC236}">
                  <a16:creationId xmlns:a16="http://schemas.microsoft.com/office/drawing/2014/main" id="{C75870CC-1FEC-D672-7B40-F56D4712872E}"/>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4" name="Straight Arrow Connector 23">
              <a:extLst>
                <a:ext uri="{FF2B5EF4-FFF2-40B4-BE49-F238E27FC236}">
                  <a16:creationId xmlns:a16="http://schemas.microsoft.com/office/drawing/2014/main" id="{582D901C-AFDF-ED0B-A9A1-86B44F72618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E438AF11-6CC5-EDFB-8FC9-6020A2D1D14E}"/>
              </a:ext>
            </a:extLst>
          </p:cNvPr>
          <p:cNvGrpSpPr/>
          <p:nvPr/>
        </p:nvGrpSpPr>
        <p:grpSpPr>
          <a:xfrm>
            <a:off x="3990428" y="3759219"/>
            <a:ext cx="1076632" cy="369332"/>
            <a:chOff x="2157212" y="5356391"/>
            <a:chExt cx="1076632" cy="369332"/>
          </a:xfrm>
        </p:grpSpPr>
        <p:sp>
          <p:nvSpPr>
            <p:cNvPr id="26" name="TextBox 25">
              <a:extLst>
                <a:ext uri="{FF2B5EF4-FFF2-40B4-BE49-F238E27FC236}">
                  <a16:creationId xmlns:a16="http://schemas.microsoft.com/office/drawing/2014/main" id="{C582729C-C7F6-3690-3640-196A74489D7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7" name="Straight Arrow Connector 26">
              <a:extLst>
                <a:ext uri="{FF2B5EF4-FFF2-40B4-BE49-F238E27FC236}">
                  <a16:creationId xmlns:a16="http://schemas.microsoft.com/office/drawing/2014/main" id="{9CB1C89E-CF3D-357F-4050-620A1E28661D}"/>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FB589929-0E6E-F199-778F-A68997FF1C29}"/>
              </a:ext>
            </a:extLst>
          </p:cNvPr>
          <p:cNvGrpSpPr/>
          <p:nvPr/>
        </p:nvGrpSpPr>
        <p:grpSpPr>
          <a:xfrm>
            <a:off x="3990428" y="4664495"/>
            <a:ext cx="1076632" cy="369332"/>
            <a:chOff x="2157212" y="5356391"/>
            <a:chExt cx="1076632" cy="369332"/>
          </a:xfrm>
        </p:grpSpPr>
        <p:sp>
          <p:nvSpPr>
            <p:cNvPr id="29" name="TextBox 28">
              <a:extLst>
                <a:ext uri="{FF2B5EF4-FFF2-40B4-BE49-F238E27FC236}">
                  <a16:creationId xmlns:a16="http://schemas.microsoft.com/office/drawing/2014/main" id="{4C63CEE6-272D-BDC4-8999-FA0E9EF0106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0" name="Straight Arrow Connector 29">
              <a:extLst>
                <a:ext uri="{FF2B5EF4-FFF2-40B4-BE49-F238E27FC236}">
                  <a16:creationId xmlns:a16="http://schemas.microsoft.com/office/drawing/2014/main" id="{BA5A1CE6-153C-03A7-B149-47EA0AB90236}"/>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A4D36491-282F-F3E2-07E1-E6242DFE2EA7}"/>
              </a:ext>
            </a:extLst>
          </p:cNvPr>
          <p:cNvGrpSpPr/>
          <p:nvPr/>
        </p:nvGrpSpPr>
        <p:grpSpPr>
          <a:xfrm>
            <a:off x="3990428" y="2852768"/>
            <a:ext cx="1076632" cy="369332"/>
            <a:chOff x="2157212" y="5356391"/>
            <a:chExt cx="1076632" cy="369332"/>
          </a:xfrm>
        </p:grpSpPr>
        <p:sp>
          <p:nvSpPr>
            <p:cNvPr id="32" name="TextBox 31">
              <a:extLst>
                <a:ext uri="{FF2B5EF4-FFF2-40B4-BE49-F238E27FC236}">
                  <a16:creationId xmlns:a16="http://schemas.microsoft.com/office/drawing/2014/main" id="{7A30817B-0599-90DA-C49F-51713414707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3" name="Straight Arrow Connector 32">
              <a:extLst>
                <a:ext uri="{FF2B5EF4-FFF2-40B4-BE49-F238E27FC236}">
                  <a16:creationId xmlns:a16="http://schemas.microsoft.com/office/drawing/2014/main" id="{EFA72C8D-BF3F-65CB-F830-7564EF41D0B4}"/>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DBF67A01-AEA8-9F40-D2FE-BF2C85BF7090}"/>
              </a:ext>
            </a:extLst>
          </p:cNvPr>
          <p:cNvGrpSpPr/>
          <p:nvPr/>
        </p:nvGrpSpPr>
        <p:grpSpPr>
          <a:xfrm>
            <a:off x="3990428" y="5581080"/>
            <a:ext cx="1076632" cy="369332"/>
            <a:chOff x="2157212" y="5356391"/>
            <a:chExt cx="1076632" cy="369332"/>
          </a:xfrm>
        </p:grpSpPr>
        <p:sp>
          <p:nvSpPr>
            <p:cNvPr id="35" name="TextBox 34">
              <a:extLst>
                <a:ext uri="{FF2B5EF4-FFF2-40B4-BE49-F238E27FC236}">
                  <a16:creationId xmlns:a16="http://schemas.microsoft.com/office/drawing/2014/main" id="{82F6BC6D-147E-80FE-C8B2-DFC72AB5DFF2}"/>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6" name="Straight Arrow Connector 35">
              <a:extLst>
                <a:ext uri="{FF2B5EF4-FFF2-40B4-BE49-F238E27FC236}">
                  <a16:creationId xmlns:a16="http://schemas.microsoft.com/office/drawing/2014/main" id="{FF670411-4A21-94F4-428A-C91EF11EDFF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83581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right)">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right)">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right)">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right)">
                                      <p:cBhvr>
                                        <p:cTn id="36" dur="500"/>
                                        <p:tgtEl>
                                          <p:spTgt spid="3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right)">
                                      <p:cBhvr>
                                        <p:cTn id="41" dur="500"/>
                                        <p:tgtEl>
                                          <p:spTgt spid="2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ipe(right)">
                                      <p:cBhvr>
                                        <p:cTn id="46" dur="500"/>
                                        <p:tgtEl>
                                          <p:spTgt spid="2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wipe(right)">
                                      <p:cBhvr>
                                        <p:cTn id="5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itle 1">
                <a:extLst>
                  <a:ext uri="{FF2B5EF4-FFF2-40B4-BE49-F238E27FC236}">
                    <a16:creationId xmlns:a16="http://schemas.microsoft.com/office/drawing/2014/main" id="{E28909D3-E069-4B59-8043-0006112FC7CD}"/>
                  </a:ext>
                </a:extLst>
              </p:cNvPr>
              <p:cNvSpPr>
                <a:spLocks noGrp="1"/>
              </p:cNvSpPr>
              <p:nvPr>
                <p:ph type="title"/>
              </p:nvPr>
            </p:nvSpPr>
            <p:spPr/>
            <p:txBody>
              <a:bodyPr>
                <a:noAutofit/>
              </a:bodyPr>
              <a:lstStyle/>
              <a:p>
                <a:pPr algn="ctr"/>
                <a:r>
                  <a:rPr lang="en-US" sz="3200" b="1" dirty="0">
                    <a:latin typeface="+mn-lt"/>
                  </a:rPr>
                  <a:t>Real</a:t>
                </a:r>
                <a:r>
                  <a:rPr lang="en-US" sz="3200" dirty="0">
                    <a:latin typeface="+mn-lt"/>
                  </a:rPr>
                  <a:t> Vectors – Dot Product (Vector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oMath>
                </a14:m>
                <a:r>
                  <a:rPr lang="en-US" sz="3200" dirty="0">
                    <a:latin typeface="+mn-lt"/>
                  </a:rPr>
                  <a:t>Vector)</a:t>
                </a:r>
              </a:p>
            </p:txBody>
          </p:sp>
        </mc:Choice>
        <mc:Fallback xmlns="">
          <p:sp>
            <p:nvSpPr>
              <p:cNvPr id="11" name="Title 1">
                <a:extLst>
                  <a:ext uri="{FF2B5EF4-FFF2-40B4-BE49-F238E27FC236}">
                    <a16:creationId xmlns:a16="http://schemas.microsoft.com/office/drawing/2014/main" id="{E28909D3-E069-4B59-8043-0006112FC7CD}"/>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11</a:t>
            </a:fld>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A0CD1DD-5304-4F98-A2B5-87EFB783C317}"/>
                  </a:ext>
                </a:extLst>
              </p:cNvPr>
              <p:cNvSpPr txBox="1"/>
              <p:nvPr/>
            </p:nvSpPr>
            <p:spPr>
              <a:xfrm>
                <a:off x="4989649" y="2329332"/>
                <a:ext cx="1658851" cy="5836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ea typeface="Cambria Math" panose="02040503050406030204" pitchFamily="18" charset="0"/>
                            </a:rPr>
                            <m:t>𝜃</m:t>
                          </m:r>
                        </m:e>
                      </m:func>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𝑤</m:t>
                              </m:r>
                            </m:e>
                          </m:acc>
                        </m:num>
                        <m:den>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d>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𝑤</m:t>
                                  </m:r>
                                </m:e>
                              </m:acc>
                            </m:e>
                          </m:d>
                        </m:den>
                      </m:f>
                    </m:oMath>
                  </m:oMathPara>
                </a14:m>
                <a:endParaRPr lang="en-US" dirty="0"/>
              </a:p>
            </p:txBody>
          </p:sp>
        </mc:Choice>
        <mc:Fallback xmlns="">
          <p:sp>
            <p:nvSpPr>
              <p:cNvPr id="7" name="TextBox 6">
                <a:extLst>
                  <a:ext uri="{FF2B5EF4-FFF2-40B4-BE49-F238E27FC236}">
                    <a16:creationId xmlns:a16="http://schemas.microsoft.com/office/drawing/2014/main" id="{AA0CD1DD-5304-4F98-A2B5-87EFB783C317}"/>
                  </a:ext>
                </a:extLst>
              </p:cNvPr>
              <p:cNvSpPr txBox="1">
                <a:spLocks noRot="1" noChangeAspect="1" noMove="1" noResize="1" noEditPoints="1" noAdjustHandles="1" noChangeArrowheads="1" noChangeShapeType="1" noTextEdit="1"/>
              </p:cNvSpPr>
              <p:nvPr/>
            </p:nvSpPr>
            <p:spPr>
              <a:xfrm>
                <a:off x="4989649" y="2329332"/>
                <a:ext cx="1658851" cy="58362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C96C85F-862A-43E2-95FB-E2F5AC9E5CC8}"/>
                  </a:ext>
                </a:extLst>
              </p:cNvPr>
              <p:cNvSpPr txBox="1"/>
              <p:nvPr/>
            </p:nvSpPr>
            <p:spPr>
              <a:xfrm>
                <a:off x="5354025" y="3227082"/>
                <a:ext cx="2160143"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sSup>
                            <m:sSupPr>
                              <m:ctrlPr>
                                <a:rPr lang="en-US" b="0" i="1" smtClean="0">
                                  <a:latin typeface="Cambria Math" panose="02040503050406030204" pitchFamily="18" charset="0"/>
                                  <a:ea typeface="Cambria Math" panose="02040503050406030204" pitchFamily="18" charset="0"/>
                                </a:rPr>
                              </m:ctrlPr>
                            </m:sSupPr>
                            <m:e>
                              <m:r>
                                <m:rPr>
                                  <m:sty m:val="p"/>
                                </m:rPr>
                                <a:rPr lang="en-US" b="0" i="0" smtClean="0">
                                  <a:latin typeface="Cambria Math" panose="02040503050406030204" pitchFamily="18" charset="0"/>
                                  <a:ea typeface="Cambria Math" panose="02040503050406030204" pitchFamily="18" charset="0"/>
                                </a:rPr>
                                <m:t>cos</m:t>
                              </m:r>
                            </m:e>
                            <m:sup>
                              <m:r>
                                <a:rPr lang="en-US" b="0" i="1" smtClean="0">
                                  <a:latin typeface="Cambria Math" panose="02040503050406030204" pitchFamily="18" charset="0"/>
                                  <a:ea typeface="Cambria Math" panose="02040503050406030204" pitchFamily="18" charset="0"/>
                                </a:rPr>
                                <m:t>−1</m:t>
                              </m:r>
                            </m:sup>
                          </m:sSup>
                        </m:fName>
                        <m:e>
                          <m:d>
                            <m:dPr>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rPr>
                                  </m:ctrlPr>
                                </m:fPr>
                                <m:num>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𝑤</m:t>
                                      </m:r>
                                    </m:e>
                                  </m:acc>
                                </m:num>
                                <m:den>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d>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𝑤</m:t>
                                          </m:r>
                                        </m:e>
                                      </m:acc>
                                    </m:e>
                                  </m:d>
                                </m:den>
                              </m:f>
                            </m:e>
                          </m:d>
                        </m:e>
                      </m:func>
                    </m:oMath>
                  </m:oMathPara>
                </a14:m>
                <a:endParaRPr lang="en-US" dirty="0"/>
              </a:p>
            </p:txBody>
          </p:sp>
        </mc:Choice>
        <mc:Fallback xmlns="">
          <p:sp>
            <p:nvSpPr>
              <p:cNvPr id="14" name="TextBox 13">
                <a:extLst>
                  <a:ext uri="{FF2B5EF4-FFF2-40B4-BE49-F238E27FC236}">
                    <a16:creationId xmlns:a16="http://schemas.microsoft.com/office/drawing/2014/main" id="{EC96C85F-862A-43E2-95FB-E2F5AC9E5CC8}"/>
                  </a:ext>
                </a:extLst>
              </p:cNvPr>
              <p:cNvSpPr txBox="1">
                <a:spLocks noRot="1" noChangeAspect="1" noMove="1" noResize="1" noEditPoints="1" noAdjustHandles="1" noChangeArrowheads="1" noChangeShapeType="1" noTextEdit="1"/>
              </p:cNvSpPr>
              <p:nvPr/>
            </p:nvSpPr>
            <p:spPr>
              <a:xfrm>
                <a:off x="5354025" y="3227082"/>
                <a:ext cx="2160143" cy="62235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D026EB1-2EAB-4B3A-A0F8-9E0EEC243CDB}"/>
                  </a:ext>
                </a:extLst>
              </p:cNvPr>
              <p:cNvSpPr txBox="1"/>
              <p:nvPr/>
            </p:nvSpPr>
            <p:spPr>
              <a:xfrm>
                <a:off x="5021453" y="1823844"/>
                <a:ext cx="21416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𝑣</m:t>
                          </m:r>
                        </m:e>
                      </m:acc>
                      <m:r>
                        <a:rPr lang="en-US" i="1">
                          <a:latin typeface="Cambria Math" panose="02040503050406030204" pitchFamily="18" charset="0"/>
                          <a:ea typeface="Cambria Math" panose="02040503050406030204" pitchFamily="18" charset="0"/>
                        </a:rPr>
                        <m:t>⋅</m:t>
                      </m:r>
                      <m:acc>
                        <m:accPr>
                          <m:chr m:val="⃗"/>
                          <m:ctrlPr>
                            <a:rPr lang="en-US"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𝑤</m:t>
                          </m:r>
                        </m:e>
                      </m:ac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d>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𝑤</m:t>
                                  </m:r>
                                </m:e>
                              </m:acc>
                            </m:e>
                          </m:d>
                          <m:r>
                            <m:rPr>
                              <m:sty m:val="p"/>
                            </m:rPr>
                            <a:rPr lang="en-US" b="0" i="0" smtClean="0">
                              <a:latin typeface="Cambria Math" panose="02040503050406030204" pitchFamily="18" charset="0"/>
                            </a:rPr>
                            <m:t>cos</m:t>
                          </m:r>
                        </m:fName>
                        <m:e>
                          <m:r>
                            <a:rPr lang="en-US" b="0" i="1" smtClean="0">
                              <a:latin typeface="Cambria Math" panose="02040503050406030204" pitchFamily="18" charset="0"/>
                              <a:ea typeface="Cambria Math" panose="02040503050406030204" pitchFamily="18" charset="0"/>
                            </a:rPr>
                            <m:t>𝜃</m:t>
                          </m:r>
                        </m:e>
                      </m:func>
                    </m:oMath>
                  </m:oMathPara>
                </a14:m>
                <a:endParaRPr lang="en-US" dirty="0"/>
              </a:p>
            </p:txBody>
          </p:sp>
        </mc:Choice>
        <mc:Fallback xmlns="">
          <p:sp>
            <p:nvSpPr>
              <p:cNvPr id="15" name="TextBox 14">
                <a:extLst>
                  <a:ext uri="{FF2B5EF4-FFF2-40B4-BE49-F238E27FC236}">
                    <a16:creationId xmlns:a16="http://schemas.microsoft.com/office/drawing/2014/main" id="{6D026EB1-2EAB-4B3A-A0F8-9E0EEC243CDB}"/>
                  </a:ext>
                </a:extLst>
              </p:cNvPr>
              <p:cNvSpPr txBox="1">
                <a:spLocks noRot="1" noChangeAspect="1" noMove="1" noResize="1" noEditPoints="1" noAdjustHandles="1" noChangeArrowheads="1" noChangeShapeType="1" noTextEdit="1"/>
              </p:cNvSpPr>
              <p:nvPr/>
            </p:nvSpPr>
            <p:spPr>
              <a:xfrm>
                <a:off x="5021453" y="1823844"/>
                <a:ext cx="2141676" cy="276999"/>
              </a:xfrm>
              <a:prstGeom prst="rect">
                <a:avLst/>
              </a:prstGeom>
              <a:blipFill>
                <a:blip r:embed="rId6"/>
                <a:stretch>
                  <a:fillRect l="-1994" t="-45652" r="-1425" b="-8696"/>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3D8BDBA8-D2C9-4A2B-AEAE-52B8FDE69934}"/>
              </a:ext>
            </a:extLst>
          </p:cNvPr>
          <p:cNvPicPr>
            <a:picLocks noChangeAspect="1"/>
          </p:cNvPicPr>
          <p:nvPr/>
        </p:nvPicPr>
        <p:blipFill>
          <a:blip r:embed="rId7"/>
          <a:stretch>
            <a:fillRect/>
          </a:stretch>
        </p:blipFill>
        <p:spPr>
          <a:xfrm>
            <a:off x="1441723" y="1576827"/>
            <a:ext cx="2311293" cy="2301021"/>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560095-911B-4365-B829-B1078E06EC67}"/>
                  </a:ext>
                </a:extLst>
              </p:cNvPr>
              <p:cNvSpPr txBox="1"/>
              <p:nvPr/>
            </p:nvSpPr>
            <p:spPr>
              <a:xfrm>
                <a:off x="2076071" y="4635354"/>
                <a:ext cx="30514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𝑣</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𝑤</m:t>
                              </m:r>
                            </m:e>
                          </m:acc>
                        </m:e>
                      </m:d>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𝑤</m:t>
                          </m:r>
                        </m:e>
                      </m:acc>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𝑣</m:t>
                              </m:r>
                            </m:e>
                          </m:acc>
                        </m:e>
                      </m:d>
                      <m:d>
                        <m:dPr>
                          <m:begChr m:val="‖"/>
                          <m:endChr m:val="‖"/>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𝑤</m:t>
                              </m:r>
                            </m:e>
                          </m:acc>
                        </m:e>
                      </m:d>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cos</m:t>
                          </m:r>
                        </m:fName>
                        <m:e>
                          <m:r>
                            <a:rPr lang="en-US" i="1" smtClean="0">
                              <a:latin typeface="Cambria Math" panose="02040503050406030204" pitchFamily="18" charset="0"/>
                              <a:ea typeface="Cambria Math" panose="02040503050406030204" pitchFamily="18" charset="0"/>
                            </a:rPr>
                            <m:t>𝜃</m:t>
                          </m:r>
                        </m:e>
                      </m:func>
                    </m:oMath>
                  </m:oMathPara>
                </a14:m>
                <a:endParaRPr lang="en-US" dirty="0"/>
              </a:p>
            </p:txBody>
          </p:sp>
        </mc:Choice>
        <mc:Fallback xmlns="">
          <p:sp>
            <p:nvSpPr>
              <p:cNvPr id="8" name="TextBox 7">
                <a:extLst>
                  <a:ext uri="{FF2B5EF4-FFF2-40B4-BE49-F238E27FC236}">
                    <a16:creationId xmlns:a16="http://schemas.microsoft.com/office/drawing/2014/main" id="{4E560095-911B-4365-B829-B1078E06EC67}"/>
                  </a:ext>
                </a:extLst>
              </p:cNvPr>
              <p:cNvSpPr txBox="1">
                <a:spLocks noRot="1" noChangeAspect="1" noMove="1" noResize="1" noEditPoints="1" noAdjustHandles="1" noChangeArrowheads="1" noChangeShapeType="1" noTextEdit="1"/>
              </p:cNvSpPr>
              <p:nvPr/>
            </p:nvSpPr>
            <p:spPr>
              <a:xfrm>
                <a:off x="2076071" y="4635354"/>
                <a:ext cx="3051412" cy="276999"/>
              </a:xfrm>
              <a:prstGeom prst="rect">
                <a:avLst/>
              </a:prstGeom>
              <a:blipFill>
                <a:blip r:embed="rId8"/>
                <a:stretch>
                  <a:fillRect t="-45652" r="-12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5CA600F-4A74-482D-B887-5C960AE409C8}"/>
                  </a:ext>
                </a:extLst>
              </p:cNvPr>
              <p:cNvSpPr txBox="1"/>
              <p:nvPr/>
            </p:nvSpPr>
            <p:spPr>
              <a:xfrm>
                <a:off x="2076071" y="5376335"/>
                <a:ext cx="25156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𝑣</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𝑤</m:t>
                              </m:r>
                            </m:e>
                          </m:acc>
                        </m:e>
                      </m:d>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𝑤</m:t>
                          </m:r>
                        </m:e>
                      </m:acc>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𝑣</m:t>
                              </m:r>
                            </m:e>
                          </m:acc>
                        </m:e>
                      </m:d>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𝑤</m:t>
                              </m:r>
                            </m:e>
                          </m:acc>
                        </m:e>
                      </m:d>
                    </m:oMath>
                  </m:oMathPara>
                </a14:m>
                <a:endParaRPr lang="en-US" dirty="0"/>
              </a:p>
            </p:txBody>
          </p:sp>
        </mc:Choice>
        <mc:Fallback xmlns="">
          <p:sp>
            <p:nvSpPr>
              <p:cNvPr id="9" name="TextBox 8">
                <a:extLst>
                  <a:ext uri="{FF2B5EF4-FFF2-40B4-BE49-F238E27FC236}">
                    <a16:creationId xmlns:a16="http://schemas.microsoft.com/office/drawing/2014/main" id="{95CA600F-4A74-482D-B887-5C960AE409C8}"/>
                  </a:ext>
                </a:extLst>
              </p:cNvPr>
              <p:cNvSpPr txBox="1">
                <a:spLocks noRot="1" noChangeAspect="1" noMove="1" noResize="1" noEditPoints="1" noAdjustHandles="1" noChangeArrowheads="1" noChangeShapeType="1" noTextEdit="1"/>
              </p:cNvSpPr>
              <p:nvPr/>
            </p:nvSpPr>
            <p:spPr>
              <a:xfrm>
                <a:off x="2076071" y="5376335"/>
                <a:ext cx="2515689" cy="276999"/>
              </a:xfrm>
              <a:prstGeom prst="rect">
                <a:avLst/>
              </a:prstGeom>
              <a:blipFill>
                <a:blip r:embed="rId9"/>
                <a:stretch>
                  <a:fillRect t="-48889"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7F36DC2-E8D6-4CC0-833A-BD52AC60C2D5}"/>
                  </a:ext>
                </a:extLst>
              </p:cNvPr>
              <p:cNvSpPr txBox="1"/>
              <p:nvPr/>
            </p:nvSpPr>
            <p:spPr>
              <a:xfrm>
                <a:off x="2076071" y="6058330"/>
                <a:ext cx="18471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𝑣</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𝑤</m:t>
                              </m:r>
                            </m:e>
                          </m:acc>
                        </m:e>
                      </m:d>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𝑤</m:t>
                          </m:r>
                        </m:e>
                      </m:acc>
                      <m:r>
                        <a:rPr lang="en-US" b="0" i="1" smtClean="0">
                          <a:latin typeface="Cambria Math" panose="02040503050406030204" pitchFamily="18" charset="0"/>
                        </a:rPr>
                        <m:t>=0</m:t>
                      </m:r>
                    </m:oMath>
                  </m:oMathPara>
                </a14:m>
                <a:endParaRPr lang="en-US" dirty="0"/>
              </a:p>
            </p:txBody>
          </p:sp>
        </mc:Choice>
        <mc:Fallback xmlns="">
          <p:sp>
            <p:nvSpPr>
              <p:cNvPr id="10" name="TextBox 9">
                <a:extLst>
                  <a:ext uri="{FF2B5EF4-FFF2-40B4-BE49-F238E27FC236}">
                    <a16:creationId xmlns:a16="http://schemas.microsoft.com/office/drawing/2014/main" id="{37F36DC2-E8D6-4CC0-833A-BD52AC60C2D5}"/>
                  </a:ext>
                </a:extLst>
              </p:cNvPr>
              <p:cNvSpPr txBox="1">
                <a:spLocks noRot="1" noChangeAspect="1" noMove="1" noResize="1" noEditPoints="1" noAdjustHandles="1" noChangeArrowheads="1" noChangeShapeType="1" noTextEdit="1"/>
              </p:cNvSpPr>
              <p:nvPr/>
            </p:nvSpPr>
            <p:spPr>
              <a:xfrm>
                <a:off x="2076071" y="6058330"/>
                <a:ext cx="1847172" cy="276999"/>
              </a:xfrm>
              <a:prstGeom prst="rect">
                <a:avLst/>
              </a:prstGeom>
              <a:blipFill>
                <a:blip r:embed="rId10"/>
                <a:stretch>
                  <a:fillRect t="-48889" r="-2310"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47E8184-818C-41C6-A973-E27142B7CEE2}"/>
                  </a:ext>
                </a:extLst>
              </p:cNvPr>
              <p:cNvSpPr txBox="1"/>
              <p:nvPr/>
            </p:nvSpPr>
            <p:spPr>
              <a:xfrm>
                <a:off x="5145639" y="5341710"/>
                <a:ext cx="2496164" cy="369332"/>
              </a:xfrm>
              <a:prstGeom prst="rect">
                <a:avLst/>
              </a:prstGeom>
              <a:noFill/>
            </p:spPr>
            <p:txBody>
              <a:bodyPr wrap="square" rtlCol="0">
                <a:spAutoFit/>
              </a:bodyPr>
              <a:lstStyle/>
              <a:p>
                <a:r>
                  <a:rPr lang="en-US" dirty="0">
                    <a:solidFill>
                      <a:srgbClr val="7030A0"/>
                    </a:solidFill>
                    <a:sym typeface="Wingdings" panose="05000000000000000000" pitchFamily="2" charset="2"/>
                  </a:rPr>
                  <a:t> </a:t>
                </a:r>
                <a:r>
                  <a:rPr lang="en-US" dirty="0">
                    <a:solidFill>
                      <a:srgbClr val="7030A0"/>
                    </a:solidFill>
                  </a:rPr>
                  <a:t>If parallel </a:t>
                </a:r>
                <a14:m>
                  <m:oMath xmlns:m="http://schemas.openxmlformats.org/officeDocument/2006/math">
                    <m:d>
                      <m:dPr>
                        <m:ctrlPr>
                          <a:rPr lang="en-US" i="1" smtClean="0">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ea typeface="Cambria Math" panose="02040503050406030204" pitchFamily="18" charset="0"/>
                          </a:rPr>
                          <m:t>𝜃</m:t>
                        </m:r>
                        <m:r>
                          <a:rPr lang="en-US" b="0" i="1" smtClean="0">
                            <a:solidFill>
                              <a:srgbClr val="7030A0"/>
                            </a:solidFill>
                            <a:latin typeface="Cambria Math" panose="02040503050406030204" pitchFamily="18" charset="0"/>
                            <a:ea typeface="Cambria Math" panose="02040503050406030204" pitchFamily="18" charset="0"/>
                          </a:rPr>
                          <m:t>=0</m:t>
                        </m:r>
                      </m:e>
                    </m:d>
                  </m:oMath>
                </a14:m>
                <a:endParaRPr lang="en-US" dirty="0">
                  <a:solidFill>
                    <a:srgbClr val="7030A0"/>
                  </a:solidFill>
                </a:endParaRPr>
              </a:p>
            </p:txBody>
          </p:sp>
        </mc:Choice>
        <mc:Fallback xmlns="">
          <p:sp>
            <p:nvSpPr>
              <p:cNvPr id="12" name="TextBox 11">
                <a:extLst>
                  <a:ext uri="{FF2B5EF4-FFF2-40B4-BE49-F238E27FC236}">
                    <a16:creationId xmlns:a16="http://schemas.microsoft.com/office/drawing/2014/main" id="{647E8184-818C-41C6-A973-E27142B7CEE2}"/>
                  </a:ext>
                </a:extLst>
              </p:cNvPr>
              <p:cNvSpPr txBox="1">
                <a:spLocks noRot="1" noChangeAspect="1" noMove="1" noResize="1" noEditPoints="1" noAdjustHandles="1" noChangeArrowheads="1" noChangeShapeType="1" noTextEdit="1"/>
              </p:cNvSpPr>
              <p:nvPr/>
            </p:nvSpPr>
            <p:spPr>
              <a:xfrm>
                <a:off x="5145639" y="5341710"/>
                <a:ext cx="2496164" cy="369332"/>
              </a:xfrm>
              <a:prstGeom prst="rect">
                <a:avLst/>
              </a:prstGeom>
              <a:blipFill>
                <a:blip r:embed="rId11"/>
                <a:stretch>
                  <a:fillRect l="-1951" t="-9836"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C6C7414-A8FC-406D-93AE-812B49A8C8B4}"/>
                  </a:ext>
                </a:extLst>
              </p:cNvPr>
              <p:cNvSpPr txBox="1"/>
              <p:nvPr/>
            </p:nvSpPr>
            <p:spPr>
              <a:xfrm>
                <a:off x="5145639" y="5982142"/>
                <a:ext cx="2916494" cy="415948"/>
              </a:xfrm>
              <a:prstGeom prst="rect">
                <a:avLst/>
              </a:prstGeom>
              <a:noFill/>
            </p:spPr>
            <p:txBody>
              <a:bodyPr wrap="square" rtlCol="0">
                <a:spAutoFit/>
              </a:bodyPr>
              <a:lstStyle/>
              <a:p>
                <a:r>
                  <a:rPr lang="en-US" dirty="0">
                    <a:solidFill>
                      <a:srgbClr val="7030A0"/>
                    </a:solidFill>
                    <a:sym typeface="Wingdings" panose="05000000000000000000" pitchFamily="2" charset="2"/>
                  </a:rPr>
                  <a:t> </a:t>
                </a:r>
                <a:r>
                  <a:rPr lang="en-US" dirty="0">
                    <a:solidFill>
                      <a:srgbClr val="7030A0"/>
                    </a:solidFill>
                  </a:rPr>
                  <a:t>If perpendicular </a:t>
                </a:r>
                <a14:m>
                  <m:oMath xmlns:m="http://schemas.openxmlformats.org/officeDocument/2006/math">
                    <m:d>
                      <m:dPr>
                        <m:ctrlPr>
                          <a:rPr lang="en-US" i="1" smtClean="0">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ea typeface="Cambria Math" panose="02040503050406030204" pitchFamily="18" charset="0"/>
                          </a:rPr>
                          <m:t>𝜃</m:t>
                        </m:r>
                        <m:r>
                          <a:rPr lang="en-US" b="0" i="1" smtClean="0">
                            <a:solidFill>
                              <a:srgbClr val="7030A0"/>
                            </a:solidFill>
                            <a:latin typeface="Cambria Math" panose="02040503050406030204" pitchFamily="18" charset="0"/>
                            <a:ea typeface="Cambria Math" panose="02040503050406030204" pitchFamily="18" charset="0"/>
                          </a:rPr>
                          <m:t>=</m:t>
                        </m:r>
                        <m:box>
                          <m:boxPr>
                            <m:ctrlPr>
                              <a:rPr lang="en-US" b="0" i="1" smtClean="0">
                                <a:solidFill>
                                  <a:srgbClr val="7030A0"/>
                                </a:solidFill>
                                <a:latin typeface="Cambria Math" panose="02040503050406030204" pitchFamily="18" charset="0"/>
                                <a:ea typeface="Cambria Math" panose="02040503050406030204" pitchFamily="18" charset="0"/>
                              </a:rPr>
                            </m:ctrlPr>
                          </m:boxPr>
                          <m:e>
                            <m:argPr>
                              <m:argSz m:val="-1"/>
                            </m:argPr>
                            <m:f>
                              <m:fPr>
                                <m:ctrlPr>
                                  <a:rPr lang="en-US" b="0" i="1" smtClean="0">
                                    <a:solidFill>
                                      <a:srgbClr val="7030A0"/>
                                    </a:solidFill>
                                    <a:latin typeface="Cambria Math" panose="02040503050406030204" pitchFamily="18" charset="0"/>
                                    <a:ea typeface="Cambria Math" panose="02040503050406030204" pitchFamily="18" charset="0"/>
                                  </a:rPr>
                                </m:ctrlPr>
                              </m:fPr>
                              <m:num>
                                <m:r>
                                  <a:rPr lang="en-US" b="0" i="1" smtClean="0">
                                    <a:solidFill>
                                      <a:srgbClr val="7030A0"/>
                                    </a:solidFill>
                                    <a:latin typeface="Cambria Math" panose="02040503050406030204" pitchFamily="18" charset="0"/>
                                    <a:ea typeface="Cambria Math" panose="02040503050406030204" pitchFamily="18" charset="0"/>
                                  </a:rPr>
                                  <m:t>𝜋</m:t>
                                </m:r>
                              </m:num>
                              <m:den>
                                <m:r>
                                  <a:rPr lang="en-US" b="0" i="1" smtClean="0">
                                    <a:solidFill>
                                      <a:srgbClr val="7030A0"/>
                                    </a:solidFill>
                                    <a:latin typeface="Cambria Math" panose="02040503050406030204" pitchFamily="18" charset="0"/>
                                    <a:ea typeface="Cambria Math" panose="02040503050406030204" pitchFamily="18" charset="0"/>
                                  </a:rPr>
                                  <m:t>2</m:t>
                                </m:r>
                              </m:den>
                            </m:f>
                          </m:e>
                        </m:box>
                      </m:e>
                    </m:d>
                  </m:oMath>
                </a14:m>
                <a:endParaRPr lang="en-US" dirty="0">
                  <a:solidFill>
                    <a:srgbClr val="7030A0"/>
                  </a:solidFill>
                </a:endParaRPr>
              </a:p>
            </p:txBody>
          </p:sp>
        </mc:Choice>
        <mc:Fallback xmlns="">
          <p:sp>
            <p:nvSpPr>
              <p:cNvPr id="13" name="TextBox 12">
                <a:extLst>
                  <a:ext uri="{FF2B5EF4-FFF2-40B4-BE49-F238E27FC236}">
                    <a16:creationId xmlns:a16="http://schemas.microsoft.com/office/drawing/2014/main" id="{9C6C7414-A8FC-406D-93AE-812B49A8C8B4}"/>
                  </a:ext>
                </a:extLst>
              </p:cNvPr>
              <p:cNvSpPr txBox="1">
                <a:spLocks noRot="1" noChangeAspect="1" noMove="1" noResize="1" noEditPoints="1" noAdjustHandles="1" noChangeArrowheads="1" noChangeShapeType="1" noTextEdit="1"/>
              </p:cNvSpPr>
              <p:nvPr/>
            </p:nvSpPr>
            <p:spPr>
              <a:xfrm>
                <a:off x="5145639" y="5982142"/>
                <a:ext cx="2916494" cy="415948"/>
              </a:xfrm>
              <a:prstGeom prst="rect">
                <a:avLst/>
              </a:prstGeom>
              <a:blipFill>
                <a:blip r:embed="rId12"/>
                <a:stretch>
                  <a:fillRect l="-1670" t="-2899" b="-15942"/>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40C72276-B107-46E3-B0A4-6A485E2DAE2C}"/>
              </a:ext>
            </a:extLst>
          </p:cNvPr>
          <p:cNvSpPr txBox="1"/>
          <p:nvPr/>
        </p:nvSpPr>
        <p:spPr>
          <a:xfrm>
            <a:off x="5145639" y="4622251"/>
            <a:ext cx="2781946" cy="369332"/>
          </a:xfrm>
          <a:prstGeom prst="rect">
            <a:avLst/>
          </a:prstGeom>
          <a:noFill/>
        </p:spPr>
        <p:txBody>
          <a:bodyPr wrap="square" rtlCol="0">
            <a:spAutoFit/>
          </a:bodyPr>
          <a:lstStyle/>
          <a:p>
            <a:r>
              <a:rPr lang="en-US" dirty="0">
                <a:solidFill>
                  <a:srgbClr val="7030A0"/>
                </a:solidFill>
                <a:sym typeface="Wingdings" panose="05000000000000000000" pitchFamily="2" charset="2"/>
              </a:rPr>
              <a:t> </a:t>
            </a:r>
            <a:r>
              <a:rPr lang="en-US" dirty="0">
                <a:solidFill>
                  <a:srgbClr val="7030A0"/>
                </a:solidFill>
              </a:rPr>
              <a:t>Dot product (Euclidean)</a:t>
            </a:r>
          </a:p>
        </p:txBody>
      </p:sp>
    </p:spTree>
    <p:extLst>
      <p:ext uri="{BB962C8B-B14F-4D97-AF65-F5344CB8AC3E}">
        <p14:creationId xmlns:p14="http://schemas.microsoft.com/office/powerpoint/2010/main" val="2844675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0"/>
                            </p:stCondLst>
                            <p:childTnLst>
                              <p:par>
                                <p:cTn id="20" presetID="22" presetClass="entr" presetSubtype="2"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righ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par>
                          <p:cTn id="27" fill="hold">
                            <p:stCondLst>
                              <p:cond delay="0"/>
                            </p:stCondLst>
                            <p:childTnLst>
                              <p:par>
                                <p:cTn id="28" presetID="22" presetClass="entr" presetSubtype="2"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right)">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par>
                          <p:cTn id="35" fill="hold">
                            <p:stCondLst>
                              <p:cond delay="0"/>
                            </p:stCondLst>
                            <p:childTnLst>
                              <p:par>
                                <p:cTn id="36" presetID="22" presetClass="entr" presetSubtype="2"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right)">
                                      <p:cBhvr>
                                        <p:cTn id="3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5" grpId="0"/>
      <p:bldP spid="8" grpId="0"/>
      <p:bldP spid="9" grpId="0"/>
      <p:bldP spid="10" grpId="0"/>
      <p:bldP spid="12" grpId="0"/>
      <p:bldP spid="13" grpId="0"/>
      <p:bldP spid="16"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A8098-A433-42DB-2223-D841D502CB5D}"/>
              </a:ext>
            </a:extLst>
          </p:cNvPr>
          <p:cNvSpPr>
            <a:spLocks noGrp="1"/>
          </p:cNvSpPr>
          <p:nvPr>
            <p:ph type="title"/>
          </p:nvPr>
        </p:nvSpPr>
        <p:spPr/>
        <p:txBody>
          <a:bodyPr>
            <a:normAutofit/>
          </a:bodyPr>
          <a:lstStyle/>
          <a:p>
            <a:pPr algn="ctr"/>
            <a:r>
              <a:rPr lang="en-US" sz="3200" b="1" dirty="0">
                <a:solidFill>
                  <a:srgbClr val="0070C0"/>
                </a:solidFill>
                <a:latin typeface="+mn-lt"/>
              </a:rPr>
              <a:t>View</a:t>
            </a:r>
            <a:r>
              <a:rPr lang="en-US" sz="3200" dirty="0">
                <a:latin typeface="+mn-lt"/>
              </a:rPr>
              <a:t> maze_draw.py</a:t>
            </a:r>
          </a:p>
        </p:txBody>
      </p:sp>
      <p:sp>
        <p:nvSpPr>
          <p:cNvPr id="4" name="Slide Number Placeholder 3">
            <a:extLst>
              <a:ext uri="{FF2B5EF4-FFF2-40B4-BE49-F238E27FC236}">
                <a16:creationId xmlns:a16="http://schemas.microsoft.com/office/drawing/2014/main" id="{822C3D56-242D-3350-AA5F-26041A78CF7B}"/>
              </a:ext>
            </a:extLst>
          </p:cNvPr>
          <p:cNvSpPr>
            <a:spLocks noGrp="1"/>
          </p:cNvSpPr>
          <p:nvPr>
            <p:ph type="sldNum" sz="quarter" idx="12"/>
          </p:nvPr>
        </p:nvSpPr>
        <p:spPr/>
        <p:txBody>
          <a:bodyPr/>
          <a:lstStyle/>
          <a:p>
            <a:fld id="{650AD656-6FF9-465D-B7B0-1CD0DD39CD23}" type="slidenum">
              <a:rPr lang="en-US" smtClean="0"/>
              <a:pPr/>
              <a:t>110</a:t>
            </a:fld>
            <a:endParaRPr lang="en-US" dirty="0"/>
          </a:p>
        </p:txBody>
      </p:sp>
      <p:pic>
        <p:nvPicPr>
          <p:cNvPr id="38" name="Picture 37">
            <a:extLst>
              <a:ext uri="{FF2B5EF4-FFF2-40B4-BE49-F238E27FC236}">
                <a16:creationId xmlns:a16="http://schemas.microsoft.com/office/drawing/2014/main" id="{4526B54E-A790-0F29-4B01-ADAB7F888866}"/>
              </a:ext>
            </a:extLst>
          </p:cNvPr>
          <p:cNvPicPr>
            <a:picLocks noChangeAspect="1"/>
          </p:cNvPicPr>
          <p:nvPr/>
        </p:nvPicPr>
        <p:blipFill>
          <a:blip r:embed="rId3"/>
          <a:stretch>
            <a:fillRect/>
          </a:stretch>
        </p:blipFill>
        <p:spPr>
          <a:xfrm>
            <a:off x="2176290" y="1510972"/>
            <a:ext cx="4791420" cy="5155325"/>
          </a:xfrm>
          <a:prstGeom prst="rect">
            <a:avLst/>
          </a:prstGeom>
        </p:spPr>
      </p:pic>
      <p:grpSp>
        <p:nvGrpSpPr>
          <p:cNvPr id="39" name="Group 38">
            <a:extLst>
              <a:ext uri="{FF2B5EF4-FFF2-40B4-BE49-F238E27FC236}">
                <a16:creationId xmlns:a16="http://schemas.microsoft.com/office/drawing/2014/main" id="{A3DBC966-F567-E634-CB5B-2D3066C129C5}"/>
              </a:ext>
            </a:extLst>
          </p:cNvPr>
          <p:cNvGrpSpPr/>
          <p:nvPr/>
        </p:nvGrpSpPr>
        <p:grpSpPr>
          <a:xfrm>
            <a:off x="4291529" y="5389203"/>
            <a:ext cx="1076632" cy="369332"/>
            <a:chOff x="4968362" y="2079211"/>
            <a:chExt cx="1076632" cy="369332"/>
          </a:xfrm>
        </p:grpSpPr>
        <p:cxnSp>
          <p:nvCxnSpPr>
            <p:cNvPr id="40" name="Straight Arrow Connector 39">
              <a:extLst>
                <a:ext uri="{FF2B5EF4-FFF2-40B4-BE49-F238E27FC236}">
                  <a16:creationId xmlns:a16="http://schemas.microsoft.com/office/drawing/2014/main" id="{91CBD4F4-2742-1DED-9505-E18B40F52C2E}"/>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5783844-26F2-1C89-F457-73FE4ED546E2}"/>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2" name="Group 41">
            <a:extLst>
              <a:ext uri="{FF2B5EF4-FFF2-40B4-BE49-F238E27FC236}">
                <a16:creationId xmlns:a16="http://schemas.microsoft.com/office/drawing/2014/main" id="{586438AB-6B15-B326-E636-9016EE5D2992}"/>
              </a:ext>
            </a:extLst>
          </p:cNvPr>
          <p:cNvGrpSpPr/>
          <p:nvPr/>
        </p:nvGrpSpPr>
        <p:grpSpPr>
          <a:xfrm>
            <a:off x="6948830" y="5565986"/>
            <a:ext cx="1076632" cy="369332"/>
            <a:chOff x="4704120" y="2356972"/>
            <a:chExt cx="1076632" cy="369332"/>
          </a:xfrm>
        </p:grpSpPr>
        <p:cxnSp>
          <p:nvCxnSpPr>
            <p:cNvPr id="43" name="Straight Arrow Connector 42">
              <a:extLst>
                <a:ext uri="{FF2B5EF4-FFF2-40B4-BE49-F238E27FC236}">
                  <a16:creationId xmlns:a16="http://schemas.microsoft.com/office/drawing/2014/main" id="{F943BAEC-2496-DD2D-D6F4-37074FEC3E29}"/>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8AF38D9-B6B3-0F78-2D3C-DF05AC6C8596}"/>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5" name="Group 44">
            <a:extLst>
              <a:ext uri="{FF2B5EF4-FFF2-40B4-BE49-F238E27FC236}">
                <a16:creationId xmlns:a16="http://schemas.microsoft.com/office/drawing/2014/main" id="{B560C7B7-FD9B-F444-929F-9F053A1B6892}"/>
              </a:ext>
            </a:extLst>
          </p:cNvPr>
          <p:cNvGrpSpPr/>
          <p:nvPr/>
        </p:nvGrpSpPr>
        <p:grpSpPr>
          <a:xfrm>
            <a:off x="4637367" y="5946990"/>
            <a:ext cx="1068643" cy="369332"/>
            <a:chOff x="3647644" y="4910075"/>
            <a:chExt cx="1068643" cy="369332"/>
          </a:xfrm>
        </p:grpSpPr>
        <p:sp>
          <p:nvSpPr>
            <p:cNvPr id="46" name="TextBox 45">
              <a:extLst>
                <a:ext uri="{FF2B5EF4-FFF2-40B4-BE49-F238E27FC236}">
                  <a16:creationId xmlns:a16="http://schemas.microsoft.com/office/drawing/2014/main" id="{234CFA40-3DC6-6A79-D433-A63247BB756D}"/>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7" name="Straight Arrow Connector 46">
              <a:extLst>
                <a:ext uri="{FF2B5EF4-FFF2-40B4-BE49-F238E27FC236}">
                  <a16:creationId xmlns:a16="http://schemas.microsoft.com/office/drawing/2014/main" id="{3109251A-4F7A-1C59-EAB5-9D3C8C92DC19}"/>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4664A596-A37D-494E-9FB9-9068D4D055C3}"/>
              </a:ext>
            </a:extLst>
          </p:cNvPr>
          <p:cNvGrpSpPr/>
          <p:nvPr/>
        </p:nvGrpSpPr>
        <p:grpSpPr>
          <a:xfrm>
            <a:off x="3729494" y="6323974"/>
            <a:ext cx="1064340" cy="369332"/>
            <a:chOff x="3647644" y="5421073"/>
            <a:chExt cx="1064340" cy="369332"/>
          </a:xfrm>
        </p:grpSpPr>
        <p:sp>
          <p:nvSpPr>
            <p:cNvPr id="49" name="TextBox 48">
              <a:extLst>
                <a:ext uri="{FF2B5EF4-FFF2-40B4-BE49-F238E27FC236}">
                  <a16:creationId xmlns:a16="http://schemas.microsoft.com/office/drawing/2014/main" id="{798B4EB5-1FC7-394E-C230-C38174F5A2D2}"/>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0" name="Straight Arrow Connector 49">
              <a:extLst>
                <a:ext uri="{FF2B5EF4-FFF2-40B4-BE49-F238E27FC236}">
                  <a16:creationId xmlns:a16="http://schemas.microsoft.com/office/drawing/2014/main" id="{E2CF9A4E-1C9E-A6BC-B68F-EA3BC71C1D1E}"/>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64B848B0-13D1-AB6C-818A-3C853B03C323}"/>
              </a:ext>
            </a:extLst>
          </p:cNvPr>
          <p:cNvGrpSpPr/>
          <p:nvPr/>
        </p:nvGrpSpPr>
        <p:grpSpPr>
          <a:xfrm>
            <a:off x="3849443" y="1517847"/>
            <a:ext cx="1068643" cy="369332"/>
            <a:chOff x="3647644" y="5359159"/>
            <a:chExt cx="1068643" cy="369332"/>
          </a:xfrm>
        </p:grpSpPr>
        <p:sp>
          <p:nvSpPr>
            <p:cNvPr id="52" name="TextBox 51">
              <a:extLst>
                <a:ext uri="{FF2B5EF4-FFF2-40B4-BE49-F238E27FC236}">
                  <a16:creationId xmlns:a16="http://schemas.microsoft.com/office/drawing/2014/main" id="{2F95590E-6C03-E701-4C9C-B2479A85A5CB}"/>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3" name="Straight Arrow Connector 52">
              <a:extLst>
                <a:ext uri="{FF2B5EF4-FFF2-40B4-BE49-F238E27FC236}">
                  <a16:creationId xmlns:a16="http://schemas.microsoft.com/office/drawing/2014/main" id="{8A269F63-B0CF-8EDC-0E8E-ADF1AD624382}"/>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B6C3AB68-26A4-D718-393C-3F3222EFCD5D}"/>
              </a:ext>
            </a:extLst>
          </p:cNvPr>
          <p:cNvGrpSpPr/>
          <p:nvPr/>
        </p:nvGrpSpPr>
        <p:grpSpPr>
          <a:xfrm>
            <a:off x="4604300" y="2069427"/>
            <a:ext cx="1076632" cy="369332"/>
            <a:chOff x="2157212" y="5356391"/>
            <a:chExt cx="1076632" cy="369332"/>
          </a:xfrm>
        </p:grpSpPr>
        <p:sp>
          <p:nvSpPr>
            <p:cNvPr id="55" name="TextBox 54">
              <a:extLst>
                <a:ext uri="{FF2B5EF4-FFF2-40B4-BE49-F238E27FC236}">
                  <a16:creationId xmlns:a16="http://schemas.microsoft.com/office/drawing/2014/main" id="{FEDC9705-0B84-1F50-AD1F-E227F4AAA63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6" name="Straight Arrow Connector 55">
              <a:extLst>
                <a:ext uri="{FF2B5EF4-FFF2-40B4-BE49-F238E27FC236}">
                  <a16:creationId xmlns:a16="http://schemas.microsoft.com/office/drawing/2014/main" id="{E88CA872-A854-5D16-2361-A21941FB3FD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424F38EF-02C4-64E7-2BE1-92EEC0E4196C}"/>
              </a:ext>
            </a:extLst>
          </p:cNvPr>
          <p:cNvGrpSpPr/>
          <p:nvPr/>
        </p:nvGrpSpPr>
        <p:grpSpPr>
          <a:xfrm>
            <a:off x="4499720" y="2803631"/>
            <a:ext cx="1076632" cy="369332"/>
            <a:chOff x="2157212" y="5356391"/>
            <a:chExt cx="1076632" cy="369332"/>
          </a:xfrm>
        </p:grpSpPr>
        <p:sp>
          <p:nvSpPr>
            <p:cNvPr id="58" name="TextBox 57">
              <a:extLst>
                <a:ext uri="{FF2B5EF4-FFF2-40B4-BE49-F238E27FC236}">
                  <a16:creationId xmlns:a16="http://schemas.microsoft.com/office/drawing/2014/main" id="{E09F3E04-DF8F-137E-1751-8802441A6448}"/>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9" name="Straight Arrow Connector 58">
              <a:extLst>
                <a:ext uri="{FF2B5EF4-FFF2-40B4-BE49-F238E27FC236}">
                  <a16:creationId xmlns:a16="http://schemas.microsoft.com/office/drawing/2014/main" id="{CD7494D6-156D-E86C-E3E0-F2497E4A106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B6E7CED2-C329-5E68-9A53-C72DA895F05F}"/>
              </a:ext>
            </a:extLst>
          </p:cNvPr>
          <p:cNvGrpSpPr/>
          <p:nvPr/>
        </p:nvGrpSpPr>
        <p:grpSpPr>
          <a:xfrm>
            <a:off x="6793311" y="3623490"/>
            <a:ext cx="1076632" cy="369332"/>
            <a:chOff x="2157212" y="5356391"/>
            <a:chExt cx="1076632" cy="369332"/>
          </a:xfrm>
        </p:grpSpPr>
        <p:sp>
          <p:nvSpPr>
            <p:cNvPr id="61" name="TextBox 60">
              <a:extLst>
                <a:ext uri="{FF2B5EF4-FFF2-40B4-BE49-F238E27FC236}">
                  <a16:creationId xmlns:a16="http://schemas.microsoft.com/office/drawing/2014/main" id="{6C390EFC-C93A-CF70-7BF9-D2F1FBD68A5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2" name="Straight Arrow Connector 61">
              <a:extLst>
                <a:ext uri="{FF2B5EF4-FFF2-40B4-BE49-F238E27FC236}">
                  <a16:creationId xmlns:a16="http://schemas.microsoft.com/office/drawing/2014/main" id="{0052B9F1-D62E-3084-61D2-5882531B2B0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C0D47FE4-22BA-29AE-35B7-8FD4327974E8}"/>
              </a:ext>
            </a:extLst>
          </p:cNvPr>
          <p:cNvGrpSpPr/>
          <p:nvPr/>
        </p:nvGrpSpPr>
        <p:grpSpPr>
          <a:xfrm>
            <a:off x="4639327" y="1695153"/>
            <a:ext cx="1076632" cy="369332"/>
            <a:chOff x="2157212" y="5356391"/>
            <a:chExt cx="1076632" cy="369332"/>
          </a:xfrm>
        </p:grpSpPr>
        <p:sp>
          <p:nvSpPr>
            <p:cNvPr id="64" name="TextBox 63">
              <a:extLst>
                <a:ext uri="{FF2B5EF4-FFF2-40B4-BE49-F238E27FC236}">
                  <a16:creationId xmlns:a16="http://schemas.microsoft.com/office/drawing/2014/main" id="{EB4ED29B-BFC9-A682-90C7-AD785C229E8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5" name="Straight Arrow Connector 64">
              <a:extLst>
                <a:ext uri="{FF2B5EF4-FFF2-40B4-BE49-F238E27FC236}">
                  <a16:creationId xmlns:a16="http://schemas.microsoft.com/office/drawing/2014/main" id="{92738F69-0FB6-1834-4615-5935719E164B}"/>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715159FF-FB48-EB30-CC10-6A1CFA12028D}"/>
              </a:ext>
            </a:extLst>
          </p:cNvPr>
          <p:cNvGrpSpPr/>
          <p:nvPr/>
        </p:nvGrpSpPr>
        <p:grpSpPr>
          <a:xfrm>
            <a:off x="4837749" y="4099329"/>
            <a:ext cx="1076632" cy="369332"/>
            <a:chOff x="2157212" y="5356391"/>
            <a:chExt cx="1076632" cy="369332"/>
          </a:xfrm>
        </p:grpSpPr>
        <p:sp>
          <p:nvSpPr>
            <p:cNvPr id="67" name="TextBox 66">
              <a:extLst>
                <a:ext uri="{FF2B5EF4-FFF2-40B4-BE49-F238E27FC236}">
                  <a16:creationId xmlns:a16="http://schemas.microsoft.com/office/drawing/2014/main" id="{5D8C1C10-FF7B-6650-C068-F3087351E2F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8" name="Straight Arrow Connector 67">
              <a:extLst>
                <a:ext uri="{FF2B5EF4-FFF2-40B4-BE49-F238E27FC236}">
                  <a16:creationId xmlns:a16="http://schemas.microsoft.com/office/drawing/2014/main" id="{7088C44A-568B-52F9-3849-5AB602DAEAC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902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right)">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right)">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wipe(right)">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wipe(right)">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wipe(right)">
                                      <p:cBhvr>
                                        <p:cTn id="27" dur="500"/>
                                        <p:tgtEl>
                                          <p:spTgt spid="5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wipe(right)">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wipe(right)">
                                      <p:cBhvr>
                                        <p:cTn id="37" dur="500"/>
                                        <p:tgtEl>
                                          <p:spTgt spid="5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wipe(right)">
                                      <p:cBhvr>
                                        <p:cTn id="42" dur="500"/>
                                        <p:tgtEl>
                                          <p:spTgt spid="5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wipe(right)">
                                      <p:cBhvr>
                                        <p:cTn id="47" dur="500"/>
                                        <p:tgtEl>
                                          <p:spTgt spid="6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66"/>
                                        </p:tgtEl>
                                        <p:attrNameLst>
                                          <p:attrName>style.visibility</p:attrName>
                                        </p:attrNameLst>
                                      </p:cBhvr>
                                      <p:to>
                                        <p:strVal val="visible"/>
                                      </p:to>
                                    </p:set>
                                    <p:animEffect transition="in" filter="wipe(right)">
                                      <p:cBhvr>
                                        <p:cTn id="52"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A8098-A433-42DB-2223-D841D502CB5D}"/>
              </a:ext>
            </a:extLst>
          </p:cNvPr>
          <p:cNvSpPr>
            <a:spLocks noGrp="1"/>
          </p:cNvSpPr>
          <p:nvPr>
            <p:ph type="title"/>
          </p:nvPr>
        </p:nvSpPr>
        <p:spPr/>
        <p:txBody>
          <a:bodyPr>
            <a:normAutofit/>
          </a:bodyPr>
          <a:lstStyle/>
          <a:p>
            <a:pPr algn="ctr"/>
            <a:r>
              <a:rPr lang="en-US" sz="3200" b="1" dirty="0">
                <a:solidFill>
                  <a:srgbClr val="0070C0"/>
                </a:solidFill>
                <a:latin typeface="+mn-lt"/>
              </a:rPr>
              <a:t>View</a:t>
            </a:r>
            <a:r>
              <a:rPr lang="en-US" sz="3200" dirty="0">
                <a:latin typeface="+mn-lt"/>
              </a:rPr>
              <a:t> maze_draw.py</a:t>
            </a:r>
          </a:p>
        </p:txBody>
      </p:sp>
      <p:sp>
        <p:nvSpPr>
          <p:cNvPr id="4" name="Slide Number Placeholder 3">
            <a:extLst>
              <a:ext uri="{FF2B5EF4-FFF2-40B4-BE49-F238E27FC236}">
                <a16:creationId xmlns:a16="http://schemas.microsoft.com/office/drawing/2014/main" id="{822C3D56-242D-3350-AA5F-26041A78CF7B}"/>
              </a:ext>
            </a:extLst>
          </p:cNvPr>
          <p:cNvSpPr>
            <a:spLocks noGrp="1"/>
          </p:cNvSpPr>
          <p:nvPr>
            <p:ph type="sldNum" sz="quarter" idx="12"/>
          </p:nvPr>
        </p:nvSpPr>
        <p:spPr/>
        <p:txBody>
          <a:bodyPr/>
          <a:lstStyle/>
          <a:p>
            <a:fld id="{650AD656-6FF9-465D-B7B0-1CD0DD39CD23}" type="slidenum">
              <a:rPr lang="en-US" smtClean="0"/>
              <a:pPr/>
              <a:t>111</a:t>
            </a:fld>
            <a:endParaRPr lang="en-US" dirty="0"/>
          </a:p>
        </p:txBody>
      </p:sp>
      <p:pic>
        <p:nvPicPr>
          <p:cNvPr id="5" name="Picture 4">
            <a:extLst>
              <a:ext uri="{FF2B5EF4-FFF2-40B4-BE49-F238E27FC236}">
                <a16:creationId xmlns:a16="http://schemas.microsoft.com/office/drawing/2014/main" id="{326D558F-525A-5476-4823-02B3A403125D}"/>
              </a:ext>
            </a:extLst>
          </p:cNvPr>
          <p:cNvPicPr>
            <a:picLocks noChangeAspect="1"/>
          </p:cNvPicPr>
          <p:nvPr/>
        </p:nvPicPr>
        <p:blipFill>
          <a:blip r:embed="rId3"/>
          <a:stretch>
            <a:fillRect/>
          </a:stretch>
        </p:blipFill>
        <p:spPr>
          <a:xfrm>
            <a:off x="851770" y="1462086"/>
            <a:ext cx="5549034" cy="978788"/>
          </a:xfrm>
          <a:prstGeom prst="rect">
            <a:avLst/>
          </a:prstGeom>
        </p:spPr>
      </p:pic>
      <p:pic>
        <p:nvPicPr>
          <p:cNvPr id="7" name="Picture 6">
            <a:extLst>
              <a:ext uri="{FF2B5EF4-FFF2-40B4-BE49-F238E27FC236}">
                <a16:creationId xmlns:a16="http://schemas.microsoft.com/office/drawing/2014/main" id="{CFB401B4-2C4F-8B2C-0EA8-1D8E584E50FD}"/>
              </a:ext>
            </a:extLst>
          </p:cNvPr>
          <p:cNvPicPr>
            <a:picLocks noChangeAspect="1"/>
          </p:cNvPicPr>
          <p:nvPr/>
        </p:nvPicPr>
        <p:blipFill>
          <a:blip r:embed="rId4"/>
          <a:stretch>
            <a:fillRect/>
          </a:stretch>
        </p:blipFill>
        <p:spPr>
          <a:xfrm>
            <a:off x="3847221" y="2075743"/>
            <a:ext cx="4579455" cy="4286879"/>
          </a:xfrm>
          <a:prstGeom prst="rect">
            <a:avLst/>
          </a:prstGeom>
          <a:ln w="28575">
            <a:solidFill>
              <a:schemeClr val="bg1">
                <a:lumMod val="95000"/>
              </a:schemeClr>
            </a:solidFill>
          </a:ln>
          <a:effectLst>
            <a:outerShdw blurRad="50800" dist="38100" dir="2700000" algn="tl" rotWithShape="0">
              <a:prstClr val="black">
                <a:alpha val="40000"/>
              </a:prstClr>
            </a:outerShdw>
          </a:effectLst>
        </p:spPr>
      </p:pic>
      <p:grpSp>
        <p:nvGrpSpPr>
          <p:cNvPr id="69" name="Group 68">
            <a:extLst>
              <a:ext uri="{FF2B5EF4-FFF2-40B4-BE49-F238E27FC236}">
                <a16:creationId xmlns:a16="http://schemas.microsoft.com/office/drawing/2014/main" id="{76DAEAEE-F2EE-955F-903E-46E96F20F8B4}"/>
              </a:ext>
            </a:extLst>
          </p:cNvPr>
          <p:cNvGrpSpPr/>
          <p:nvPr/>
        </p:nvGrpSpPr>
        <p:grpSpPr>
          <a:xfrm>
            <a:off x="6143194" y="1664846"/>
            <a:ext cx="1076632" cy="369332"/>
            <a:chOff x="4968362" y="2079211"/>
            <a:chExt cx="1076632" cy="369332"/>
          </a:xfrm>
        </p:grpSpPr>
        <p:cxnSp>
          <p:nvCxnSpPr>
            <p:cNvPr id="70" name="Straight Arrow Connector 69">
              <a:extLst>
                <a:ext uri="{FF2B5EF4-FFF2-40B4-BE49-F238E27FC236}">
                  <a16:creationId xmlns:a16="http://schemas.microsoft.com/office/drawing/2014/main" id="{C4CDD80A-717D-A758-B1E6-C3E76A62DF19}"/>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D5EDD2B9-4C58-0305-F30A-8A173E3360D7}"/>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72" name="Group 71">
            <a:extLst>
              <a:ext uri="{FF2B5EF4-FFF2-40B4-BE49-F238E27FC236}">
                <a16:creationId xmlns:a16="http://schemas.microsoft.com/office/drawing/2014/main" id="{2B40F31F-6B9E-29AB-D8E3-E43AA7311BC7}"/>
              </a:ext>
            </a:extLst>
          </p:cNvPr>
          <p:cNvGrpSpPr/>
          <p:nvPr/>
        </p:nvGrpSpPr>
        <p:grpSpPr>
          <a:xfrm>
            <a:off x="2196271" y="1879721"/>
            <a:ext cx="1076632" cy="369332"/>
            <a:chOff x="4704120" y="2356972"/>
            <a:chExt cx="1076632" cy="369332"/>
          </a:xfrm>
        </p:grpSpPr>
        <p:cxnSp>
          <p:nvCxnSpPr>
            <p:cNvPr id="73" name="Straight Arrow Connector 72">
              <a:extLst>
                <a:ext uri="{FF2B5EF4-FFF2-40B4-BE49-F238E27FC236}">
                  <a16:creationId xmlns:a16="http://schemas.microsoft.com/office/drawing/2014/main" id="{D5399DB7-1CA2-8DB0-8D95-A02A84735E45}"/>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D9F8DD8C-2D82-68EC-4595-4D7F326B4869}"/>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75" name="Group 74">
            <a:extLst>
              <a:ext uri="{FF2B5EF4-FFF2-40B4-BE49-F238E27FC236}">
                <a16:creationId xmlns:a16="http://schemas.microsoft.com/office/drawing/2014/main" id="{93062E3D-1BA9-CF01-A48C-355CD055DC56}"/>
              </a:ext>
            </a:extLst>
          </p:cNvPr>
          <p:cNvGrpSpPr/>
          <p:nvPr/>
        </p:nvGrpSpPr>
        <p:grpSpPr>
          <a:xfrm>
            <a:off x="5610390" y="2043002"/>
            <a:ext cx="1068643" cy="369332"/>
            <a:chOff x="3647644" y="4910075"/>
            <a:chExt cx="1068643" cy="369332"/>
          </a:xfrm>
        </p:grpSpPr>
        <p:sp>
          <p:nvSpPr>
            <p:cNvPr id="76" name="TextBox 75">
              <a:extLst>
                <a:ext uri="{FF2B5EF4-FFF2-40B4-BE49-F238E27FC236}">
                  <a16:creationId xmlns:a16="http://schemas.microsoft.com/office/drawing/2014/main" id="{CE029503-AA86-9AD8-6667-D0358E2FA2A3}"/>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7" name="Straight Arrow Connector 76">
              <a:extLst>
                <a:ext uri="{FF2B5EF4-FFF2-40B4-BE49-F238E27FC236}">
                  <a16:creationId xmlns:a16="http://schemas.microsoft.com/office/drawing/2014/main" id="{46D02A64-C545-5216-20C1-42176C0598B6}"/>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4DAEA8A8-0D58-351D-AABA-C3CC2333C442}"/>
              </a:ext>
            </a:extLst>
          </p:cNvPr>
          <p:cNvGrpSpPr/>
          <p:nvPr/>
        </p:nvGrpSpPr>
        <p:grpSpPr>
          <a:xfrm>
            <a:off x="5992144" y="2581220"/>
            <a:ext cx="1064340" cy="369332"/>
            <a:chOff x="3647644" y="5421073"/>
            <a:chExt cx="1064340" cy="369332"/>
          </a:xfrm>
        </p:grpSpPr>
        <p:sp>
          <p:nvSpPr>
            <p:cNvPr id="79" name="TextBox 78">
              <a:extLst>
                <a:ext uri="{FF2B5EF4-FFF2-40B4-BE49-F238E27FC236}">
                  <a16:creationId xmlns:a16="http://schemas.microsoft.com/office/drawing/2014/main" id="{4CA016DA-FC62-4C6A-BDE4-32B267EBB224}"/>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0" name="Straight Arrow Connector 79">
              <a:extLst>
                <a:ext uri="{FF2B5EF4-FFF2-40B4-BE49-F238E27FC236}">
                  <a16:creationId xmlns:a16="http://schemas.microsoft.com/office/drawing/2014/main" id="{1032A087-1E1C-4122-0FAD-0482DA4CE7CD}"/>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E403C2E0-960E-746D-07E3-B04404AF2D89}"/>
              </a:ext>
            </a:extLst>
          </p:cNvPr>
          <p:cNvGrpSpPr/>
          <p:nvPr/>
        </p:nvGrpSpPr>
        <p:grpSpPr>
          <a:xfrm>
            <a:off x="5805193" y="2923469"/>
            <a:ext cx="1068643" cy="369332"/>
            <a:chOff x="3647644" y="5359159"/>
            <a:chExt cx="1068643" cy="369332"/>
          </a:xfrm>
        </p:grpSpPr>
        <p:sp>
          <p:nvSpPr>
            <p:cNvPr id="82" name="TextBox 81">
              <a:extLst>
                <a:ext uri="{FF2B5EF4-FFF2-40B4-BE49-F238E27FC236}">
                  <a16:creationId xmlns:a16="http://schemas.microsoft.com/office/drawing/2014/main" id="{EF89F7C7-5DB3-CA1E-FEEF-F3F9F8E3FA46}"/>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3" name="Straight Arrow Connector 82">
              <a:extLst>
                <a:ext uri="{FF2B5EF4-FFF2-40B4-BE49-F238E27FC236}">
                  <a16:creationId xmlns:a16="http://schemas.microsoft.com/office/drawing/2014/main" id="{738970CA-574A-D357-41C2-DF9509078013}"/>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EA5514F4-FB6E-DB8B-B750-E29AF179329C}"/>
              </a:ext>
            </a:extLst>
          </p:cNvPr>
          <p:cNvGrpSpPr/>
          <p:nvPr/>
        </p:nvGrpSpPr>
        <p:grpSpPr>
          <a:xfrm>
            <a:off x="7085565" y="3612839"/>
            <a:ext cx="1076632" cy="369332"/>
            <a:chOff x="2157212" y="5356391"/>
            <a:chExt cx="1076632" cy="369332"/>
          </a:xfrm>
        </p:grpSpPr>
        <p:sp>
          <p:nvSpPr>
            <p:cNvPr id="94" name="TextBox 93">
              <a:extLst>
                <a:ext uri="{FF2B5EF4-FFF2-40B4-BE49-F238E27FC236}">
                  <a16:creationId xmlns:a16="http://schemas.microsoft.com/office/drawing/2014/main" id="{724D6A32-EB9F-B461-2876-741FE59E5214}"/>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5" name="Straight Arrow Connector 94">
              <a:extLst>
                <a:ext uri="{FF2B5EF4-FFF2-40B4-BE49-F238E27FC236}">
                  <a16:creationId xmlns:a16="http://schemas.microsoft.com/office/drawing/2014/main" id="{7C29F57A-970A-8C34-E5B5-80A8BE00AD00}"/>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B6A97E8F-2907-B8E6-8CB2-5E1C2F9F90B7}"/>
              </a:ext>
            </a:extLst>
          </p:cNvPr>
          <p:cNvGrpSpPr/>
          <p:nvPr/>
        </p:nvGrpSpPr>
        <p:grpSpPr>
          <a:xfrm>
            <a:off x="7958013" y="5698105"/>
            <a:ext cx="1076632" cy="369332"/>
            <a:chOff x="2157212" y="5356391"/>
            <a:chExt cx="1076632" cy="369332"/>
          </a:xfrm>
        </p:grpSpPr>
        <p:sp>
          <p:nvSpPr>
            <p:cNvPr id="100" name="TextBox 99">
              <a:extLst>
                <a:ext uri="{FF2B5EF4-FFF2-40B4-BE49-F238E27FC236}">
                  <a16:creationId xmlns:a16="http://schemas.microsoft.com/office/drawing/2014/main" id="{1E74EC99-3BBC-CB29-FD35-2C4E00C9E0D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01" name="Straight Arrow Connector 100">
              <a:extLst>
                <a:ext uri="{FF2B5EF4-FFF2-40B4-BE49-F238E27FC236}">
                  <a16:creationId xmlns:a16="http://schemas.microsoft.com/office/drawing/2014/main" id="{F1FCF146-9B2D-D2A6-3900-0FEBDB7298F2}"/>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ABB330C4-565B-7C49-1061-F4C262C50ADE}"/>
              </a:ext>
            </a:extLst>
          </p:cNvPr>
          <p:cNvPicPr>
            <a:picLocks noChangeAspect="1"/>
          </p:cNvPicPr>
          <p:nvPr/>
        </p:nvPicPr>
        <p:blipFill>
          <a:blip r:embed="rId5"/>
          <a:stretch>
            <a:fillRect/>
          </a:stretch>
        </p:blipFill>
        <p:spPr>
          <a:xfrm>
            <a:off x="564581" y="3138698"/>
            <a:ext cx="3956554" cy="2160967"/>
          </a:xfrm>
          <a:prstGeom prst="rect">
            <a:avLst/>
          </a:prstGeom>
          <a:ln>
            <a:solidFill>
              <a:schemeClr val="tx1"/>
            </a:solidFill>
          </a:ln>
        </p:spPr>
      </p:pic>
      <p:sp>
        <p:nvSpPr>
          <p:cNvPr id="102" name="TextBox 101">
            <a:extLst>
              <a:ext uri="{FF2B5EF4-FFF2-40B4-BE49-F238E27FC236}">
                <a16:creationId xmlns:a16="http://schemas.microsoft.com/office/drawing/2014/main" id="{21871555-A7B2-BFB9-CC6A-184951C2C523}"/>
              </a:ext>
            </a:extLst>
          </p:cNvPr>
          <p:cNvSpPr txBox="1"/>
          <p:nvPr/>
        </p:nvSpPr>
        <p:spPr>
          <a:xfrm>
            <a:off x="944398" y="5461811"/>
            <a:ext cx="2427890" cy="369332"/>
          </a:xfrm>
          <a:prstGeom prst="rect">
            <a:avLst/>
          </a:prstGeom>
          <a:noFill/>
        </p:spPr>
        <p:txBody>
          <a:bodyPr wrap="square">
            <a:spAutoFit/>
          </a:bodyPr>
          <a:lstStyle/>
          <a:p>
            <a:pPr algn="ctr"/>
            <a:r>
              <a:rPr lang="en-US" dirty="0" err="1">
                <a:hlinkClick r:id="rId6"/>
              </a:rPr>
              <a:t>numpy</a:t>
            </a:r>
            <a:r>
              <a:rPr lang="en-US" dirty="0">
                <a:hlinkClick r:id="rId6"/>
              </a:rPr>
              <a:t> </a:t>
            </a:r>
            <a:r>
              <a:rPr lang="en-US" dirty="0" err="1">
                <a:hlinkClick r:id="rId6"/>
              </a:rPr>
              <a:t>genfromtxt</a:t>
            </a:r>
            <a:r>
              <a:rPr lang="en-US" dirty="0">
                <a:hlinkClick r:id="rId6"/>
              </a:rPr>
              <a:t>()</a:t>
            </a:r>
            <a:r>
              <a:rPr lang="en-US" dirty="0"/>
              <a:t> </a:t>
            </a:r>
          </a:p>
        </p:txBody>
      </p:sp>
    </p:spTree>
    <p:extLst>
      <p:ext uri="{BB962C8B-B14F-4D97-AF65-F5344CB8AC3E}">
        <p14:creationId xmlns:p14="http://schemas.microsoft.com/office/powerpoint/2010/main" val="1646030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wipe(right)">
                                      <p:cBhvr>
                                        <p:cTn id="11" dur="500"/>
                                        <p:tgtEl>
                                          <p:spTgt spid="6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wipe(right)">
                                      <p:cBhvr>
                                        <p:cTn id="16" dur="500"/>
                                        <p:tgtEl>
                                          <p:spTgt spid="7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up)">
                                      <p:cBhvr>
                                        <p:cTn id="21" dur="500"/>
                                        <p:tgtEl>
                                          <p:spTgt spid="7"/>
                                        </p:tgtEl>
                                      </p:cBhvr>
                                    </p:animEffect>
                                  </p:childTnLst>
                                </p:cTn>
                              </p:par>
                            </p:childTnLst>
                          </p:cTn>
                        </p:par>
                        <p:par>
                          <p:cTn id="22" fill="hold">
                            <p:stCondLst>
                              <p:cond delay="500"/>
                            </p:stCondLst>
                            <p:childTnLst>
                              <p:par>
                                <p:cTn id="23" presetID="22" presetClass="entr" presetSubtype="2" fill="hold" nodeType="after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wipe(right)">
                                      <p:cBhvr>
                                        <p:cTn id="25" dur="500"/>
                                        <p:tgtEl>
                                          <p:spTgt spid="7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78"/>
                                        </p:tgtEl>
                                        <p:attrNameLst>
                                          <p:attrName>style.visibility</p:attrName>
                                        </p:attrNameLst>
                                      </p:cBhvr>
                                      <p:to>
                                        <p:strVal val="visible"/>
                                      </p:to>
                                    </p:set>
                                    <p:animEffect transition="in" filter="wipe(right)">
                                      <p:cBhvr>
                                        <p:cTn id="30" dur="500"/>
                                        <p:tgtEl>
                                          <p:spTgt spid="7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81"/>
                                        </p:tgtEl>
                                        <p:attrNameLst>
                                          <p:attrName>style.visibility</p:attrName>
                                        </p:attrNameLst>
                                      </p:cBhvr>
                                      <p:to>
                                        <p:strVal val="visible"/>
                                      </p:to>
                                    </p:set>
                                    <p:animEffect transition="in" filter="wipe(right)">
                                      <p:cBhvr>
                                        <p:cTn id="35" dur="500"/>
                                        <p:tgtEl>
                                          <p:spTgt spid="81"/>
                                        </p:tgtEl>
                                      </p:cBhvr>
                                    </p:animEffect>
                                  </p:childTnLst>
                                </p:cTn>
                              </p:par>
                            </p:childTnLst>
                          </p:cTn>
                        </p:par>
                        <p:par>
                          <p:cTn id="36" fill="hold">
                            <p:stCondLst>
                              <p:cond delay="500"/>
                            </p:stCondLst>
                            <p:childTnLst>
                              <p:par>
                                <p:cTn id="37" presetID="22" presetClass="entr" presetSubtype="1"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up)">
                                      <p:cBhvr>
                                        <p:cTn id="39" dur="500"/>
                                        <p:tgtEl>
                                          <p:spTgt spid="9"/>
                                        </p:tgtEl>
                                      </p:cBhvr>
                                    </p:animEffect>
                                  </p:childTnLst>
                                </p:cTn>
                              </p:par>
                            </p:childTnLst>
                          </p:cTn>
                        </p:par>
                        <p:par>
                          <p:cTn id="40" fill="hold">
                            <p:stCondLst>
                              <p:cond delay="1000"/>
                            </p:stCondLst>
                            <p:childTnLst>
                              <p:par>
                                <p:cTn id="41" presetID="2" presetClass="entr" presetSubtype="4" fill="hold" grpId="0" nodeType="afterEffect">
                                  <p:stCondLst>
                                    <p:cond delay="0"/>
                                  </p:stCondLst>
                                  <p:childTnLst>
                                    <p:set>
                                      <p:cBhvr>
                                        <p:cTn id="42" dur="1" fill="hold">
                                          <p:stCondLst>
                                            <p:cond delay="0"/>
                                          </p:stCondLst>
                                        </p:cTn>
                                        <p:tgtEl>
                                          <p:spTgt spid="102"/>
                                        </p:tgtEl>
                                        <p:attrNameLst>
                                          <p:attrName>style.visibility</p:attrName>
                                        </p:attrNameLst>
                                      </p:cBhvr>
                                      <p:to>
                                        <p:strVal val="visible"/>
                                      </p:to>
                                    </p:set>
                                    <p:anim calcmode="lin" valueType="num">
                                      <p:cBhvr additive="base">
                                        <p:cTn id="43" dur="500" fill="hold"/>
                                        <p:tgtEl>
                                          <p:spTgt spid="102"/>
                                        </p:tgtEl>
                                        <p:attrNameLst>
                                          <p:attrName>ppt_x</p:attrName>
                                        </p:attrNameLst>
                                      </p:cBhvr>
                                      <p:tavLst>
                                        <p:tav tm="0">
                                          <p:val>
                                            <p:strVal val="#ppt_x"/>
                                          </p:val>
                                        </p:tav>
                                        <p:tav tm="100000">
                                          <p:val>
                                            <p:strVal val="#ppt_x"/>
                                          </p:val>
                                        </p:tav>
                                      </p:tavLst>
                                    </p:anim>
                                    <p:anim calcmode="lin" valueType="num">
                                      <p:cBhvr additive="base">
                                        <p:cTn id="44"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93"/>
                                        </p:tgtEl>
                                        <p:attrNameLst>
                                          <p:attrName>style.visibility</p:attrName>
                                        </p:attrNameLst>
                                      </p:cBhvr>
                                      <p:to>
                                        <p:strVal val="visible"/>
                                      </p:to>
                                    </p:set>
                                    <p:animEffect transition="in" filter="wipe(right)">
                                      <p:cBhvr>
                                        <p:cTn id="49" dur="500"/>
                                        <p:tgtEl>
                                          <p:spTgt spid="9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nodeType="clickEffect">
                                  <p:stCondLst>
                                    <p:cond delay="0"/>
                                  </p:stCondLst>
                                  <p:childTnLst>
                                    <p:set>
                                      <p:cBhvr>
                                        <p:cTn id="53" dur="1" fill="hold">
                                          <p:stCondLst>
                                            <p:cond delay="0"/>
                                          </p:stCondLst>
                                        </p:cTn>
                                        <p:tgtEl>
                                          <p:spTgt spid="99"/>
                                        </p:tgtEl>
                                        <p:attrNameLst>
                                          <p:attrName>style.visibility</p:attrName>
                                        </p:attrNameLst>
                                      </p:cBhvr>
                                      <p:to>
                                        <p:strVal val="visible"/>
                                      </p:to>
                                    </p:set>
                                    <p:animEffect transition="in" filter="wipe(right)">
                                      <p:cBhvr>
                                        <p:cTn id="54"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4FD4B56-5187-4FD5-85AF-475D372EA772}"/>
              </a:ext>
            </a:extLst>
          </p:cNvPr>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maze_draw.py</a:t>
            </a:r>
          </a:p>
        </p:txBody>
      </p:sp>
      <p:sp>
        <p:nvSpPr>
          <p:cNvPr id="4" name="Slide Number Placeholder 3"/>
          <p:cNvSpPr>
            <a:spLocks noGrp="1"/>
          </p:cNvSpPr>
          <p:nvPr>
            <p:ph type="sldNum" sz="quarter" idx="12"/>
          </p:nvPr>
        </p:nvSpPr>
        <p:spPr/>
        <p:txBody>
          <a:bodyPr/>
          <a:lstStyle/>
          <a:p>
            <a:fld id="{650AD656-6FF9-465D-B7B0-1CD0DD39CD23}" type="slidenum">
              <a:rPr lang="en-US" smtClean="0"/>
              <a:t>112</a:t>
            </a:fld>
            <a:endParaRPr lang="en-US" dirty="0"/>
          </a:p>
        </p:txBody>
      </p:sp>
      <p:pic>
        <p:nvPicPr>
          <p:cNvPr id="14" name="Picture 13">
            <a:extLst>
              <a:ext uri="{FF2B5EF4-FFF2-40B4-BE49-F238E27FC236}">
                <a16:creationId xmlns:a16="http://schemas.microsoft.com/office/drawing/2014/main" id="{B919F58F-DA4E-8A13-B481-BAC56AC0A06A}"/>
              </a:ext>
            </a:extLst>
          </p:cNvPr>
          <p:cNvPicPr>
            <a:picLocks noChangeAspect="1"/>
          </p:cNvPicPr>
          <p:nvPr/>
        </p:nvPicPr>
        <p:blipFill>
          <a:blip r:embed="rId3"/>
          <a:stretch>
            <a:fillRect/>
          </a:stretch>
        </p:blipFill>
        <p:spPr>
          <a:xfrm>
            <a:off x="2258992" y="1525934"/>
            <a:ext cx="4626015" cy="4995173"/>
          </a:xfrm>
          <a:prstGeom prst="rect">
            <a:avLst/>
          </a:prstGeom>
          <a:ln>
            <a:solidFill>
              <a:schemeClr val="tx1"/>
            </a:solidFill>
          </a:ln>
          <a:effectLst>
            <a:outerShdw blurRad="50800" dist="38100" dir="2700000" algn="tl" rotWithShape="0">
              <a:prstClr val="black">
                <a:alpha val="40000"/>
              </a:prstClr>
            </a:outerShdw>
          </a:effectLst>
        </p:spPr>
      </p:pic>
      <p:sp>
        <p:nvSpPr>
          <p:cNvPr id="2" name="TextBox 1">
            <a:extLst>
              <a:ext uri="{FF2B5EF4-FFF2-40B4-BE49-F238E27FC236}">
                <a16:creationId xmlns:a16="http://schemas.microsoft.com/office/drawing/2014/main" id="{CB91A189-5F44-1EBC-24BC-4634D3337052}"/>
              </a:ext>
            </a:extLst>
          </p:cNvPr>
          <p:cNvSpPr txBox="1"/>
          <p:nvPr/>
        </p:nvSpPr>
        <p:spPr>
          <a:xfrm>
            <a:off x="7486650" y="3561855"/>
            <a:ext cx="768159" cy="923330"/>
          </a:xfrm>
          <a:prstGeom prst="rect">
            <a:avLst/>
          </a:prstGeom>
          <a:noFill/>
        </p:spPr>
        <p:txBody>
          <a:bodyPr wrap="none" rtlCol="0">
            <a:spAutoFit/>
          </a:bodyPr>
          <a:lstStyle/>
          <a:p>
            <a:pPr algn="ctr"/>
            <a:r>
              <a:rPr lang="en-US" sz="5400" dirty="0">
                <a:ln>
                  <a:solidFill>
                    <a:srgbClr val="00B050"/>
                  </a:solidFill>
                </a:ln>
                <a:solidFill>
                  <a:srgbClr val="00B050"/>
                </a:solidFill>
                <a:sym typeface="Wingdings" panose="05000000000000000000" pitchFamily="2" charset="2"/>
              </a:rPr>
              <a:t></a:t>
            </a:r>
            <a:endParaRPr lang="en-US" sz="5400" dirty="0">
              <a:ln>
                <a:solidFill>
                  <a:srgbClr val="00B050"/>
                </a:solidFill>
              </a:ln>
              <a:solidFill>
                <a:srgbClr val="00B050"/>
              </a:solidFill>
            </a:endParaRPr>
          </a:p>
        </p:txBody>
      </p:sp>
    </p:spTree>
    <p:extLst>
      <p:ext uri="{BB962C8B-B14F-4D97-AF65-F5344CB8AC3E}">
        <p14:creationId xmlns:p14="http://schemas.microsoft.com/office/powerpoint/2010/main" val="121733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Depth-First Search</a:t>
            </a:r>
          </a:p>
        </p:txBody>
      </p:sp>
      <p:sp>
        <p:nvSpPr>
          <p:cNvPr id="3" name="Content Placeholder 2"/>
          <p:cNvSpPr>
            <a:spLocks noGrp="1"/>
          </p:cNvSpPr>
          <p:nvPr>
            <p:ph idx="1"/>
          </p:nvPr>
        </p:nvSpPr>
        <p:spPr/>
        <p:txBody>
          <a:bodyPr>
            <a:noAutofit/>
          </a:bodyPr>
          <a:lstStyle/>
          <a:p>
            <a:r>
              <a:rPr lang="en-US" sz="2400" dirty="0"/>
              <a:t>Depth-first is a sequential search algorithm</a:t>
            </a:r>
          </a:p>
          <a:p>
            <a:pPr lvl="1"/>
            <a:r>
              <a:rPr lang="en-US" sz="2000" dirty="0"/>
              <a:t>It is just you </a:t>
            </a:r>
            <a:r>
              <a:rPr lang="en-US" sz="2000" u="sng" dirty="0"/>
              <a:t>alone</a:t>
            </a:r>
            <a:r>
              <a:rPr lang="en-US" sz="2000" dirty="0"/>
              <a:t> in the maze, you have no helpers</a:t>
            </a:r>
          </a:p>
          <a:p>
            <a:pPr lvl="1"/>
            <a:r>
              <a:rPr lang="en-US" sz="2000" dirty="0"/>
              <a:t>It is a zero-prior knowledge, recursive, backtracking approach</a:t>
            </a:r>
          </a:p>
          <a:p>
            <a:pPr lvl="1"/>
            <a:r>
              <a:rPr lang="en-US" sz="2000" dirty="0"/>
              <a:t>You have </a:t>
            </a:r>
            <a:r>
              <a:rPr lang="en-US" sz="2000" b="1" dirty="0">
                <a:solidFill>
                  <a:srgbClr val="FF0000"/>
                </a:solidFill>
              </a:rPr>
              <a:t>breadcrumbs</a:t>
            </a:r>
            <a:r>
              <a:rPr lang="en-US" sz="2000" dirty="0"/>
              <a:t> to mark your cell visitation history</a:t>
            </a:r>
          </a:p>
          <a:p>
            <a:r>
              <a:rPr lang="en-US" sz="2400" dirty="0"/>
              <a:t>Order of step search in each cell is </a:t>
            </a:r>
            <a:r>
              <a:rPr lang="en-US" sz="2400" b="1" dirty="0"/>
              <a:t>North, East, South, West</a:t>
            </a:r>
          </a:p>
          <a:p>
            <a:pPr lvl="1"/>
            <a:r>
              <a:rPr lang="en-US" sz="2000" dirty="0"/>
              <a:t>We can only proceed in a direction if there is </a:t>
            </a:r>
            <a:r>
              <a:rPr lang="en-US" sz="2000" u="sng" dirty="0"/>
              <a:t>no</a:t>
            </a:r>
            <a:r>
              <a:rPr lang="en-US" sz="2000" dirty="0"/>
              <a:t> wall in the path:</a:t>
            </a:r>
          </a:p>
          <a:p>
            <a:pPr marL="0" indent="0" algn="ctr">
              <a:spcAft>
                <a:spcPts val="1200"/>
              </a:spcAft>
              <a:buNone/>
            </a:pPr>
            <a:r>
              <a:rPr lang="en-US" sz="2000" b="1" dirty="0">
                <a:solidFill>
                  <a:srgbClr val="00B050"/>
                </a:solidFill>
              </a:rPr>
              <a:t>if (cell value </a:t>
            </a:r>
            <a:r>
              <a:rPr lang="en-US" sz="2000" b="1" dirty="0">
                <a:solidFill>
                  <a:srgbClr val="FF0000"/>
                </a:solidFill>
              </a:rPr>
              <a:t>&amp;</a:t>
            </a:r>
            <a:r>
              <a:rPr lang="en-US" sz="2000" b="1" dirty="0">
                <a:solidFill>
                  <a:srgbClr val="00B050"/>
                </a:solidFill>
              </a:rPr>
              <a:t> direction) != direction</a:t>
            </a:r>
          </a:p>
          <a:p>
            <a:pPr marL="914400" lvl="1" indent="0">
              <a:buNone/>
            </a:pPr>
            <a:r>
              <a:rPr lang="en-US" sz="2000" dirty="0"/>
              <a:t>North (1)	→	(</a:t>
            </a:r>
            <a:r>
              <a:rPr lang="el-GR" sz="2000" dirty="0"/>
              <a:t>Δ</a:t>
            </a:r>
            <a:r>
              <a:rPr lang="en-US" sz="2000" dirty="0"/>
              <a:t> row = -1, </a:t>
            </a:r>
            <a:r>
              <a:rPr lang="el-GR" sz="2000" dirty="0"/>
              <a:t>Δ </a:t>
            </a:r>
            <a:r>
              <a:rPr lang="en-US" sz="2000" dirty="0"/>
              <a:t>column = 0)</a:t>
            </a:r>
          </a:p>
          <a:p>
            <a:pPr marL="914400" lvl="1" indent="0">
              <a:buNone/>
            </a:pPr>
            <a:r>
              <a:rPr lang="en-US" sz="2000" dirty="0"/>
              <a:t>East (2)		→	(</a:t>
            </a:r>
            <a:r>
              <a:rPr lang="el-GR" sz="2000" dirty="0"/>
              <a:t>Δ</a:t>
            </a:r>
            <a:r>
              <a:rPr lang="en-US" sz="2000" dirty="0"/>
              <a:t> row = 0, </a:t>
            </a:r>
            <a:r>
              <a:rPr lang="el-GR" sz="2000" dirty="0"/>
              <a:t>Δ </a:t>
            </a:r>
            <a:r>
              <a:rPr lang="en-US" sz="2000" dirty="0"/>
              <a:t>column = 1)</a:t>
            </a:r>
          </a:p>
          <a:p>
            <a:pPr marL="914400" lvl="1" indent="0">
              <a:buNone/>
            </a:pPr>
            <a:r>
              <a:rPr lang="en-US" sz="2000" dirty="0"/>
              <a:t>South (4)	→	(</a:t>
            </a:r>
            <a:r>
              <a:rPr lang="el-GR" sz="2000" dirty="0"/>
              <a:t>Δ</a:t>
            </a:r>
            <a:r>
              <a:rPr lang="en-US" sz="2000" dirty="0"/>
              <a:t> row = 1, </a:t>
            </a:r>
            <a:r>
              <a:rPr lang="el-GR" sz="2000" dirty="0"/>
              <a:t>Δ </a:t>
            </a:r>
            <a:r>
              <a:rPr lang="en-US" sz="2000" dirty="0"/>
              <a:t>column = 0)</a:t>
            </a:r>
          </a:p>
          <a:p>
            <a:pPr marL="914400" lvl="1" indent="0">
              <a:buNone/>
            </a:pPr>
            <a:r>
              <a:rPr lang="en-US" sz="2000" dirty="0"/>
              <a:t>West (8) </a:t>
            </a:r>
            <a:r>
              <a:rPr lang="en-US" sz="2000" b="1" dirty="0"/>
              <a:t>	</a:t>
            </a:r>
            <a:r>
              <a:rPr lang="en-US" sz="2000" dirty="0"/>
              <a:t>→	(</a:t>
            </a:r>
            <a:r>
              <a:rPr lang="el-GR" sz="2000" dirty="0"/>
              <a:t>Δ</a:t>
            </a:r>
            <a:r>
              <a:rPr lang="en-US" sz="2000" dirty="0"/>
              <a:t> row = 0, </a:t>
            </a:r>
            <a:r>
              <a:rPr lang="el-GR" sz="2000" dirty="0"/>
              <a:t>Δ </a:t>
            </a:r>
            <a:r>
              <a:rPr lang="en-US" sz="2000" dirty="0"/>
              <a:t>column = -1)</a:t>
            </a:r>
          </a:p>
          <a:p>
            <a:pPr lvl="1"/>
            <a:endParaRPr lang="en-US" dirty="0"/>
          </a:p>
        </p:txBody>
      </p:sp>
      <p:sp>
        <p:nvSpPr>
          <p:cNvPr id="4" name="Slide Number Placeholder 3"/>
          <p:cNvSpPr>
            <a:spLocks noGrp="1"/>
          </p:cNvSpPr>
          <p:nvPr>
            <p:ph type="sldNum" sz="quarter" idx="12"/>
          </p:nvPr>
        </p:nvSpPr>
        <p:spPr/>
        <p:txBody>
          <a:bodyPr/>
          <a:lstStyle/>
          <a:p>
            <a:fld id="{650AD656-6FF9-465D-B7B0-1CD0DD39CD23}" type="slidenum">
              <a:rPr lang="en-US" smtClean="0"/>
              <a:t>113</a:t>
            </a:fld>
            <a:endParaRPr lang="en-US" dirty="0"/>
          </a:p>
        </p:txBody>
      </p:sp>
    </p:spTree>
    <p:extLst>
      <p:ext uri="{BB962C8B-B14F-4D97-AF65-F5344CB8AC3E}">
        <p14:creationId xmlns:p14="http://schemas.microsoft.com/office/powerpoint/2010/main" val="598903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Depth-First Search Algorithm</a:t>
            </a:r>
          </a:p>
        </p:txBody>
      </p:sp>
      <p:sp>
        <p:nvSpPr>
          <p:cNvPr id="3" name="Content Placeholder 2"/>
          <p:cNvSpPr>
            <a:spLocks noGrp="1"/>
          </p:cNvSpPr>
          <p:nvPr>
            <p:ph idx="1"/>
          </p:nvPr>
        </p:nvSpPr>
        <p:spPr>
          <a:xfrm>
            <a:off x="628650" y="1825624"/>
            <a:ext cx="7886700" cy="4789359"/>
          </a:xfrm>
        </p:spPr>
        <p:txBody>
          <a:bodyPr>
            <a:noAutofit/>
          </a:bodyPr>
          <a:lstStyle/>
          <a:p>
            <a:pPr marL="514350" indent="-514350">
              <a:buFont typeface="+mj-lt"/>
              <a:buAutoNum type="arabicPeriod"/>
            </a:pPr>
            <a:r>
              <a:rPr lang="en-US" sz="2400" dirty="0"/>
              <a:t>Drop a </a:t>
            </a:r>
            <a:r>
              <a:rPr lang="en-US" sz="2400" b="1" dirty="0">
                <a:solidFill>
                  <a:srgbClr val="0070C0"/>
                </a:solidFill>
              </a:rPr>
              <a:t>breadcrumb</a:t>
            </a:r>
            <a:r>
              <a:rPr lang="en-US" sz="2400" dirty="0">
                <a:solidFill>
                  <a:srgbClr val="0070C0"/>
                </a:solidFill>
              </a:rPr>
              <a:t> </a:t>
            </a:r>
            <a:r>
              <a:rPr lang="en-US" sz="2400" dirty="0"/>
              <a:t>as you enter each cell </a:t>
            </a:r>
          </a:p>
          <a:p>
            <a:pPr marL="514350" indent="-514350">
              <a:buFont typeface="+mj-lt"/>
              <a:buAutoNum type="arabicPeriod"/>
            </a:pPr>
            <a:r>
              <a:rPr lang="en-US" sz="2400" dirty="0"/>
              <a:t>Take a step in the very first direction that is </a:t>
            </a:r>
            <a:r>
              <a:rPr lang="en-US" sz="2400" b="1" dirty="0">
                <a:solidFill>
                  <a:srgbClr val="00B050"/>
                </a:solidFill>
              </a:rPr>
              <a:t>open</a:t>
            </a:r>
            <a:r>
              <a:rPr lang="en-US" sz="2400" dirty="0"/>
              <a:t>, and go to step #1</a:t>
            </a:r>
          </a:p>
          <a:p>
            <a:pPr marL="514350" indent="-514350">
              <a:buFont typeface="+mj-lt"/>
              <a:buAutoNum type="arabicPeriod"/>
            </a:pPr>
            <a:r>
              <a:rPr lang="en-US" sz="2400" dirty="0"/>
              <a:t>If there are no more open directions in the cell, retrace your steps </a:t>
            </a:r>
            <a:r>
              <a:rPr lang="en-US" sz="2400" b="1" dirty="0">
                <a:solidFill>
                  <a:srgbClr val="FF0000"/>
                </a:solidFill>
              </a:rPr>
              <a:t>backwards</a:t>
            </a:r>
            <a:r>
              <a:rPr lang="en-US" sz="2400" dirty="0"/>
              <a:t> until you reach a cell with a breadcrumb where </a:t>
            </a:r>
            <a:r>
              <a:rPr lang="en-US" sz="2400" b="1" dirty="0"/>
              <a:t>the next open direction</a:t>
            </a:r>
            <a:r>
              <a:rPr lang="en-US" sz="2400" dirty="0"/>
              <a:t> is one you have </a:t>
            </a:r>
            <a:r>
              <a:rPr lang="en-US" sz="2400" u="sng" dirty="0"/>
              <a:t>not</a:t>
            </a:r>
            <a:r>
              <a:rPr lang="en-US" sz="2400" dirty="0"/>
              <a:t> taken yet</a:t>
            </a:r>
          </a:p>
          <a:p>
            <a:pPr marL="514350" indent="-514350">
              <a:buFont typeface="+mj-lt"/>
              <a:buAutoNum type="arabicPeriod"/>
            </a:pPr>
            <a:r>
              <a:rPr lang="en-US" sz="2400" dirty="0"/>
              <a:t>Take a step in that new direction, and go to step #1</a:t>
            </a:r>
          </a:p>
          <a:p>
            <a:pPr marL="514350" indent="-514350">
              <a:buFont typeface="+mj-lt"/>
              <a:buAutoNum type="arabicPeriod"/>
            </a:pPr>
            <a:r>
              <a:rPr lang="en-US" sz="2400" dirty="0"/>
              <a:t>Stop with you reach the </a:t>
            </a:r>
            <a:r>
              <a:rPr lang="en-US" sz="2400" b="1" dirty="0">
                <a:solidFill>
                  <a:srgbClr val="7030A0"/>
                </a:solidFill>
              </a:rPr>
              <a:t>exit square</a:t>
            </a:r>
          </a:p>
        </p:txBody>
      </p:sp>
      <p:sp>
        <p:nvSpPr>
          <p:cNvPr id="4" name="Slide Number Placeholder 3"/>
          <p:cNvSpPr>
            <a:spLocks noGrp="1"/>
          </p:cNvSpPr>
          <p:nvPr>
            <p:ph type="sldNum" sz="quarter" idx="12"/>
          </p:nvPr>
        </p:nvSpPr>
        <p:spPr/>
        <p:txBody>
          <a:bodyPr/>
          <a:lstStyle/>
          <a:p>
            <a:fld id="{650AD656-6FF9-465D-B7B0-1CD0DD39CD23}" type="slidenum">
              <a:rPr lang="en-US" smtClean="0"/>
              <a:t>114</a:t>
            </a:fld>
            <a:endParaRPr lang="en-US" dirty="0"/>
          </a:p>
        </p:txBody>
      </p:sp>
    </p:spTree>
    <p:extLst>
      <p:ext uri="{BB962C8B-B14F-4D97-AF65-F5344CB8AC3E}">
        <p14:creationId xmlns:p14="http://schemas.microsoft.com/office/powerpoint/2010/main" val="1398325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Depth-First Search Breadcrumbs</a:t>
            </a:r>
          </a:p>
        </p:txBody>
      </p:sp>
      <p:sp>
        <p:nvSpPr>
          <p:cNvPr id="3" name="Content Placeholder 2"/>
          <p:cNvSpPr>
            <a:spLocks noGrp="1"/>
          </p:cNvSpPr>
          <p:nvPr>
            <p:ph idx="1"/>
          </p:nvPr>
        </p:nvSpPr>
        <p:spPr/>
        <p:txBody>
          <a:bodyPr>
            <a:noAutofit/>
          </a:bodyPr>
          <a:lstStyle/>
          <a:p>
            <a:r>
              <a:rPr lang="en-US" sz="2400" dirty="0"/>
              <a:t>A </a:t>
            </a:r>
            <a:r>
              <a:rPr lang="en-US" sz="2400" b="1" dirty="0">
                <a:solidFill>
                  <a:srgbClr val="00B050"/>
                </a:solidFill>
              </a:rPr>
              <a:t>breadcrumb</a:t>
            </a:r>
            <a:r>
              <a:rPr lang="en-US" sz="2400" dirty="0"/>
              <a:t> matrix (array) can contain a simple </a:t>
            </a:r>
            <a:r>
              <a:rPr lang="en-US" sz="2400" dirty="0">
                <a:solidFill>
                  <a:srgbClr val="00B050"/>
                </a:solidFill>
              </a:rPr>
              <a:t>bool</a:t>
            </a:r>
            <a:r>
              <a:rPr lang="en-US" sz="2400" dirty="0"/>
              <a:t> value to indicate if you have previously visited this cell</a:t>
            </a:r>
          </a:p>
          <a:p>
            <a:r>
              <a:rPr lang="en-US" sz="2400" dirty="0"/>
              <a:t>Breadcrumbs prevent going around in endless circles and never finding the exit</a:t>
            </a:r>
          </a:p>
          <a:p>
            <a:r>
              <a:rPr lang="en-US" sz="2400" dirty="0"/>
              <a:t>In this program we use a </a:t>
            </a:r>
            <a:r>
              <a:rPr lang="en-US" sz="2400" b="1" dirty="0"/>
              <a:t>list</a:t>
            </a:r>
            <a:r>
              <a:rPr lang="en-US" sz="2400" dirty="0"/>
              <a:t> of </a:t>
            </a:r>
            <a:r>
              <a:rPr lang="en-US" sz="2400" u="sng" dirty="0"/>
              <a:t>tuples</a:t>
            </a:r>
            <a:r>
              <a:rPr lang="en-US" sz="2400" dirty="0"/>
              <a:t> called </a:t>
            </a:r>
            <a:r>
              <a:rPr lang="en-US" sz="2400" b="1" dirty="0">
                <a:solidFill>
                  <a:srgbClr val="0070C0"/>
                </a:solidFill>
              </a:rPr>
              <a:t>steps</a:t>
            </a:r>
            <a:r>
              <a:rPr lang="en-US" sz="2400" dirty="0"/>
              <a:t> where each tuple contains the (y, x, last direction tried) for each step along the current path</a:t>
            </a:r>
          </a:p>
          <a:p>
            <a:r>
              <a:rPr lang="en-US" sz="2400" dirty="0"/>
              <a:t>Lots of </a:t>
            </a:r>
            <a:r>
              <a:rPr lang="en-US" sz="2400" b="1" dirty="0">
                <a:solidFill>
                  <a:srgbClr val="FF0000"/>
                </a:solidFill>
              </a:rPr>
              <a:t>backtracking</a:t>
            </a:r>
            <a:r>
              <a:rPr lang="en-US" sz="2400" dirty="0"/>
              <a:t> in the path indicates an </a:t>
            </a:r>
            <a:r>
              <a:rPr lang="en-US" sz="2400" i="1" dirty="0"/>
              <a:t>inefficient</a:t>
            </a:r>
            <a:r>
              <a:rPr lang="en-US" sz="2400" dirty="0"/>
              <a:t> search pattern, because you are visiting the same node too many times!</a:t>
            </a:r>
          </a:p>
        </p:txBody>
      </p:sp>
      <p:sp>
        <p:nvSpPr>
          <p:cNvPr id="4" name="Slide Number Placeholder 3"/>
          <p:cNvSpPr>
            <a:spLocks noGrp="1"/>
          </p:cNvSpPr>
          <p:nvPr>
            <p:ph type="sldNum" sz="quarter" idx="12"/>
          </p:nvPr>
        </p:nvSpPr>
        <p:spPr/>
        <p:txBody>
          <a:bodyPr/>
          <a:lstStyle/>
          <a:p>
            <a:fld id="{650AD656-6FF9-465D-B7B0-1CD0DD39CD23}" type="slidenum">
              <a:rPr lang="en-US" smtClean="0"/>
              <a:t>115</a:t>
            </a:fld>
            <a:endParaRPr lang="en-US" dirty="0"/>
          </a:p>
        </p:txBody>
      </p:sp>
    </p:spTree>
    <p:extLst>
      <p:ext uri="{BB962C8B-B14F-4D97-AF65-F5344CB8AC3E}">
        <p14:creationId xmlns:p14="http://schemas.microsoft.com/office/powerpoint/2010/main" val="2917454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A8098-A433-42DB-2223-D841D502CB5D}"/>
              </a:ext>
            </a:extLst>
          </p:cNvPr>
          <p:cNvSpPr>
            <a:spLocks noGrp="1"/>
          </p:cNvSpPr>
          <p:nvPr>
            <p:ph type="title"/>
          </p:nvPr>
        </p:nvSpPr>
        <p:spPr/>
        <p:txBody>
          <a:bodyPr>
            <a:normAutofit/>
          </a:bodyPr>
          <a:lstStyle/>
          <a:p>
            <a:pPr algn="ctr"/>
            <a:r>
              <a:rPr lang="en-US" sz="3200" b="1" dirty="0">
                <a:solidFill>
                  <a:srgbClr val="0070C0"/>
                </a:solidFill>
                <a:latin typeface="+mn-lt"/>
              </a:rPr>
              <a:t>Open</a:t>
            </a:r>
            <a:r>
              <a:rPr lang="en-US" sz="3200" dirty="0">
                <a:latin typeface="+mn-lt"/>
              </a:rPr>
              <a:t> maze_search.py</a:t>
            </a:r>
          </a:p>
        </p:txBody>
      </p:sp>
      <p:sp>
        <p:nvSpPr>
          <p:cNvPr id="4" name="Slide Number Placeholder 3">
            <a:extLst>
              <a:ext uri="{FF2B5EF4-FFF2-40B4-BE49-F238E27FC236}">
                <a16:creationId xmlns:a16="http://schemas.microsoft.com/office/drawing/2014/main" id="{822C3D56-242D-3350-AA5F-26041A78CF7B}"/>
              </a:ext>
            </a:extLst>
          </p:cNvPr>
          <p:cNvSpPr>
            <a:spLocks noGrp="1"/>
          </p:cNvSpPr>
          <p:nvPr>
            <p:ph type="sldNum" sz="quarter" idx="12"/>
          </p:nvPr>
        </p:nvSpPr>
        <p:spPr/>
        <p:txBody>
          <a:bodyPr/>
          <a:lstStyle/>
          <a:p>
            <a:fld id="{650AD656-6FF9-465D-B7B0-1CD0DD39CD23}" type="slidenum">
              <a:rPr lang="en-US" smtClean="0"/>
              <a:pPr/>
              <a:t>116</a:t>
            </a:fld>
            <a:endParaRPr lang="en-US" dirty="0"/>
          </a:p>
        </p:txBody>
      </p:sp>
      <p:pic>
        <p:nvPicPr>
          <p:cNvPr id="6" name="Picture 5">
            <a:extLst>
              <a:ext uri="{FF2B5EF4-FFF2-40B4-BE49-F238E27FC236}">
                <a16:creationId xmlns:a16="http://schemas.microsoft.com/office/drawing/2014/main" id="{F2DDA547-09E7-42A6-2167-BE2F2E1A0BDB}"/>
              </a:ext>
            </a:extLst>
          </p:cNvPr>
          <p:cNvPicPr>
            <a:picLocks noChangeAspect="1"/>
          </p:cNvPicPr>
          <p:nvPr/>
        </p:nvPicPr>
        <p:blipFill>
          <a:blip r:embed="rId3"/>
          <a:stretch>
            <a:fillRect/>
          </a:stretch>
        </p:blipFill>
        <p:spPr>
          <a:xfrm>
            <a:off x="1516099" y="1549964"/>
            <a:ext cx="6111802" cy="4669512"/>
          </a:xfrm>
          <a:prstGeom prst="rect">
            <a:avLst/>
          </a:prstGeom>
        </p:spPr>
      </p:pic>
      <p:grpSp>
        <p:nvGrpSpPr>
          <p:cNvPr id="31" name="Group 30">
            <a:extLst>
              <a:ext uri="{FF2B5EF4-FFF2-40B4-BE49-F238E27FC236}">
                <a16:creationId xmlns:a16="http://schemas.microsoft.com/office/drawing/2014/main" id="{B22350F0-9E85-14B0-A568-C141420711B7}"/>
              </a:ext>
            </a:extLst>
          </p:cNvPr>
          <p:cNvGrpSpPr/>
          <p:nvPr/>
        </p:nvGrpSpPr>
        <p:grpSpPr>
          <a:xfrm>
            <a:off x="3588407" y="1742502"/>
            <a:ext cx="1076632" cy="369332"/>
            <a:chOff x="4968362" y="2079211"/>
            <a:chExt cx="1076632" cy="369332"/>
          </a:xfrm>
        </p:grpSpPr>
        <p:cxnSp>
          <p:nvCxnSpPr>
            <p:cNvPr id="32" name="Straight Arrow Connector 31">
              <a:extLst>
                <a:ext uri="{FF2B5EF4-FFF2-40B4-BE49-F238E27FC236}">
                  <a16:creationId xmlns:a16="http://schemas.microsoft.com/office/drawing/2014/main" id="{2AA054DD-D638-0D70-3FFB-5B16A7089607}"/>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8B73F70-C50F-8CB8-8624-9C2A509FD949}"/>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4" name="Group 33">
            <a:extLst>
              <a:ext uri="{FF2B5EF4-FFF2-40B4-BE49-F238E27FC236}">
                <a16:creationId xmlns:a16="http://schemas.microsoft.com/office/drawing/2014/main" id="{E23B0DDF-24B1-6104-1148-F4308AEF8CAF}"/>
              </a:ext>
            </a:extLst>
          </p:cNvPr>
          <p:cNvGrpSpPr/>
          <p:nvPr/>
        </p:nvGrpSpPr>
        <p:grpSpPr>
          <a:xfrm>
            <a:off x="3386766" y="1958033"/>
            <a:ext cx="1076632" cy="369332"/>
            <a:chOff x="4704120" y="2356972"/>
            <a:chExt cx="1076632" cy="369332"/>
          </a:xfrm>
        </p:grpSpPr>
        <p:cxnSp>
          <p:nvCxnSpPr>
            <p:cNvPr id="35" name="Straight Arrow Connector 34">
              <a:extLst>
                <a:ext uri="{FF2B5EF4-FFF2-40B4-BE49-F238E27FC236}">
                  <a16:creationId xmlns:a16="http://schemas.microsoft.com/office/drawing/2014/main" id="{7E97CA8A-9491-747C-4F44-96D32FD9505D}"/>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9D75CA5-D440-6753-B123-6FAC14FB64D9}"/>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7" name="Group 36">
            <a:extLst>
              <a:ext uri="{FF2B5EF4-FFF2-40B4-BE49-F238E27FC236}">
                <a16:creationId xmlns:a16="http://schemas.microsoft.com/office/drawing/2014/main" id="{273A6953-86E2-7D31-468F-720FB11DA723}"/>
              </a:ext>
            </a:extLst>
          </p:cNvPr>
          <p:cNvGrpSpPr/>
          <p:nvPr/>
        </p:nvGrpSpPr>
        <p:grpSpPr>
          <a:xfrm>
            <a:off x="6463096" y="2185778"/>
            <a:ext cx="1068643" cy="369332"/>
            <a:chOff x="3647644" y="4910075"/>
            <a:chExt cx="1068643" cy="369332"/>
          </a:xfrm>
        </p:grpSpPr>
        <p:sp>
          <p:nvSpPr>
            <p:cNvPr id="38" name="TextBox 37">
              <a:extLst>
                <a:ext uri="{FF2B5EF4-FFF2-40B4-BE49-F238E27FC236}">
                  <a16:creationId xmlns:a16="http://schemas.microsoft.com/office/drawing/2014/main" id="{56E5136A-7FFF-7F0C-270A-13F0E1E48E81}"/>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9" name="Straight Arrow Connector 38">
              <a:extLst>
                <a:ext uri="{FF2B5EF4-FFF2-40B4-BE49-F238E27FC236}">
                  <a16:creationId xmlns:a16="http://schemas.microsoft.com/office/drawing/2014/main" id="{CBFEE727-8AA5-B6A4-2002-6121E626F867}"/>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10D5B2B7-A2B5-12CB-20C3-6110527A81A1}"/>
              </a:ext>
            </a:extLst>
          </p:cNvPr>
          <p:cNvGrpSpPr/>
          <p:nvPr/>
        </p:nvGrpSpPr>
        <p:grpSpPr>
          <a:xfrm>
            <a:off x="4770662" y="2403525"/>
            <a:ext cx="1064340" cy="369332"/>
            <a:chOff x="3647644" y="5421073"/>
            <a:chExt cx="1064340" cy="369332"/>
          </a:xfrm>
        </p:grpSpPr>
        <p:sp>
          <p:nvSpPr>
            <p:cNvPr id="41" name="TextBox 40">
              <a:extLst>
                <a:ext uri="{FF2B5EF4-FFF2-40B4-BE49-F238E27FC236}">
                  <a16:creationId xmlns:a16="http://schemas.microsoft.com/office/drawing/2014/main" id="{F3EB9A18-031C-00C2-66DE-B769936DCB39}"/>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2" name="Straight Arrow Connector 41">
              <a:extLst>
                <a:ext uri="{FF2B5EF4-FFF2-40B4-BE49-F238E27FC236}">
                  <a16:creationId xmlns:a16="http://schemas.microsoft.com/office/drawing/2014/main" id="{BFD6CB64-9F9F-C646-588A-2C3B2CDC532F}"/>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39CCFD36-7147-E30D-F55D-340D625FAE95}"/>
              </a:ext>
            </a:extLst>
          </p:cNvPr>
          <p:cNvGrpSpPr/>
          <p:nvPr/>
        </p:nvGrpSpPr>
        <p:grpSpPr>
          <a:xfrm>
            <a:off x="3697934" y="3271683"/>
            <a:ext cx="1068643" cy="369332"/>
            <a:chOff x="3647644" y="5359159"/>
            <a:chExt cx="1068643" cy="369332"/>
          </a:xfrm>
        </p:grpSpPr>
        <p:sp>
          <p:nvSpPr>
            <p:cNvPr id="44" name="TextBox 43">
              <a:extLst>
                <a:ext uri="{FF2B5EF4-FFF2-40B4-BE49-F238E27FC236}">
                  <a16:creationId xmlns:a16="http://schemas.microsoft.com/office/drawing/2014/main" id="{D26BCD35-D575-65A5-AE2D-1607C5CACBBC}"/>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5" name="Straight Arrow Connector 44">
              <a:extLst>
                <a:ext uri="{FF2B5EF4-FFF2-40B4-BE49-F238E27FC236}">
                  <a16:creationId xmlns:a16="http://schemas.microsoft.com/office/drawing/2014/main" id="{F623EB03-A78E-565F-D63B-9E628C8E4BCC}"/>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4843E576-2D76-3003-ACF7-57C76D0B1126}"/>
              </a:ext>
            </a:extLst>
          </p:cNvPr>
          <p:cNvGrpSpPr/>
          <p:nvPr/>
        </p:nvGrpSpPr>
        <p:grpSpPr>
          <a:xfrm>
            <a:off x="2756662" y="3917958"/>
            <a:ext cx="1076632" cy="369332"/>
            <a:chOff x="2157212" y="5356391"/>
            <a:chExt cx="1076632" cy="369332"/>
          </a:xfrm>
        </p:grpSpPr>
        <p:sp>
          <p:nvSpPr>
            <p:cNvPr id="47" name="TextBox 46">
              <a:extLst>
                <a:ext uri="{FF2B5EF4-FFF2-40B4-BE49-F238E27FC236}">
                  <a16:creationId xmlns:a16="http://schemas.microsoft.com/office/drawing/2014/main" id="{E2ED80A4-C60A-CFC2-5FD7-73652D543332}"/>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8" name="Straight Arrow Connector 47">
              <a:extLst>
                <a:ext uri="{FF2B5EF4-FFF2-40B4-BE49-F238E27FC236}">
                  <a16:creationId xmlns:a16="http://schemas.microsoft.com/office/drawing/2014/main" id="{1E3D562D-21E0-3C22-4D13-BE69EA3FAED2}"/>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A46AA440-E3F0-CE73-1D71-E94268493740}"/>
              </a:ext>
            </a:extLst>
          </p:cNvPr>
          <p:cNvGrpSpPr/>
          <p:nvPr/>
        </p:nvGrpSpPr>
        <p:grpSpPr>
          <a:xfrm>
            <a:off x="4186238" y="4569936"/>
            <a:ext cx="1076632" cy="369332"/>
            <a:chOff x="2157212" y="5356391"/>
            <a:chExt cx="1076632" cy="369332"/>
          </a:xfrm>
        </p:grpSpPr>
        <p:sp>
          <p:nvSpPr>
            <p:cNvPr id="50" name="TextBox 49">
              <a:extLst>
                <a:ext uri="{FF2B5EF4-FFF2-40B4-BE49-F238E27FC236}">
                  <a16:creationId xmlns:a16="http://schemas.microsoft.com/office/drawing/2014/main" id="{7E4EB944-F75F-B25B-60DD-1E649C48B3E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1" name="Straight Arrow Connector 50">
              <a:extLst>
                <a:ext uri="{FF2B5EF4-FFF2-40B4-BE49-F238E27FC236}">
                  <a16:creationId xmlns:a16="http://schemas.microsoft.com/office/drawing/2014/main" id="{C3FD03D3-FD71-E572-A92D-EDA1C5FA2396}"/>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90E95314-44B9-0354-FED2-17ADBF16071F}"/>
              </a:ext>
            </a:extLst>
          </p:cNvPr>
          <p:cNvGrpSpPr/>
          <p:nvPr/>
        </p:nvGrpSpPr>
        <p:grpSpPr>
          <a:xfrm>
            <a:off x="5240804" y="5439817"/>
            <a:ext cx="1076632" cy="369332"/>
            <a:chOff x="2157212" y="5356391"/>
            <a:chExt cx="1076632" cy="369332"/>
          </a:xfrm>
        </p:grpSpPr>
        <p:sp>
          <p:nvSpPr>
            <p:cNvPr id="53" name="TextBox 52">
              <a:extLst>
                <a:ext uri="{FF2B5EF4-FFF2-40B4-BE49-F238E27FC236}">
                  <a16:creationId xmlns:a16="http://schemas.microsoft.com/office/drawing/2014/main" id="{FC0CB8AB-762A-4038-2058-3683E628A674}"/>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4" name="Straight Arrow Connector 53">
              <a:extLst>
                <a:ext uri="{FF2B5EF4-FFF2-40B4-BE49-F238E27FC236}">
                  <a16:creationId xmlns:a16="http://schemas.microsoft.com/office/drawing/2014/main" id="{0CFDB7DD-EB24-B5C8-4846-8A4DDD483F42}"/>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78A4910F-5765-3C10-9E17-19F6D73443C1}"/>
              </a:ext>
            </a:extLst>
          </p:cNvPr>
          <p:cNvGrpSpPr/>
          <p:nvPr/>
        </p:nvGrpSpPr>
        <p:grpSpPr>
          <a:xfrm>
            <a:off x="5104265" y="3700054"/>
            <a:ext cx="1076632" cy="369332"/>
            <a:chOff x="2157212" y="5356391"/>
            <a:chExt cx="1076632" cy="369332"/>
          </a:xfrm>
        </p:grpSpPr>
        <p:sp>
          <p:nvSpPr>
            <p:cNvPr id="56" name="TextBox 55">
              <a:extLst>
                <a:ext uri="{FF2B5EF4-FFF2-40B4-BE49-F238E27FC236}">
                  <a16:creationId xmlns:a16="http://schemas.microsoft.com/office/drawing/2014/main" id="{74F22D46-55AD-54F0-A1D3-2E9C40F08835}"/>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7" name="Straight Arrow Connector 56">
              <a:extLst>
                <a:ext uri="{FF2B5EF4-FFF2-40B4-BE49-F238E27FC236}">
                  <a16:creationId xmlns:a16="http://schemas.microsoft.com/office/drawing/2014/main" id="{FFBE1D44-455F-AFC7-3304-83FF0C3AA45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6C489F4E-9950-FC54-6E2E-C55CD44EBE93}"/>
              </a:ext>
            </a:extLst>
          </p:cNvPr>
          <p:cNvGrpSpPr/>
          <p:nvPr/>
        </p:nvGrpSpPr>
        <p:grpSpPr>
          <a:xfrm>
            <a:off x="2863192" y="5873793"/>
            <a:ext cx="1076632" cy="369332"/>
            <a:chOff x="2157212" y="5356391"/>
            <a:chExt cx="1076632" cy="369332"/>
          </a:xfrm>
        </p:grpSpPr>
        <p:sp>
          <p:nvSpPr>
            <p:cNvPr id="59" name="TextBox 58">
              <a:extLst>
                <a:ext uri="{FF2B5EF4-FFF2-40B4-BE49-F238E27FC236}">
                  <a16:creationId xmlns:a16="http://schemas.microsoft.com/office/drawing/2014/main" id="{62A514AD-F3F3-FE2C-D570-17BCEA66D4A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0" name="Straight Arrow Connector 59">
              <a:extLst>
                <a:ext uri="{FF2B5EF4-FFF2-40B4-BE49-F238E27FC236}">
                  <a16:creationId xmlns:a16="http://schemas.microsoft.com/office/drawing/2014/main" id="{35C05AE3-4C86-BA3F-EB5E-0A8C28BCB2D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83263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right)">
                                      <p:cBhvr>
                                        <p:cTn id="11" dur="500"/>
                                        <p:tgtEl>
                                          <p:spTgt spid="3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right)">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right)">
                                      <p:cBhvr>
                                        <p:cTn id="21" dur="500"/>
                                        <p:tgtEl>
                                          <p:spTgt spid="3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wipe(right)">
                                      <p:cBhvr>
                                        <p:cTn id="26" dur="500"/>
                                        <p:tgtEl>
                                          <p:spTgt spid="4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wipe(right)">
                                      <p:cBhvr>
                                        <p:cTn id="31" dur="500"/>
                                        <p:tgtEl>
                                          <p:spTgt spid="4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wipe(right)">
                                      <p:cBhvr>
                                        <p:cTn id="36" dur="500"/>
                                        <p:tgtEl>
                                          <p:spTgt spid="5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right)">
                                      <p:cBhvr>
                                        <p:cTn id="41" dur="500"/>
                                        <p:tgtEl>
                                          <p:spTgt spid="4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49"/>
                                        </p:tgtEl>
                                        <p:attrNameLst>
                                          <p:attrName>style.visibility</p:attrName>
                                        </p:attrNameLst>
                                      </p:cBhvr>
                                      <p:to>
                                        <p:strVal val="visible"/>
                                      </p:to>
                                    </p:set>
                                    <p:animEffect transition="in" filter="wipe(right)">
                                      <p:cBhvr>
                                        <p:cTn id="46" dur="500"/>
                                        <p:tgtEl>
                                          <p:spTgt spid="4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wipe(right)">
                                      <p:cBhvr>
                                        <p:cTn id="51" dur="500"/>
                                        <p:tgtEl>
                                          <p:spTgt spid="5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wipe(right)">
                                      <p:cBhvr>
                                        <p:cTn id="5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4B63B7-29C8-4B3A-962A-70211F62B6D0}"/>
              </a:ext>
            </a:extLst>
          </p:cNvPr>
          <p:cNvPicPr>
            <a:picLocks noChangeAspect="1"/>
          </p:cNvPicPr>
          <p:nvPr/>
        </p:nvPicPr>
        <p:blipFill>
          <a:blip r:embed="rId2"/>
          <a:stretch>
            <a:fillRect/>
          </a:stretch>
        </p:blipFill>
        <p:spPr>
          <a:xfrm>
            <a:off x="1364360" y="1782267"/>
            <a:ext cx="6415281" cy="2679120"/>
          </a:xfrm>
          <a:prstGeom prst="rect">
            <a:avLst/>
          </a:prstGeom>
          <a:ln>
            <a:solidFill>
              <a:schemeClr val="tx1"/>
            </a:solidFill>
          </a:ln>
        </p:spPr>
      </p:pic>
      <p:sp>
        <p:nvSpPr>
          <p:cNvPr id="8" name="Title 7">
            <a:extLst>
              <a:ext uri="{FF2B5EF4-FFF2-40B4-BE49-F238E27FC236}">
                <a16:creationId xmlns:a16="http://schemas.microsoft.com/office/drawing/2014/main" id="{4E7CE7E7-DC2D-D673-A5D9-64C2F719287A}"/>
              </a:ext>
            </a:extLst>
          </p:cNvPr>
          <p:cNvSpPr>
            <a:spLocks noGrp="1"/>
          </p:cNvSpPr>
          <p:nvPr>
            <p:ph type="title"/>
          </p:nvPr>
        </p:nvSpPr>
        <p:spPr/>
        <p:txBody>
          <a:bodyPr>
            <a:normAutofit/>
          </a:bodyPr>
          <a:lstStyle/>
          <a:p>
            <a:pPr algn="ctr"/>
            <a:r>
              <a:rPr lang="en-US" sz="3200" dirty="0">
                <a:latin typeface="+mn-lt"/>
              </a:rPr>
              <a:t>Depth First Search Breadcrumbs</a:t>
            </a:r>
          </a:p>
        </p:txBody>
      </p:sp>
      <p:sp>
        <p:nvSpPr>
          <p:cNvPr id="10" name="Slide Number Placeholder 9"/>
          <p:cNvSpPr>
            <a:spLocks noGrp="1"/>
          </p:cNvSpPr>
          <p:nvPr>
            <p:ph type="sldNum" sz="quarter" idx="12"/>
          </p:nvPr>
        </p:nvSpPr>
        <p:spPr/>
        <p:txBody>
          <a:bodyPr/>
          <a:lstStyle/>
          <a:p>
            <a:fld id="{650AD656-6FF9-465D-B7B0-1CD0DD39CD23}" type="slidenum">
              <a:rPr lang="en-US" smtClean="0"/>
              <a:t>117</a:t>
            </a:fld>
            <a:endParaRPr lang="en-US" dirty="0"/>
          </a:p>
        </p:txBody>
      </p:sp>
      <p:pic>
        <p:nvPicPr>
          <p:cNvPr id="5" name="Picture 4">
            <a:extLst>
              <a:ext uri="{FF2B5EF4-FFF2-40B4-BE49-F238E27FC236}">
                <a16:creationId xmlns:a16="http://schemas.microsoft.com/office/drawing/2014/main" id="{F410DEAB-2066-42CC-836B-918F5039ED8A}"/>
              </a:ext>
            </a:extLst>
          </p:cNvPr>
          <p:cNvPicPr>
            <a:picLocks noChangeAspect="1"/>
          </p:cNvPicPr>
          <p:nvPr/>
        </p:nvPicPr>
        <p:blipFill>
          <a:blip r:embed="rId3"/>
          <a:stretch>
            <a:fillRect/>
          </a:stretch>
        </p:blipFill>
        <p:spPr>
          <a:xfrm>
            <a:off x="2315497" y="3742685"/>
            <a:ext cx="2698551" cy="1938909"/>
          </a:xfrm>
          <a:prstGeom prst="rect">
            <a:avLst/>
          </a:prstGeom>
        </p:spPr>
      </p:pic>
      <p:sp>
        <p:nvSpPr>
          <p:cNvPr id="6" name="TextBox 5">
            <a:extLst>
              <a:ext uri="{FF2B5EF4-FFF2-40B4-BE49-F238E27FC236}">
                <a16:creationId xmlns:a16="http://schemas.microsoft.com/office/drawing/2014/main" id="{D3883A3F-3DF3-4779-A3E8-D4495D88D658}"/>
              </a:ext>
            </a:extLst>
          </p:cNvPr>
          <p:cNvSpPr txBox="1"/>
          <p:nvPr/>
        </p:nvSpPr>
        <p:spPr>
          <a:xfrm>
            <a:off x="5014048" y="4948084"/>
            <a:ext cx="2964829" cy="1200329"/>
          </a:xfrm>
          <a:prstGeom prst="rect">
            <a:avLst/>
          </a:prstGeom>
          <a:noFill/>
          <a:ln w="38100">
            <a:solidFill>
              <a:srgbClr val="FF0000"/>
            </a:solidFill>
          </a:ln>
        </p:spPr>
        <p:txBody>
          <a:bodyPr wrap="square" rtlCol="0">
            <a:spAutoFit/>
          </a:bodyPr>
          <a:lstStyle/>
          <a:p>
            <a:pPr algn="ctr"/>
            <a:r>
              <a:rPr lang="en-US" dirty="0">
                <a:solidFill>
                  <a:srgbClr val="FF0000"/>
                </a:solidFill>
              </a:rPr>
              <a:t>We use a “stack” data structure to record the [row][col] of the navigator at each step through the maze</a:t>
            </a:r>
          </a:p>
        </p:txBody>
      </p:sp>
      <p:cxnSp>
        <p:nvCxnSpPr>
          <p:cNvPr id="14" name="Straight Arrow Connector 13">
            <a:extLst>
              <a:ext uri="{FF2B5EF4-FFF2-40B4-BE49-F238E27FC236}">
                <a16:creationId xmlns:a16="http://schemas.microsoft.com/office/drawing/2014/main" id="{80D1D34F-11E2-4460-A494-0A5665CE26D8}"/>
              </a:ext>
            </a:extLst>
          </p:cNvPr>
          <p:cNvCxnSpPr>
            <a:cxnSpLocks/>
          </p:cNvCxnSpPr>
          <p:nvPr/>
        </p:nvCxnSpPr>
        <p:spPr>
          <a:xfrm flipV="1">
            <a:off x="3370006" y="3119842"/>
            <a:ext cx="501446" cy="23541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B813ACC-B3C4-455B-AC76-A4A79E1643A6}"/>
              </a:ext>
            </a:extLst>
          </p:cNvPr>
          <p:cNvCxnSpPr>
            <a:cxnSpLocks/>
          </p:cNvCxnSpPr>
          <p:nvPr/>
        </p:nvCxnSpPr>
        <p:spPr>
          <a:xfrm>
            <a:off x="4756355" y="2892862"/>
            <a:ext cx="699253" cy="119981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133C849-FD07-4C89-9040-6A0FB4624C66}"/>
              </a:ext>
            </a:extLst>
          </p:cNvPr>
          <p:cNvCxnSpPr>
            <a:cxnSpLocks/>
          </p:cNvCxnSpPr>
          <p:nvPr/>
        </p:nvCxnSpPr>
        <p:spPr>
          <a:xfrm flipV="1">
            <a:off x="6312310" y="4092677"/>
            <a:ext cx="501445" cy="22773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Line Callout 2 2">
            <a:extLst>
              <a:ext uri="{FF2B5EF4-FFF2-40B4-BE49-F238E27FC236}">
                <a16:creationId xmlns:a16="http://schemas.microsoft.com/office/drawing/2014/main" id="{59EF8410-D102-4BE4-95F9-AF7F166FED3D}"/>
              </a:ext>
            </a:extLst>
          </p:cNvPr>
          <p:cNvSpPr/>
          <p:nvPr/>
        </p:nvSpPr>
        <p:spPr>
          <a:xfrm>
            <a:off x="833019" y="1378288"/>
            <a:ext cx="1062681" cy="247135"/>
          </a:xfrm>
          <a:prstGeom prst="borderCallout2">
            <a:avLst>
              <a:gd name="adj1" fmla="val 57030"/>
              <a:gd name="adj2" fmla="val 103457"/>
              <a:gd name="adj3" fmla="val 321734"/>
              <a:gd name="adj4" fmla="val 129482"/>
              <a:gd name="adj5" fmla="val 321451"/>
              <a:gd name="adj6" fmla="val 152411"/>
            </a:avLst>
          </a:pr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Entrance</a:t>
            </a:r>
          </a:p>
        </p:txBody>
      </p:sp>
      <p:grpSp>
        <p:nvGrpSpPr>
          <p:cNvPr id="7" name="Group 6">
            <a:extLst>
              <a:ext uri="{FF2B5EF4-FFF2-40B4-BE49-F238E27FC236}">
                <a16:creationId xmlns:a16="http://schemas.microsoft.com/office/drawing/2014/main" id="{A249A114-8597-497D-EE67-7E8237187A09}"/>
              </a:ext>
            </a:extLst>
          </p:cNvPr>
          <p:cNvGrpSpPr/>
          <p:nvPr/>
        </p:nvGrpSpPr>
        <p:grpSpPr>
          <a:xfrm>
            <a:off x="3933497" y="2985927"/>
            <a:ext cx="882869" cy="338554"/>
            <a:chOff x="3933497" y="2985927"/>
            <a:chExt cx="882869" cy="338554"/>
          </a:xfrm>
        </p:grpSpPr>
        <p:sp>
          <p:nvSpPr>
            <p:cNvPr id="3" name="Rectangle 2">
              <a:extLst>
                <a:ext uri="{FF2B5EF4-FFF2-40B4-BE49-F238E27FC236}">
                  <a16:creationId xmlns:a16="http://schemas.microsoft.com/office/drawing/2014/main" id="{0C172CDA-F87C-9583-6555-DAFF8DBC3123}"/>
                </a:ext>
              </a:extLst>
            </p:cNvPr>
            <p:cNvSpPr/>
            <p:nvPr/>
          </p:nvSpPr>
          <p:spPr>
            <a:xfrm>
              <a:off x="3933497" y="3019097"/>
              <a:ext cx="882869" cy="256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A21B894-F0F6-E128-3277-85C65CC00E5E}"/>
                </a:ext>
              </a:extLst>
            </p:cNvPr>
            <p:cNvSpPr txBox="1"/>
            <p:nvPr/>
          </p:nvSpPr>
          <p:spPr>
            <a:xfrm>
              <a:off x="4050986" y="2985927"/>
              <a:ext cx="751092" cy="338554"/>
            </a:xfrm>
            <a:prstGeom prst="rect">
              <a:avLst/>
            </a:prstGeom>
            <a:noFill/>
          </p:spPr>
          <p:txBody>
            <a:bodyPr wrap="square" rtlCol="0">
              <a:spAutoFit/>
            </a:bodyPr>
            <a:lstStyle/>
            <a:p>
              <a:pPr algn="ctr"/>
              <a:r>
                <a:rPr lang="en-US" sz="1600" dirty="0"/>
                <a:t>pop()</a:t>
              </a:r>
            </a:p>
          </p:txBody>
        </p:sp>
      </p:grpSp>
      <p:grpSp>
        <p:nvGrpSpPr>
          <p:cNvPr id="15" name="Group 14">
            <a:extLst>
              <a:ext uri="{FF2B5EF4-FFF2-40B4-BE49-F238E27FC236}">
                <a16:creationId xmlns:a16="http://schemas.microsoft.com/office/drawing/2014/main" id="{72CAB0DA-70A2-5188-773A-F01152738AD2}"/>
              </a:ext>
            </a:extLst>
          </p:cNvPr>
          <p:cNvGrpSpPr/>
          <p:nvPr/>
        </p:nvGrpSpPr>
        <p:grpSpPr>
          <a:xfrm>
            <a:off x="6813755" y="3951698"/>
            <a:ext cx="882869" cy="338554"/>
            <a:chOff x="3933497" y="2985927"/>
            <a:chExt cx="882869" cy="338554"/>
          </a:xfrm>
        </p:grpSpPr>
        <p:sp>
          <p:nvSpPr>
            <p:cNvPr id="16" name="Rectangle 15">
              <a:extLst>
                <a:ext uri="{FF2B5EF4-FFF2-40B4-BE49-F238E27FC236}">
                  <a16:creationId xmlns:a16="http://schemas.microsoft.com/office/drawing/2014/main" id="{A067D13D-9FE6-45FC-1420-964D780DE026}"/>
                </a:ext>
              </a:extLst>
            </p:cNvPr>
            <p:cNvSpPr/>
            <p:nvPr/>
          </p:nvSpPr>
          <p:spPr>
            <a:xfrm>
              <a:off x="3933497" y="3019097"/>
              <a:ext cx="882869" cy="256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5BB6349-2094-28C0-2CB3-C17B711D6976}"/>
                </a:ext>
              </a:extLst>
            </p:cNvPr>
            <p:cNvSpPr txBox="1"/>
            <p:nvPr/>
          </p:nvSpPr>
          <p:spPr>
            <a:xfrm>
              <a:off x="4050986" y="2985927"/>
              <a:ext cx="751092" cy="338554"/>
            </a:xfrm>
            <a:prstGeom prst="rect">
              <a:avLst/>
            </a:prstGeom>
            <a:noFill/>
          </p:spPr>
          <p:txBody>
            <a:bodyPr wrap="square" rtlCol="0">
              <a:spAutoFit/>
            </a:bodyPr>
            <a:lstStyle/>
            <a:p>
              <a:pPr algn="ctr"/>
              <a:r>
                <a:rPr lang="en-US" sz="1600" dirty="0"/>
                <a:t>pop()</a:t>
              </a:r>
            </a:p>
          </p:txBody>
        </p:sp>
      </p:grpSp>
    </p:spTree>
    <p:extLst>
      <p:ext uri="{BB962C8B-B14F-4D97-AF65-F5344CB8AC3E}">
        <p14:creationId xmlns:p14="http://schemas.microsoft.com/office/powerpoint/2010/main" val="317649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par>
                          <p:cTn id="28" fill="hold">
                            <p:stCondLst>
                              <p:cond delay="1000"/>
                            </p:stCondLst>
                            <p:childTnLst>
                              <p:par>
                                <p:cTn id="29" presetID="22" presetClass="entr" presetSubtype="8"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3"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A8098-A433-42DB-2223-D841D502CB5D}"/>
              </a:ext>
            </a:extLst>
          </p:cNvPr>
          <p:cNvSpPr>
            <a:spLocks noGrp="1"/>
          </p:cNvSpPr>
          <p:nvPr>
            <p:ph type="title"/>
          </p:nvPr>
        </p:nvSpPr>
        <p:spPr>
          <a:xfrm>
            <a:off x="4921902" y="365126"/>
            <a:ext cx="3593447" cy="1325563"/>
          </a:xfrm>
        </p:spPr>
        <p:txBody>
          <a:bodyPr>
            <a:normAutofit/>
          </a:bodyPr>
          <a:lstStyle/>
          <a:p>
            <a:pPr algn="ctr"/>
            <a:r>
              <a:rPr lang="en-US" sz="3200" b="1" dirty="0">
                <a:solidFill>
                  <a:srgbClr val="0070C0"/>
                </a:solidFill>
                <a:latin typeface="+mn-lt"/>
              </a:rPr>
              <a:t>View</a:t>
            </a:r>
            <a:r>
              <a:rPr lang="en-US" sz="3200" dirty="0">
                <a:latin typeface="+mn-lt"/>
              </a:rPr>
              <a:t> </a:t>
            </a:r>
            <a:r>
              <a:rPr lang="en-US" sz="2800" dirty="0">
                <a:latin typeface="+mn-lt"/>
              </a:rPr>
              <a:t>maze_search.py</a:t>
            </a:r>
          </a:p>
        </p:txBody>
      </p:sp>
      <p:sp>
        <p:nvSpPr>
          <p:cNvPr id="4" name="Slide Number Placeholder 3">
            <a:extLst>
              <a:ext uri="{FF2B5EF4-FFF2-40B4-BE49-F238E27FC236}">
                <a16:creationId xmlns:a16="http://schemas.microsoft.com/office/drawing/2014/main" id="{822C3D56-242D-3350-AA5F-26041A78CF7B}"/>
              </a:ext>
            </a:extLst>
          </p:cNvPr>
          <p:cNvSpPr>
            <a:spLocks noGrp="1"/>
          </p:cNvSpPr>
          <p:nvPr>
            <p:ph type="sldNum" sz="quarter" idx="12"/>
          </p:nvPr>
        </p:nvSpPr>
        <p:spPr/>
        <p:txBody>
          <a:bodyPr/>
          <a:lstStyle/>
          <a:p>
            <a:fld id="{650AD656-6FF9-465D-B7B0-1CD0DD39CD23}" type="slidenum">
              <a:rPr lang="en-US" smtClean="0"/>
              <a:pPr/>
              <a:t>118</a:t>
            </a:fld>
            <a:endParaRPr lang="en-US" dirty="0"/>
          </a:p>
        </p:txBody>
      </p:sp>
      <p:pic>
        <p:nvPicPr>
          <p:cNvPr id="7" name="Picture 6">
            <a:extLst>
              <a:ext uri="{FF2B5EF4-FFF2-40B4-BE49-F238E27FC236}">
                <a16:creationId xmlns:a16="http://schemas.microsoft.com/office/drawing/2014/main" id="{B8EF5664-CC7E-1DB3-0DC3-274509EC06C1}"/>
              </a:ext>
            </a:extLst>
          </p:cNvPr>
          <p:cNvPicPr>
            <a:picLocks noChangeAspect="1"/>
          </p:cNvPicPr>
          <p:nvPr/>
        </p:nvPicPr>
        <p:blipFill>
          <a:blip r:embed="rId3"/>
          <a:stretch>
            <a:fillRect/>
          </a:stretch>
        </p:blipFill>
        <p:spPr>
          <a:xfrm>
            <a:off x="443050" y="365126"/>
            <a:ext cx="3348557" cy="6257103"/>
          </a:xfrm>
          <a:prstGeom prst="rect">
            <a:avLst/>
          </a:prstGeom>
        </p:spPr>
      </p:pic>
      <p:grpSp>
        <p:nvGrpSpPr>
          <p:cNvPr id="61" name="Group 60">
            <a:extLst>
              <a:ext uri="{FF2B5EF4-FFF2-40B4-BE49-F238E27FC236}">
                <a16:creationId xmlns:a16="http://schemas.microsoft.com/office/drawing/2014/main" id="{4DF7809A-AED6-2F4E-923C-35018706C8C1}"/>
              </a:ext>
            </a:extLst>
          </p:cNvPr>
          <p:cNvGrpSpPr/>
          <p:nvPr/>
        </p:nvGrpSpPr>
        <p:grpSpPr>
          <a:xfrm>
            <a:off x="2540000" y="341010"/>
            <a:ext cx="1076632" cy="369332"/>
            <a:chOff x="4968362" y="2079211"/>
            <a:chExt cx="1076632" cy="369332"/>
          </a:xfrm>
        </p:grpSpPr>
        <p:cxnSp>
          <p:nvCxnSpPr>
            <p:cNvPr id="62" name="Straight Arrow Connector 61">
              <a:extLst>
                <a:ext uri="{FF2B5EF4-FFF2-40B4-BE49-F238E27FC236}">
                  <a16:creationId xmlns:a16="http://schemas.microsoft.com/office/drawing/2014/main" id="{F221C853-2C1C-2018-A70E-BDFAD58F5F97}"/>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7ED20330-C352-E9B2-8061-71531457A7F7}"/>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4" name="Group 63">
            <a:extLst>
              <a:ext uri="{FF2B5EF4-FFF2-40B4-BE49-F238E27FC236}">
                <a16:creationId xmlns:a16="http://schemas.microsoft.com/office/drawing/2014/main" id="{B650417C-4C8F-83E0-B8A7-FD90D3D61BC1}"/>
              </a:ext>
            </a:extLst>
          </p:cNvPr>
          <p:cNvGrpSpPr/>
          <p:nvPr/>
        </p:nvGrpSpPr>
        <p:grpSpPr>
          <a:xfrm>
            <a:off x="2393379" y="517793"/>
            <a:ext cx="1076632" cy="369332"/>
            <a:chOff x="4704120" y="2356972"/>
            <a:chExt cx="1076632" cy="369332"/>
          </a:xfrm>
        </p:grpSpPr>
        <p:cxnSp>
          <p:nvCxnSpPr>
            <p:cNvPr id="65" name="Straight Arrow Connector 64">
              <a:extLst>
                <a:ext uri="{FF2B5EF4-FFF2-40B4-BE49-F238E27FC236}">
                  <a16:creationId xmlns:a16="http://schemas.microsoft.com/office/drawing/2014/main" id="{2DECFCE0-1B53-AC82-DE28-D94202014911}"/>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4DE3CCAA-872E-301B-A1E3-10831C6A50D2}"/>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7" name="Group 66">
            <a:extLst>
              <a:ext uri="{FF2B5EF4-FFF2-40B4-BE49-F238E27FC236}">
                <a16:creationId xmlns:a16="http://schemas.microsoft.com/office/drawing/2014/main" id="{2D75A2D3-BD7C-A7E9-DC39-B66F4A6EAA82}"/>
              </a:ext>
            </a:extLst>
          </p:cNvPr>
          <p:cNvGrpSpPr/>
          <p:nvPr/>
        </p:nvGrpSpPr>
        <p:grpSpPr>
          <a:xfrm>
            <a:off x="2278399" y="859007"/>
            <a:ext cx="1068643" cy="369332"/>
            <a:chOff x="3647644" y="4910075"/>
            <a:chExt cx="1068643" cy="369332"/>
          </a:xfrm>
        </p:grpSpPr>
        <p:sp>
          <p:nvSpPr>
            <p:cNvPr id="68" name="TextBox 67">
              <a:extLst>
                <a:ext uri="{FF2B5EF4-FFF2-40B4-BE49-F238E27FC236}">
                  <a16:creationId xmlns:a16="http://schemas.microsoft.com/office/drawing/2014/main" id="{32788143-44E9-2624-4E1F-7A6B0E8CE360}"/>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9" name="Straight Arrow Connector 68">
              <a:extLst>
                <a:ext uri="{FF2B5EF4-FFF2-40B4-BE49-F238E27FC236}">
                  <a16:creationId xmlns:a16="http://schemas.microsoft.com/office/drawing/2014/main" id="{05FEE7E4-2486-1711-3B16-EBAFD748866F}"/>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6199BF21-641F-70FB-8FA2-9BEC321A012D}"/>
              </a:ext>
            </a:extLst>
          </p:cNvPr>
          <p:cNvGrpSpPr/>
          <p:nvPr/>
        </p:nvGrpSpPr>
        <p:grpSpPr>
          <a:xfrm>
            <a:off x="2706446" y="1027907"/>
            <a:ext cx="1064340" cy="369332"/>
            <a:chOff x="3647644" y="5421073"/>
            <a:chExt cx="1064340" cy="369332"/>
          </a:xfrm>
        </p:grpSpPr>
        <p:sp>
          <p:nvSpPr>
            <p:cNvPr id="71" name="TextBox 70">
              <a:extLst>
                <a:ext uri="{FF2B5EF4-FFF2-40B4-BE49-F238E27FC236}">
                  <a16:creationId xmlns:a16="http://schemas.microsoft.com/office/drawing/2014/main" id="{2B2B20BE-1869-6D46-0149-918C78B1341D}"/>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2" name="Straight Arrow Connector 71">
              <a:extLst>
                <a:ext uri="{FF2B5EF4-FFF2-40B4-BE49-F238E27FC236}">
                  <a16:creationId xmlns:a16="http://schemas.microsoft.com/office/drawing/2014/main" id="{60D835F1-AABC-4AA0-6E90-69E52CE800A6}"/>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C01C94C0-E3B6-E03D-0CB0-A48EE28B2CC2}"/>
              </a:ext>
            </a:extLst>
          </p:cNvPr>
          <p:cNvGrpSpPr/>
          <p:nvPr/>
        </p:nvGrpSpPr>
        <p:grpSpPr>
          <a:xfrm>
            <a:off x="1868080" y="1193388"/>
            <a:ext cx="1068643" cy="369332"/>
            <a:chOff x="3647644" y="5359159"/>
            <a:chExt cx="1068643" cy="369332"/>
          </a:xfrm>
        </p:grpSpPr>
        <p:sp>
          <p:nvSpPr>
            <p:cNvPr id="74" name="TextBox 73">
              <a:extLst>
                <a:ext uri="{FF2B5EF4-FFF2-40B4-BE49-F238E27FC236}">
                  <a16:creationId xmlns:a16="http://schemas.microsoft.com/office/drawing/2014/main" id="{88CDFB8C-5C82-EE23-6ABD-17E7A4072028}"/>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5" name="Straight Arrow Connector 74">
              <a:extLst>
                <a:ext uri="{FF2B5EF4-FFF2-40B4-BE49-F238E27FC236}">
                  <a16:creationId xmlns:a16="http://schemas.microsoft.com/office/drawing/2014/main" id="{260F1F51-35B6-A2C5-EFC5-ADD0C53560C5}"/>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0ED46A81-5311-3EDF-78EC-69C1A117E5CE}"/>
              </a:ext>
            </a:extLst>
          </p:cNvPr>
          <p:cNvGrpSpPr/>
          <p:nvPr/>
        </p:nvGrpSpPr>
        <p:grpSpPr>
          <a:xfrm>
            <a:off x="2693996" y="1698234"/>
            <a:ext cx="1076632" cy="369332"/>
            <a:chOff x="2157212" y="5356391"/>
            <a:chExt cx="1076632" cy="369332"/>
          </a:xfrm>
        </p:grpSpPr>
        <p:sp>
          <p:nvSpPr>
            <p:cNvPr id="77" name="TextBox 76">
              <a:extLst>
                <a:ext uri="{FF2B5EF4-FFF2-40B4-BE49-F238E27FC236}">
                  <a16:creationId xmlns:a16="http://schemas.microsoft.com/office/drawing/2014/main" id="{9B907E91-CE19-F77C-93A0-F15DCAF8BCB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8" name="Straight Arrow Connector 77">
              <a:extLst>
                <a:ext uri="{FF2B5EF4-FFF2-40B4-BE49-F238E27FC236}">
                  <a16:creationId xmlns:a16="http://schemas.microsoft.com/office/drawing/2014/main" id="{E4176A6E-C132-B72C-2A7C-EDA0F9AC635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9DF4BA65-3800-6ABF-CE99-1F28B8E5C1D9}"/>
              </a:ext>
            </a:extLst>
          </p:cNvPr>
          <p:cNvGrpSpPr/>
          <p:nvPr/>
        </p:nvGrpSpPr>
        <p:grpSpPr>
          <a:xfrm>
            <a:off x="2819104" y="1857751"/>
            <a:ext cx="1076632" cy="369332"/>
            <a:chOff x="2157212" y="5356391"/>
            <a:chExt cx="1076632" cy="369332"/>
          </a:xfrm>
        </p:grpSpPr>
        <p:sp>
          <p:nvSpPr>
            <p:cNvPr id="80" name="TextBox 79">
              <a:extLst>
                <a:ext uri="{FF2B5EF4-FFF2-40B4-BE49-F238E27FC236}">
                  <a16:creationId xmlns:a16="http://schemas.microsoft.com/office/drawing/2014/main" id="{0FEA5C63-B58D-24C5-0D4D-AA66AFA66D1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1" name="Straight Arrow Connector 80">
              <a:extLst>
                <a:ext uri="{FF2B5EF4-FFF2-40B4-BE49-F238E27FC236}">
                  <a16:creationId xmlns:a16="http://schemas.microsoft.com/office/drawing/2014/main" id="{FA0434E3-8C88-E668-3329-A48F5A19EB8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553FEC33-CAB1-7069-E1A8-4E14FE95A0D9}"/>
              </a:ext>
            </a:extLst>
          </p:cNvPr>
          <p:cNvGrpSpPr/>
          <p:nvPr/>
        </p:nvGrpSpPr>
        <p:grpSpPr>
          <a:xfrm>
            <a:off x="3609161" y="2037934"/>
            <a:ext cx="1076632" cy="369332"/>
            <a:chOff x="2157212" y="5356391"/>
            <a:chExt cx="1076632" cy="369332"/>
          </a:xfrm>
        </p:grpSpPr>
        <p:sp>
          <p:nvSpPr>
            <p:cNvPr id="83" name="TextBox 82">
              <a:extLst>
                <a:ext uri="{FF2B5EF4-FFF2-40B4-BE49-F238E27FC236}">
                  <a16:creationId xmlns:a16="http://schemas.microsoft.com/office/drawing/2014/main" id="{022F051B-D0B8-93B8-0D44-606BA7120F31}"/>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4" name="Straight Arrow Connector 83">
              <a:extLst>
                <a:ext uri="{FF2B5EF4-FFF2-40B4-BE49-F238E27FC236}">
                  <a16:creationId xmlns:a16="http://schemas.microsoft.com/office/drawing/2014/main" id="{CF30957D-8555-4350-8D51-93E22D108214}"/>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74F75870-596B-3066-2CEA-CBEDEA42D0FB}"/>
              </a:ext>
            </a:extLst>
          </p:cNvPr>
          <p:cNvGrpSpPr/>
          <p:nvPr/>
        </p:nvGrpSpPr>
        <p:grpSpPr>
          <a:xfrm>
            <a:off x="1666435" y="1521789"/>
            <a:ext cx="1076632" cy="369332"/>
            <a:chOff x="2157212" y="5356391"/>
            <a:chExt cx="1076632" cy="369332"/>
          </a:xfrm>
        </p:grpSpPr>
        <p:sp>
          <p:nvSpPr>
            <p:cNvPr id="86" name="TextBox 85">
              <a:extLst>
                <a:ext uri="{FF2B5EF4-FFF2-40B4-BE49-F238E27FC236}">
                  <a16:creationId xmlns:a16="http://schemas.microsoft.com/office/drawing/2014/main" id="{4586F9CE-302F-DEE7-BCEA-269FC17C4EE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7" name="Straight Arrow Connector 86">
              <a:extLst>
                <a:ext uri="{FF2B5EF4-FFF2-40B4-BE49-F238E27FC236}">
                  <a16:creationId xmlns:a16="http://schemas.microsoft.com/office/drawing/2014/main" id="{1BCBD649-EEF3-4A4A-AE50-4A215DBED557}"/>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89D8F2CD-FB2C-7CC0-2BE6-E8B7E5C6079D}"/>
              </a:ext>
            </a:extLst>
          </p:cNvPr>
          <p:cNvGrpSpPr/>
          <p:nvPr/>
        </p:nvGrpSpPr>
        <p:grpSpPr>
          <a:xfrm>
            <a:off x="3542766" y="2214061"/>
            <a:ext cx="1076632" cy="369332"/>
            <a:chOff x="2157212" y="5356391"/>
            <a:chExt cx="1076632" cy="369332"/>
          </a:xfrm>
        </p:grpSpPr>
        <p:sp>
          <p:nvSpPr>
            <p:cNvPr id="89" name="TextBox 88">
              <a:extLst>
                <a:ext uri="{FF2B5EF4-FFF2-40B4-BE49-F238E27FC236}">
                  <a16:creationId xmlns:a16="http://schemas.microsoft.com/office/drawing/2014/main" id="{1DAC5321-9AB1-C0FB-C784-BC4B38550FF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0" name="Straight Arrow Connector 89">
              <a:extLst>
                <a:ext uri="{FF2B5EF4-FFF2-40B4-BE49-F238E27FC236}">
                  <a16:creationId xmlns:a16="http://schemas.microsoft.com/office/drawing/2014/main" id="{E759E809-636C-5FE1-E5EF-2F6ACA3759D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C29C02F-22D2-19E1-609A-3C726006B051}"/>
              </a:ext>
            </a:extLst>
          </p:cNvPr>
          <p:cNvPicPr>
            <a:picLocks noChangeAspect="1"/>
          </p:cNvPicPr>
          <p:nvPr/>
        </p:nvPicPr>
        <p:blipFill>
          <a:blip r:embed="rId4"/>
          <a:stretch>
            <a:fillRect/>
          </a:stretch>
        </p:blipFill>
        <p:spPr>
          <a:xfrm>
            <a:off x="5090938" y="1857751"/>
            <a:ext cx="3247619" cy="514286"/>
          </a:xfrm>
          <a:prstGeom prst="rect">
            <a:avLst/>
          </a:prstGeom>
        </p:spPr>
      </p:pic>
      <p:pic>
        <p:nvPicPr>
          <p:cNvPr id="11" name="Picture 10">
            <a:extLst>
              <a:ext uri="{FF2B5EF4-FFF2-40B4-BE49-F238E27FC236}">
                <a16:creationId xmlns:a16="http://schemas.microsoft.com/office/drawing/2014/main" id="{62748074-8B05-49FC-5DF2-DA34E5F9BDC9}"/>
              </a:ext>
            </a:extLst>
          </p:cNvPr>
          <p:cNvPicPr>
            <a:picLocks noChangeAspect="1"/>
          </p:cNvPicPr>
          <p:nvPr/>
        </p:nvPicPr>
        <p:blipFill>
          <a:blip r:embed="rId5"/>
          <a:stretch>
            <a:fillRect/>
          </a:stretch>
        </p:blipFill>
        <p:spPr>
          <a:xfrm>
            <a:off x="5090938" y="3148105"/>
            <a:ext cx="2933333" cy="1476190"/>
          </a:xfrm>
          <a:prstGeom prst="rect">
            <a:avLst/>
          </a:prstGeom>
        </p:spPr>
      </p:pic>
      <p:grpSp>
        <p:nvGrpSpPr>
          <p:cNvPr id="91" name="Group 90">
            <a:extLst>
              <a:ext uri="{FF2B5EF4-FFF2-40B4-BE49-F238E27FC236}">
                <a16:creationId xmlns:a16="http://schemas.microsoft.com/office/drawing/2014/main" id="{1D4519A4-93FE-ECCA-8BC0-76AFAE7A3A2B}"/>
              </a:ext>
            </a:extLst>
          </p:cNvPr>
          <p:cNvGrpSpPr/>
          <p:nvPr/>
        </p:nvGrpSpPr>
        <p:grpSpPr>
          <a:xfrm>
            <a:off x="7401226" y="3119832"/>
            <a:ext cx="1076632" cy="369332"/>
            <a:chOff x="4968362" y="2079211"/>
            <a:chExt cx="1076632" cy="369332"/>
          </a:xfrm>
        </p:grpSpPr>
        <p:cxnSp>
          <p:nvCxnSpPr>
            <p:cNvPr id="92" name="Straight Arrow Connector 91">
              <a:extLst>
                <a:ext uri="{FF2B5EF4-FFF2-40B4-BE49-F238E27FC236}">
                  <a16:creationId xmlns:a16="http://schemas.microsoft.com/office/drawing/2014/main" id="{F4339199-14ED-0821-2D75-005C27E1BC8B}"/>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6A31F479-A071-2D68-C6FC-FD7FF66E2F75}"/>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94" name="Group 93">
            <a:extLst>
              <a:ext uri="{FF2B5EF4-FFF2-40B4-BE49-F238E27FC236}">
                <a16:creationId xmlns:a16="http://schemas.microsoft.com/office/drawing/2014/main" id="{69F62643-AFAA-C0B5-AC08-E9AE7AC6B305}"/>
              </a:ext>
            </a:extLst>
          </p:cNvPr>
          <p:cNvGrpSpPr/>
          <p:nvPr/>
        </p:nvGrpSpPr>
        <p:grpSpPr>
          <a:xfrm>
            <a:off x="7748063" y="3328089"/>
            <a:ext cx="1076632" cy="369332"/>
            <a:chOff x="4704120" y="2356972"/>
            <a:chExt cx="1076632" cy="369332"/>
          </a:xfrm>
        </p:grpSpPr>
        <p:cxnSp>
          <p:nvCxnSpPr>
            <p:cNvPr id="95" name="Straight Arrow Connector 94">
              <a:extLst>
                <a:ext uri="{FF2B5EF4-FFF2-40B4-BE49-F238E27FC236}">
                  <a16:creationId xmlns:a16="http://schemas.microsoft.com/office/drawing/2014/main" id="{018F4DC9-1D38-5908-500D-0CD3BBBE2837}"/>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BFA7D133-1A61-D0C3-B268-21501F638FA6}"/>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97" name="Group 96">
            <a:extLst>
              <a:ext uri="{FF2B5EF4-FFF2-40B4-BE49-F238E27FC236}">
                <a16:creationId xmlns:a16="http://schemas.microsoft.com/office/drawing/2014/main" id="{669A59C6-A1B5-BF49-1787-92DFDC871D73}"/>
              </a:ext>
            </a:extLst>
          </p:cNvPr>
          <p:cNvGrpSpPr/>
          <p:nvPr/>
        </p:nvGrpSpPr>
        <p:grpSpPr>
          <a:xfrm>
            <a:off x="7132487" y="3540517"/>
            <a:ext cx="1068643" cy="369332"/>
            <a:chOff x="3647644" y="4910075"/>
            <a:chExt cx="1068643" cy="369332"/>
          </a:xfrm>
        </p:grpSpPr>
        <p:sp>
          <p:nvSpPr>
            <p:cNvPr id="98" name="TextBox 97">
              <a:extLst>
                <a:ext uri="{FF2B5EF4-FFF2-40B4-BE49-F238E27FC236}">
                  <a16:creationId xmlns:a16="http://schemas.microsoft.com/office/drawing/2014/main" id="{3B584ABF-DD20-3FD8-2DAF-C68A2B01F172}"/>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9" name="Straight Arrow Connector 98">
              <a:extLst>
                <a:ext uri="{FF2B5EF4-FFF2-40B4-BE49-F238E27FC236}">
                  <a16:creationId xmlns:a16="http://schemas.microsoft.com/office/drawing/2014/main" id="{2980F86F-1918-0508-0BBD-C1CB9DF85CB6}"/>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0121F16A-8705-AFAD-F51E-391AD186B957}"/>
              </a:ext>
            </a:extLst>
          </p:cNvPr>
          <p:cNvGrpSpPr/>
          <p:nvPr/>
        </p:nvGrpSpPr>
        <p:grpSpPr>
          <a:xfrm>
            <a:off x="7925165" y="3767371"/>
            <a:ext cx="1064340" cy="369332"/>
            <a:chOff x="3647644" y="5421073"/>
            <a:chExt cx="1064340" cy="369332"/>
          </a:xfrm>
        </p:grpSpPr>
        <p:sp>
          <p:nvSpPr>
            <p:cNvPr id="101" name="TextBox 100">
              <a:extLst>
                <a:ext uri="{FF2B5EF4-FFF2-40B4-BE49-F238E27FC236}">
                  <a16:creationId xmlns:a16="http://schemas.microsoft.com/office/drawing/2014/main" id="{2937A636-2723-6920-141C-E64C7B489852}"/>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02" name="Straight Arrow Connector 101">
              <a:extLst>
                <a:ext uri="{FF2B5EF4-FFF2-40B4-BE49-F238E27FC236}">
                  <a16:creationId xmlns:a16="http://schemas.microsoft.com/office/drawing/2014/main" id="{97BD8CED-9A05-C552-3F06-68E63455FF4C}"/>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1118C037-6E75-27F9-FFD9-6156D1299AA8}"/>
              </a:ext>
            </a:extLst>
          </p:cNvPr>
          <p:cNvGrpSpPr/>
          <p:nvPr/>
        </p:nvGrpSpPr>
        <p:grpSpPr>
          <a:xfrm>
            <a:off x="7276414" y="3984850"/>
            <a:ext cx="1068643" cy="369332"/>
            <a:chOff x="3647644" y="5359159"/>
            <a:chExt cx="1068643" cy="369332"/>
          </a:xfrm>
        </p:grpSpPr>
        <p:sp>
          <p:nvSpPr>
            <p:cNvPr id="104" name="TextBox 103">
              <a:extLst>
                <a:ext uri="{FF2B5EF4-FFF2-40B4-BE49-F238E27FC236}">
                  <a16:creationId xmlns:a16="http://schemas.microsoft.com/office/drawing/2014/main" id="{7E3FA565-AA10-F125-674B-7E2688E07589}"/>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05" name="Straight Arrow Connector 104">
              <a:extLst>
                <a:ext uri="{FF2B5EF4-FFF2-40B4-BE49-F238E27FC236}">
                  <a16:creationId xmlns:a16="http://schemas.microsoft.com/office/drawing/2014/main" id="{FFB3DE2F-BC3E-287A-64FB-672B7DA198FE}"/>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4BDFD9A7-26B2-7460-1C3C-11D10029F93E}"/>
              </a:ext>
            </a:extLst>
          </p:cNvPr>
          <p:cNvGrpSpPr/>
          <p:nvPr/>
        </p:nvGrpSpPr>
        <p:grpSpPr>
          <a:xfrm>
            <a:off x="6721632" y="4208095"/>
            <a:ext cx="1076632" cy="369332"/>
            <a:chOff x="2157212" y="5356391"/>
            <a:chExt cx="1076632" cy="369332"/>
          </a:xfrm>
        </p:grpSpPr>
        <p:sp>
          <p:nvSpPr>
            <p:cNvPr id="107" name="TextBox 106">
              <a:extLst>
                <a:ext uri="{FF2B5EF4-FFF2-40B4-BE49-F238E27FC236}">
                  <a16:creationId xmlns:a16="http://schemas.microsoft.com/office/drawing/2014/main" id="{E07AAF18-895F-7754-3077-AE6DCF975AE8}"/>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08" name="Straight Arrow Connector 107">
              <a:extLst>
                <a:ext uri="{FF2B5EF4-FFF2-40B4-BE49-F238E27FC236}">
                  <a16:creationId xmlns:a16="http://schemas.microsoft.com/office/drawing/2014/main" id="{226450A4-8593-D567-37C4-E6BF226B64D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Rectangle 11">
            <a:extLst>
              <a:ext uri="{FF2B5EF4-FFF2-40B4-BE49-F238E27FC236}">
                <a16:creationId xmlns:a16="http://schemas.microsoft.com/office/drawing/2014/main" id="{031B26FA-AAEF-FDF3-4B8C-5613AE46C4C1}"/>
              </a:ext>
            </a:extLst>
          </p:cNvPr>
          <p:cNvSpPr/>
          <p:nvPr/>
        </p:nvSpPr>
        <p:spPr>
          <a:xfrm>
            <a:off x="3233174" y="2256321"/>
            <a:ext cx="166446" cy="250396"/>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2728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wipe(right)">
                                      <p:cBhvr>
                                        <p:cTn id="11" dur="500"/>
                                        <p:tgtEl>
                                          <p:spTgt spid="6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wipe(right)">
                                      <p:cBhvr>
                                        <p:cTn id="16" dur="500"/>
                                        <p:tgtEl>
                                          <p:spTgt spid="6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wipe(right)">
                                      <p:cBhvr>
                                        <p:cTn id="21" dur="500"/>
                                        <p:tgtEl>
                                          <p:spTgt spid="6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wipe(right)">
                                      <p:cBhvr>
                                        <p:cTn id="26" dur="500"/>
                                        <p:tgtEl>
                                          <p:spTgt spid="7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73"/>
                                        </p:tgtEl>
                                        <p:attrNameLst>
                                          <p:attrName>style.visibility</p:attrName>
                                        </p:attrNameLst>
                                      </p:cBhvr>
                                      <p:to>
                                        <p:strVal val="visible"/>
                                      </p:to>
                                    </p:set>
                                    <p:animEffect transition="in" filter="wipe(right)">
                                      <p:cBhvr>
                                        <p:cTn id="31" dur="500"/>
                                        <p:tgtEl>
                                          <p:spTgt spid="7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wipe(right)">
                                      <p:cBhvr>
                                        <p:cTn id="36" dur="500"/>
                                        <p:tgtEl>
                                          <p:spTgt spid="8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76"/>
                                        </p:tgtEl>
                                        <p:attrNameLst>
                                          <p:attrName>style.visibility</p:attrName>
                                        </p:attrNameLst>
                                      </p:cBhvr>
                                      <p:to>
                                        <p:strVal val="visible"/>
                                      </p:to>
                                    </p:set>
                                    <p:animEffect transition="in" filter="wipe(right)">
                                      <p:cBhvr>
                                        <p:cTn id="41" dur="500"/>
                                        <p:tgtEl>
                                          <p:spTgt spid="7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79"/>
                                        </p:tgtEl>
                                        <p:attrNameLst>
                                          <p:attrName>style.visibility</p:attrName>
                                        </p:attrNameLst>
                                      </p:cBhvr>
                                      <p:to>
                                        <p:strVal val="visible"/>
                                      </p:to>
                                    </p:set>
                                    <p:animEffect transition="in" filter="wipe(right)">
                                      <p:cBhvr>
                                        <p:cTn id="46" dur="500"/>
                                        <p:tgtEl>
                                          <p:spTgt spid="7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82"/>
                                        </p:tgtEl>
                                        <p:attrNameLst>
                                          <p:attrName>style.visibility</p:attrName>
                                        </p:attrNameLst>
                                      </p:cBhvr>
                                      <p:to>
                                        <p:strVal val="visible"/>
                                      </p:to>
                                    </p:set>
                                    <p:animEffect transition="in" filter="wipe(right)">
                                      <p:cBhvr>
                                        <p:cTn id="51" dur="500"/>
                                        <p:tgtEl>
                                          <p:spTgt spid="8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wipe(up)">
                                      <p:cBhvr>
                                        <p:cTn id="56" dur="500"/>
                                        <p:tgtEl>
                                          <p:spTgt spid="11"/>
                                        </p:tgtEl>
                                      </p:cBhvr>
                                    </p:animEffect>
                                  </p:childTnLst>
                                </p:cTn>
                              </p:par>
                            </p:childTnLst>
                          </p:cTn>
                        </p:par>
                        <p:par>
                          <p:cTn id="57" fill="hold">
                            <p:stCondLst>
                              <p:cond delay="500"/>
                            </p:stCondLst>
                            <p:childTnLst>
                              <p:par>
                                <p:cTn id="58" presetID="22" presetClass="entr" presetSubtype="2" fill="hold" nodeType="after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wipe(right)">
                                      <p:cBhvr>
                                        <p:cTn id="60" dur="500"/>
                                        <p:tgtEl>
                                          <p:spTgt spid="9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94"/>
                                        </p:tgtEl>
                                        <p:attrNameLst>
                                          <p:attrName>style.visibility</p:attrName>
                                        </p:attrNameLst>
                                      </p:cBhvr>
                                      <p:to>
                                        <p:strVal val="visible"/>
                                      </p:to>
                                    </p:set>
                                    <p:animEffect transition="in" filter="wipe(right)">
                                      <p:cBhvr>
                                        <p:cTn id="65" dur="500"/>
                                        <p:tgtEl>
                                          <p:spTgt spid="9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2" fill="hold" nodeType="clickEffect">
                                  <p:stCondLst>
                                    <p:cond delay="0"/>
                                  </p:stCondLst>
                                  <p:childTnLst>
                                    <p:set>
                                      <p:cBhvr>
                                        <p:cTn id="69" dur="1" fill="hold">
                                          <p:stCondLst>
                                            <p:cond delay="0"/>
                                          </p:stCondLst>
                                        </p:cTn>
                                        <p:tgtEl>
                                          <p:spTgt spid="97"/>
                                        </p:tgtEl>
                                        <p:attrNameLst>
                                          <p:attrName>style.visibility</p:attrName>
                                        </p:attrNameLst>
                                      </p:cBhvr>
                                      <p:to>
                                        <p:strVal val="visible"/>
                                      </p:to>
                                    </p:set>
                                    <p:animEffect transition="in" filter="wipe(right)">
                                      <p:cBhvr>
                                        <p:cTn id="70" dur="500"/>
                                        <p:tgtEl>
                                          <p:spTgt spid="97"/>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2" fill="hold" nodeType="clickEffect">
                                  <p:stCondLst>
                                    <p:cond delay="0"/>
                                  </p:stCondLst>
                                  <p:childTnLst>
                                    <p:set>
                                      <p:cBhvr>
                                        <p:cTn id="74" dur="1" fill="hold">
                                          <p:stCondLst>
                                            <p:cond delay="0"/>
                                          </p:stCondLst>
                                        </p:cTn>
                                        <p:tgtEl>
                                          <p:spTgt spid="100"/>
                                        </p:tgtEl>
                                        <p:attrNameLst>
                                          <p:attrName>style.visibility</p:attrName>
                                        </p:attrNameLst>
                                      </p:cBhvr>
                                      <p:to>
                                        <p:strVal val="visible"/>
                                      </p:to>
                                    </p:set>
                                    <p:animEffect transition="in" filter="wipe(right)">
                                      <p:cBhvr>
                                        <p:cTn id="75" dur="500"/>
                                        <p:tgtEl>
                                          <p:spTgt spid="100"/>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2" fill="hold" nodeType="clickEffect">
                                  <p:stCondLst>
                                    <p:cond delay="0"/>
                                  </p:stCondLst>
                                  <p:childTnLst>
                                    <p:set>
                                      <p:cBhvr>
                                        <p:cTn id="79" dur="1" fill="hold">
                                          <p:stCondLst>
                                            <p:cond delay="0"/>
                                          </p:stCondLst>
                                        </p:cTn>
                                        <p:tgtEl>
                                          <p:spTgt spid="103"/>
                                        </p:tgtEl>
                                        <p:attrNameLst>
                                          <p:attrName>style.visibility</p:attrName>
                                        </p:attrNameLst>
                                      </p:cBhvr>
                                      <p:to>
                                        <p:strVal val="visible"/>
                                      </p:to>
                                    </p:set>
                                    <p:animEffect transition="in" filter="wipe(right)">
                                      <p:cBhvr>
                                        <p:cTn id="80" dur="500"/>
                                        <p:tgtEl>
                                          <p:spTgt spid="103"/>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2" fill="hold" nodeType="clickEffect">
                                  <p:stCondLst>
                                    <p:cond delay="0"/>
                                  </p:stCondLst>
                                  <p:childTnLst>
                                    <p:set>
                                      <p:cBhvr>
                                        <p:cTn id="84" dur="1" fill="hold">
                                          <p:stCondLst>
                                            <p:cond delay="0"/>
                                          </p:stCondLst>
                                        </p:cTn>
                                        <p:tgtEl>
                                          <p:spTgt spid="106"/>
                                        </p:tgtEl>
                                        <p:attrNameLst>
                                          <p:attrName>style.visibility</p:attrName>
                                        </p:attrNameLst>
                                      </p:cBhvr>
                                      <p:to>
                                        <p:strVal val="visible"/>
                                      </p:to>
                                    </p:set>
                                    <p:animEffect transition="in" filter="wipe(right)">
                                      <p:cBhvr>
                                        <p:cTn id="85" dur="500"/>
                                        <p:tgtEl>
                                          <p:spTgt spid="106"/>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2" fill="hold" nodeType="clickEffect">
                                  <p:stCondLst>
                                    <p:cond delay="0"/>
                                  </p:stCondLst>
                                  <p:childTnLst>
                                    <p:set>
                                      <p:cBhvr>
                                        <p:cTn id="89" dur="1" fill="hold">
                                          <p:stCondLst>
                                            <p:cond delay="0"/>
                                          </p:stCondLst>
                                        </p:cTn>
                                        <p:tgtEl>
                                          <p:spTgt spid="88"/>
                                        </p:tgtEl>
                                        <p:attrNameLst>
                                          <p:attrName>style.visibility</p:attrName>
                                        </p:attrNameLst>
                                      </p:cBhvr>
                                      <p:to>
                                        <p:strVal val="visible"/>
                                      </p:to>
                                    </p:set>
                                    <p:animEffect transition="in" filter="wipe(right)">
                                      <p:cBhvr>
                                        <p:cTn id="90" dur="500"/>
                                        <p:tgtEl>
                                          <p:spTgt spid="88"/>
                                        </p:tgtEl>
                                      </p:cBhvr>
                                    </p:animEffect>
                                  </p:childTnLst>
                                </p:cTn>
                              </p:par>
                            </p:childTnLst>
                          </p:cTn>
                        </p:par>
                        <p:par>
                          <p:cTn id="91" fill="hold">
                            <p:stCondLst>
                              <p:cond delay="500"/>
                            </p:stCondLst>
                            <p:childTnLst>
                              <p:par>
                                <p:cTn id="92" presetID="16" presetClass="entr" presetSubtype="21" fill="hold" grpId="0" nodeType="afterEffect">
                                  <p:stCondLst>
                                    <p:cond delay="0"/>
                                  </p:stCondLst>
                                  <p:childTnLst>
                                    <p:set>
                                      <p:cBhvr>
                                        <p:cTn id="93" dur="1" fill="hold">
                                          <p:stCondLst>
                                            <p:cond delay="0"/>
                                          </p:stCondLst>
                                        </p:cTn>
                                        <p:tgtEl>
                                          <p:spTgt spid="12"/>
                                        </p:tgtEl>
                                        <p:attrNameLst>
                                          <p:attrName>style.visibility</p:attrName>
                                        </p:attrNameLst>
                                      </p:cBhvr>
                                      <p:to>
                                        <p:strVal val="visible"/>
                                      </p:to>
                                    </p:set>
                                    <p:animEffect transition="in" filter="barn(inVertical)">
                                      <p:cBhvr>
                                        <p:cTn id="9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A8098-A433-42DB-2223-D841D502CB5D}"/>
              </a:ext>
            </a:extLst>
          </p:cNvPr>
          <p:cNvSpPr>
            <a:spLocks noGrp="1"/>
          </p:cNvSpPr>
          <p:nvPr>
            <p:ph type="title"/>
          </p:nvPr>
        </p:nvSpPr>
        <p:spPr/>
        <p:txBody>
          <a:bodyPr>
            <a:normAutofit/>
          </a:bodyPr>
          <a:lstStyle/>
          <a:p>
            <a:pPr algn="ctr"/>
            <a:r>
              <a:rPr lang="en-US" sz="3200" b="1" dirty="0">
                <a:solidFill>
                  <a:srgbClr val="0070C0"/>
                </a:solidFill>
                <a:latin typeface="+mn-lt"/>
              </a:rPr>
              <a:t>View</a:t>
            </a:r>
            <a:r>
              <a:rPr lang="en-US" sz="3200" dirty="0">
                <a:latin typeface="+mn-lt"/>
              </a:rPr>
              <a:t> maze_search.py</a:t>
            </a:r>
          </a:p>
        </p:txBody>
      </p:sp>
      <p:sp>
        <p:nvSpPr>
          <p:cNvPr id="4" name="Slide Number Placeholder 3">
            <a:extLst>
              <a:ext uri="{FF2B5EF4-FFF2-40B4-BE49-F238E27FC236}">
                <a16:creationId xmlns:a16="http://schemas.microsoft.com/office/drawing/2014/main" id="{822C3D56-242D-3350-AA5F-26041A78CF7B}"/>
              </a:ext>
            </a:extLst>
          </p:cNvPr>
          <p:cNvSpPr>
            <a:spLocks noGrp="1"/>
          </p:cNvSpPr>
          <p:nvPr>
            <p:ph type="sldNum" sz="quarter" idx="12"/>
          </p:nvPr>
        </p:nvSpPr>
        <p:spPr/>
        <p:txBody>
          <a:bodyPr/>
          <a:lstStyle/>
          <a:p>
            <a:fld id="{650AD656-6FF9-465D-B7B0-1CD0DD39CD23}" type="slidenum">
              <a:rPr lang="en-US" smtClean="0"/>
              <a:pPr/>
              <a:t>119</a:t>
            </a:fld>
            <a:endParaRPr lang="en-US" dirty="0"/>
          </a:p>
        </p:txBody>
      </p:sp>
      <p:pic>
        <p:nvPicPr>
          <p:cNvPr id="5" name="Picture 4">
            <a:extLst>
              <a:ext uri="{FF2B5EF4-FFF2-40B4-BE49-F238E27FC236}">
                <a16:creationId xmlns:a16="http://schemas.microsoft.com/office/drawing/2014/main" id="{B989E1F3-1F13-2D13-ABD6-EC94F2967EE0}"/>
              </a:ext>
            </a:extLst>
          </p:cNvPr>
          <p:cNvPicPr>
            <a:picLocks noChangeAspect="1"/>
          </p:cNvPicPr>
          <p:nvPr/>
        </p:nvPicPr>
        <p:blipFill>
          <a:blip r:embed="rId3"/>
          <a:stretch>
            <a:fillRect/>
          </a:stretch>
        </p:blipFill>
        <p:spPr>
          <a:xfrm>
            <a:off x="270216" y="1587386"/>
            <a:ext cx="5302895" cy="4338007"/>
          </a:xfrm>
          <a:prstGeom prst="rect">
            <a:avLst/>
          </a:prstGeom>
        </p:spPr>
      </p:pic>
      <p:pic>
        <p:nvPicPr>
          <p:cNvPr id="8" name="Picture 7">
            <a:extLst>
              <a:ext uri="{FF2B5EF4-FFF2-40B4-BE49-F238E27FC236}">
                <a16:creationId xmlns:a16="http://schemas.microsoft.com/office/drawing/2014/main" id="{42B5DA64-EAA4-C2BA-1EFF-5A8C809FEDCC}"/>
              </a:ext>
            </a:extLst>
          </p:cNvPr>
          <p:cNvPicPr>
            <a:picLocks noChangeAspect="1"/>
          </p:cNvPicPr>
          <p:nvPr/>
        </p:nvPicPr>
        <p:blipFill>
          <a:blip r:embed="rId4"/>
          <a:stretch>
            <a:fillRect/>
          </a:stretch>
        </p:blipFill>
        <p:spPr>
          <a:xfrm>
            <a:off x="3689131" y="4427588"/>
            <a:ext cx="5184653" cy="1372179"/>
          </a:xfrm>
          <a:prstGeom prst="rect">
            <a:avLst/>
          </a:prstGeom>
          <a:ln w="28575">
            <a:solidFill>
              <a:schemeClr val="bg1"/>
            </a:solidFill>
          </a:ln>
          <a:effectLst>
            <a:outerShdw blurRad="50800" dist="38100" dir="2700000" algn="tl" rotWithShape="0">
              <a:prstClr val="black">
                <a:alpha val="40000"/>
              </a:prstClr>
            </a:outerShdw>
          </a:effectLst>
        </p:spPr>
      </p:pic>
      <p:grpSp>
        <p:nvGrpSpPr>
          <p:cNvPr id="61" name="Group 60">
            <a:extLst>
              <a:ext uri="{FF2B5EF4-FFF2-40B4-BE49-F238E27FC236}">
                <a16:creationId xmlns:a16="http://schemas.microsoft.com/office/drawing/2014/main" id="{B6AFADB6-59E3-768A-3773-0737113A0DDD}"/>
              </a:ext>
            </a:extLst>
          </p:cNvPr>
          <p:cNvGrpSpPr/>
          <p:nvPr/>
        </p:nvGrpSpPr>
        <p:grpSpPr>
          <a:xfrm>
            <a:off x="3493813" y="1614716"/>
            <a:ext cx="1076632" cy="369332"/>
            <a:chOff x="4968362" y="2079211"/>
            <a:chExt cx="1076632" cy="369332"/>
          </a:xfrm>
        </p:grpSpPr>
        <p:cxnSp>
          <p:nvCxnSpPr>
            <p:cNvPr id="62" name="Straight Arrow Connector 61">
              <a:extLst>
                <a:ext uri="{FF2B5EF4-FFF2-40B4-BE49-F238E27FC236}">
                  <a16:creationId xmlns:a16="http://schemas.microsoft.com/office/drawing/2014/main" id="{EED3F1F2-E396-3B84-49A4-133D5404BFDD}"/>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CA083E60-B0C1-0430-6571-0C6A1B2FC8D7}"/>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4" name="Group 63">
            <a:extLst>
              <a:ext uri="{FF2B5EF4-FFF2-40B4-BE49-F238E27FC236}">
                <a16:creationId xmlns:a16="http://schemas.microsoft.com/office/drawing/2014/main" id="{30E46522-A609-A0CC-10B1-9DA5B71A5853}"/>
              </a:ext>
            </a:extLst>
          </p:cNvPr>
          <p:cNvGrpSpPr/>
          <p:nvPr/>
        </p:nvGrpSpPr>
        <p:grpSpPr>
          <a:xfrm>
            <a:off x="2256221" y="1973036"/>
            <a:ext cx="1076632" cy="369332"/>
            <a:chOff x="4704120" y="2356972"/>
            <a:chExt cx="1076632" cy="369332"/>
          </a:xfrm>
        </p:grpSpPr>
        <p:cxnSp>
          <p:nvCxnSpPr>
            <p:cNvPr id="65" name="Straight Arrow Connector 64">
              <a:extLst>
                <a:ext uri="{FF2B5EF4-FFF2-40B4-BE49-F238E27FC236}">
                  <a16:creationId xmlns:a16="http://schemas.microsoft.com/office/drawing/2014/main" id="{0585938D-2602-AF1C-6C42-C03AF517DE9F}"/>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02CD1A8E-9349-6BAB-FE41-F2B3E9556EAD}"/>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7" name="Group 66">
            <a:extLst>
              <a:ext uri="{FF2B5EF4-FFF2-40B4-BE49-F238E27FC236}">
                <a16:creationId xmlns:a16="http://schemas.microsoft.com/office/drawing/2014/main" id="{9EA35AB1-8536-C715-603D-04E59560205C}"/>
              </a:ext>
            </a:extLst>
          </p:cNvPr>
          <p:cNvGrpSpPr/>
          <p:nvPr/>
        </p:nvGrpSpPr>
        <p:grpSpPr>
          <a:xfrm>
            <a:off x="2095261" y="2241963"/>
            <a:ext cx="1068643" cy="369332"/>
            <a:chOff x="3647644" y="4910075"/>
            <a:chExt cx="1068643" cy="369332"/>
          </a:xfrm>
        </p:grpSpPr>
        <p:sp>
          <p:nvSpPr>
            <p:cNvPr id="68" name="TextBox 67">
              <a:extLst>
                <a:ext uri="{FF2B5EF4-FFF2-40B4-BE49-F238E27FC236}">
                  <a16:creationId xmlns:a16="http://schemas.microsoft.com/office/drawing/2014/main" id="{289ACE48-D31A-4ED0-FE9D-4A2B76519ECB}"/>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9" name="Straight Arrow Connector 68">
              <a:extLst>
                <a:ext uri="{FF2B5EF4-FFF2-40B4-BE49-F238E27FC236}">
                  <a16:creationId xmlns:a16="http://schemas.microsoft.com/office/drawing/2014/main" id="{A117675F-14A4-B413-9E5E-6153E046C553}"/>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C15E93A9-1880-A651-922E-C48158963C80}"/>
              </a:ext>
            </a:extLst>
          </p:cNvPr>
          <p:cNvGrpSpPr/>
          <p:nvPr/>
        </p:nvGrpSpPr>
        <p:grpSpPr>
          <a:xfrm>
            <a:off x="3402829" y="3429000"/>
            <a:ext cx="1064340" cy="369332"/>
            <a:chOff x="3647644" y="5421073"/>
            <a:chExt cx="1064340" cy="369332"/>
          </a:xfrm>
        </p:grpSpPr>
        <p:sp>
          <p:nvSpPr>
            <p:cNvPr id="71" name="TextBox 70">
              <a:extLst>
                <a:ext uri="{FF2B5EF4-FFF2-40B4-BE49-F238E27FC236}">
                  <a16:creationId xmlns:a16="http://schemas.microsoft.com/office/drawing/2014/main" id="{6AAFD011-5774-5150-ECC0-CF8321B4DF42}"/>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2" name="Straight Arrow Connector 71">
              <a:extLst>
                <a:ext uri="{FF2B5EF4-FFF2-40B4-BE49-F238E27FC236}">
                  <a16:creationId xmlns:a16="http://schemas.microsoft.com/office/drawing/2014/main" id="{94C11F4D-69A3-10BE-0097-EB652B32883E}"/>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89E4A2C2-79BB-4F39-CC48-B654CB82C292}"/>
              </a:ext>
            </a:extLst>
          </p:cNvPr>
          <p:cNvGrpSpPr/>
          <p:nvPr/>
        </p:nvGrpSpPr>
        <p:grpSpPr>
          <a:xfrm>
            <a:off x="5289932" y="3614113"/>
            <a:ext cx="1068643" cy="369332"/>
            <a:chOff x="3647644" y="5359159"/>
            <a:chExt cx="1068643" cy="369332"/>
          </a:xfrm>
        </p:grpSpPr>
        <p:sp>
          <p:nvSpPr>
            <p:cNvPr id="74" name="TextBox 73">
              <a:extLst>
                <a:ext uri="{FF2B5EF4-FFF2-40B4-BE49-F238E27FC236}">
                  <a16:creationId xmlns:a16="http://schemas.microsoft.com/office/drawing/2014/main" id="{DF88B0B7-C3F6-FE40-027B-247D4B2F4BD9}"/>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5" name="Straight Arrow Connector 74">
              <a:extLst>
                <a:ext uri="{FF2B5EF4-FFF2-40B4-BE49-F238E27FC236}">
                  <a16:creationId xmlns:a16="http://schemas.microsoft.com/office/drawing/2014/main" id="{7CBBCD58-4528-FFC7-38B0-7005D52B960D}"/>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0B963849-D460-5F63-B2E0-48250EA42BC3}"/>
              </a:ext>
            </a:extLst>
          </p:cNvPr>
          <p:cNvGrpSpPr/>
          <p:nvPr/>
        </p:nvGrpSpPr>
        <p:grpSpPr>
          <a:xfrm>
            <a:off x="2233456" y="5246965"/>
            <a:ext cx="1076632" cy="369332"/>
            <a:chOff x="2157212" y="5356391"/>
            <a:chExt cx="1076632" cy="369332"/>
          </a:xfrm>
        </p:grpSpPr>
        <p:sp>
          <p:nvSpPr>
            <p:cNvPr id="77" name="TextBox 76">
              <a:extLst>
                <a:ext uri="{FF2B5EF4-FFF2-40B4-BE49-F238E27FC236}">
                  <a16:creationId xmlns:a16="http://schemas.microsoft.com/office/drawing/2014/main" id="{20FA81DC-BC67-6097-46A1-084625844D0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8" name="Straight Arrow Connector 77">
              <a:extLst>
                <a:ext uri="{FF2B5EF4-FFF2-40B4-BE49-F238E27FC236}">
                  <a16:creationId xmlns:a16="http://schemas.microsoft.com/office/drawing/2014/main" id="{FEEA699C-E709-57FE-F83F-68AE9A12221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427DA82E-E2B1-6614-D2ED-8BD9668728C3}"/>
              </a:ext>
            </a:extLst>
          </p:cNvPr>
          <p:cNvGrpSpPr/>
          <p:nvPr/>
        </p:nvGrpSpPr>
        <p:grpSpPr>
          <a:xfrm>
            <a:off x="5170451" y="4578347"/>
            <a:ext cx="1076632" cy="369332"/>
            <a:chOff x="2157212" y="5356391"/>
            <a:chExt cx="1076632" cy="369332"/>
          </a:xfrm>
        </p:grpSpPr>
        <p:sp>
          <p:nvSpPr>
            <p:cNvPr id="80" name="TextBox 79">
              <a:extLst>
                <a:ext uri="{FF2B5EF4-FFF2-40B4-BE49-F238E27FC236}">
                  <a16:creationId xmlns:a16="http://schemas.microsoft.com/office/drawing/2014/main" id="{78864F34-7655-BF29-A572-ACDC478FAF3B}"/>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1" name="Straight Arrow Connector 80">
              <a:extLst>
                <a:ext uri="{FF2B5EF4-FFF2-40B4-BE49-F238E27FC236}">
                  <a16:creationId xmlns:a16="http://schemas.microsoft.com/office/drawing/2014/main" id="{D8139141-B968-2F15-A1E9-73B64B88C2F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9E24B7DA-EB5C-956D-72E1-4ABCB51CAC88}"/>
              </a:ext>
            </a:extLst>
          </p:cNvPr>
          <p:cNvGrpSpPr/>
          <p:nvPr/>
        </p:nvGrpSpPr>
        <p:grpSpPr>
          <a:xfrm>
            <a:off x="5177768" y="4752681"/>
            <a:ext cx="1076632" cy="369332"/>
            <a:chOff x="2157212" y="5356391"/>
            <a:chExt cx="1076632" cy="369332"/>
          </a:xfrm>
        </p:grpSpPr>
        <p:sp>
          <p:nvSpPr>
            <p:cNvPr id="83" name="TextBox 82">
              <a:extLst>
                <a:ext uri="{FF2B5EF4-FFF2-40B4-BE49-F238E27FC236}">
                  <a16:creationId xmlns:a16="http://schemas.microsoft.com/office/drawing/2014/main" id="{F8EF76E8-0854-B3F2-2EF3-4150FCDA3FAB}"/>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4" name="Straight Arrow Connector 83">
              <a:extLst>
                <a:ext uri="{FF2B5EF4-FFF2-40B4-BE49-F238E27FC236}">
                  <a16:creationId xmlns:a16="http://schemas.microsoft.com/office/drawing/2014/main" id="{4E018B73-A6A8-1C43-0DF1-47E3C1B51356}"/>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F213BD6A-4046-68D8-50BD-D30B015227DE}"/>
              </a:ext>
            </a:extLst>
          </p:cNvPr>
          <p:cNvGrpSpPr/>
          <p:nvPr/>
        </p:nvGrpSpPr>
        <p:grpSpPr>
          <a:xfrm>
            <a:off x="2619832" y="4338304"/>
            <a:ext cx="1076632" cy="369332"/>
            <a:chOff x="2157212" y="5356391"/>
            <a:chExt cx="1076632" cy="369332"/>
          </a:xfrm>
        </p:grpSpPr>
        <p:sp>
          <p:nvSpPr>
            <p:cNvPr id="86" name="TextBox 85">
              <a:extLst>
                <a:ext uri="{FF2B5EF4-FFF2-40B4-BE49-F238E27FC236}">
                  <a16:creationId xmlns:a16="http://schemas.microsoft.com/office/drawing/2014/main" id="{5E0260EA-A723-1EA5-D7B2-0C7B454607A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7" name="Straight Arrow Connector 86">
              <a:extLst>
                <a:ext uri="{FF2B5EF4-FFF2-40B4-BE49-F238E27FC236}">
                  <a16:creationId xmlns:a16="http://schemas.microsoft.com/office/drawing/2014/main" id="{83512974-C812-3871-9681-99B661F01923}"/>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42C512C6-E1F2-D1E3-E7C9-15159406B62C}"/>
              </a:ext>
            </a:extLst>
          </p:cNvPr>
          <p:cNvGrpSpPr/>
          <p:nvPr/>
        </p:nvGrpSpPr>
        <p:grpSpPr>
          <a:xfrm>
            <a:off x="7722191" y="5298871"/>
            <a:ext cx="1076632" cy="369332"/>
            <a:chOff x="2157212" y="5356391"/>
            <a:chExt cx="1076632" cy="369332"/>
          </a:xfrm>
        </p:grpSpPr>
        <p:sp>
          <p:nvSpPr>
            <p:cNvPr id="89" name="TextBox 88">
              <a:extLst>
                <a:ext uri="{FF2B5EF4-FFF2-40B4-BE49-F238E27FC236}">
                  <a16:creationId xmlns:a16="http://schemas.microsoft.com/office/drawing/2014/main" id="{30690932-1706-2F14-A58C-6011D7CF7C44}"/>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0" name="Straight Arrow Connector 89">
              <a:extLst>
                <a:ext uri="{FF2B5EF4-FFF2-40B4-BE49-F238E27FC236}">
                  <a16:creationId xmlns:a16="http://schemas.microsoft.com/office/drawing/2014/main" id="{685F1496-A3BE-506D-6373-9EEE7E42E2CC}"/>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33201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right)">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wipe(right)">
                                      <p:cBhvr>
                                        <p:cTn id="12" dur="500"/>
                                        <p:tgtEl>
                                          <p:spTgt spid="6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wipe(right)">
                                      <p:cBhvr>
                                        <p:cTn id="17" dur="500"/>
                                        <p:tgtEl>
                                          <p:spTgt spid="6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wipe(right)">
                                      <p:cBhvr>
                                        <p:cTn id="22" dur="500"/>
                                        <p:tgtEl>
                                          <p:spTgt spid="7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wipe(right)">
                                      <p:cBhvr>
                                        <p:cTn id="27" dur="500"/>
                                        <p:tgtEl>
                                          <p:spTgt spid="7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85"/>
                                        </p:tgtEl>
                                        <p:attrNameLst>
                                          <p:attrName>style.visibility</p:attrName>
                                        </p:attrNameLst>
                                      </p:cBhvr>
                                      <p:to>
                                        <p:strVal val="visible"/>
                                      </p:to>
                                    </p:set>
                                    <p:animEffect transition="in" filter="wipe(right)">
                                      <p:cBhvr>
                                        <p:cTn id="32" dur="500"/>
                                        <p:tgtEl>
                                          <p:spTgt spid="8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76"/>
                                        </p:tgtEl>
                                        <p:attrNameLst>
                                          <p:attrName>style.visibility</p:attrName>
                                        </p:attrNameLst>
                                      </p:cBhvr>
                                      <p:to>
                                        <p:strVal val="visible"/>
                                      </p:to>
                                    </p:set>
                                    <p:animEffect transition="in" filter="wipe(right)">
                                      <p:cBhvr>
                                        <p:cTn id="37" dur="500"/>
                                        <p:tgtEl>
                                          <p:spTgt spid="7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up)">
                                      <p:cBhvr>
                                        <p:cTn id="42" dur="500"/>
                                        <p:tgtEl>
                                          <p:spTgt spid="8"/>
                                        </p:tgtEl>
                                      </p:cBhvr>
                                    </p:animEffect>
                                  </p:childTnLst>
                                </p:cTn>
                              </p:par>
                            </p:childTnLst>
                          </p:cTn>
                        </p:par>
                        <p:par>
                          <p:cTn id="43" fill="hold">
                            <p:stCondLst>
                              <p:cond delay="500"/>
                            </p:stCondLst>
                            <p:childTnLst>
                              <p:par>
                                <p:cTn id="44" presetID="22" presetClass="entr" presetSubtype="2" fill="hold" nodeType="afterEffect">
                                  <p:stCondLst>
                                    <p:cond delay="0"/>
                                  </p:stCondLst>
                                  <p:childTnLst>
                                    <p:set>
                                      <p:cBhvr>
                                        <p:cTn id="45" dur="1" fill="hold">
                                          <p:stCondLst>
                                            <p:cond delay="0"/>
                                          </p:stCondLst>
                                        </p:cTn>
                                        <p:tgtEl>
                                          <p:spTgt spid="79"/>
                                        </p:tgtEl>
                                        <p:attrNameLst>
                                          <p:attrName>style.visibility</p:attrName>
                                        </p:attrNameLst>
                                      </p:cBhvr>
                                      <p:to>
                                        <p:strVal val="visible"/>
                                      </p:to>
                                    </p:set>
                                    <p:animEffect transition="in" filter="wipe(right)">
                                      <p:cBhvr>
                                        <p:cTn id="46" dur="500"/>
                                        <p:tgtEl>
                                          <p:spTgt spid="7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82"/>
                                        </p:tgtEl>
                                        <p:attrNameLst>
                                          <p:attrName>style.visibility</p:attrName>
                                        </p:attrNameLst>
                                      </p:cBhvr>
                                      <p:to>
                                        <p:strVal val="visible"/>
                                      </p:to>
                                    </p:set>
                                    <p:animEffect transition="in" filter="wipe(right)">
                                      <p:cBhvr>
                                        <p:cTn id="51" dur="500"/>
                                        <p:tgtEl>
                                          <p:spTgt spid="8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88"/>
                                        </p:tgtEl>
                                        <p:attrNameLst>
                                          <p:attrName>style.visibility</p:attrName>
                                        </p:attrNameLst>
                                      </p:cBhvr>
                                      <p:to>
                                        <p:strVal val="visible"/>
                                      </p:to>
                                    </p:set>
                                    <p:animEffect transition="in" filter="wipe(right)">
                                      <p:cBhvr>
                                        <p:cTn id="56"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Title 1">
                <a:extLst>
                  <a:ext uri="{FF2B5EF4-FFF2-40B4-BE49-F238E27FC236}">
                    <a16:creationId xmlns:a16="http://schemas.microsoft.com/office/drawing/2014/main" id="{993FDAFE-AE1B-421E-9F24-4772DD87D869}"/>
                  </a:ext>
                </a:extLst>
              </p:cNvPr>
              <p:cNvSpPr>
                <a:spLocks noGrp="1"/>
              </p:cNvSpPr>
              <p:nvPr>
                <p:ph type="title"/>
              </p:nvPr>
            </p:nvSpPr>
            <p:spPr/>
            <p:txBody>
              <a:bodyPr>
                <a:noAutofit/>
              </a:bodyPr>
              <a:lstStyle/>
              <a:p>
                <a:pPr algn="ctr"/>
                <a:r>
                  <a:rPr lang="en-US" sz="3200" b="1" dirty="0">
                    <a:latin typeface="+mn-lt"/>
                  </a:rPr>
                  <a:t>Real</a:t>
                </a:r>
                <a:r>
                  <a:rPr lang="en-US" sz="3200" dirty="0">
                    <a:latin typeface="+mn-lt"/>
                  </a:rPr>
                  <a:t> Vectors – Dot Product (Vector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oMath>
                </a14:m>
                <a:r>
                  <a:rPr lang="en-US" sz="3200" dirty="0">
                    <a:latin typeface="+mn-lt"/>
                  </a:rPr>
                  <a:t>Vector)</a:t>
                </a:r>
              </a:p>
            </p:txBody>
          </p:sp>
        </mc:Choice>
        <mc:Fallback xmlns="">
          <p:sp>
            <p:nvSpPr>
              <p:cNvPr id="15" name="Title 1">
                <a:extLst>
                  <a:ext uri="{FF2B5EF4-FFF2-40B4-BE49-F238E27FC236}">
                    <a16:creationId xmlns:a16="http://schemas.microsoft.com/office/drawing/2014/main" id="{993FDAFE-AE1B-421E-9F24-4772DD87D869}"/>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12</a:t>
            </a:fld>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EB2331F-ED26-48DA-BE47-759B36BFA713}"/>
                  </a:ext>
                </a:extLst>
              </p:cNvPr>
              <p:cNvSpPr txBox="1"/>
              <p:nvPr/>
            </p:nvSpPr>
            <p:spPr>
              <a:xfrm>
                <a:off x="2359600" y="3007541"/>
                <a:ext cx="44248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r>
                            <a:rPr lang="en-US" b="1" i="1" smtClean="0">
                              <a:latin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𝒗</m:t>
                          </m:r>
                        </m:e>
                      </m:d>
                      <m:r>
                        <a:rPr lang="en-US" b="0" i="1" smtClean="0">
                          <a:latin typeface="Cambria Math" panose="02040503050406030204" pitchFamily="18" charset="0"/>
                        </a:rPr>
                        <m:t>=</m:t>
                      </m:r>
                      <m:r>
                        <a:rPr lang="en-US" b="1" i="1" smtClean="0">
                          <a:latin typeface="Cambria Math" panose="02040503050406030204" pitchFamily="18" charset="0"/>
                        </a:rPr>
                        <m:t>𝒗</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𝑣</m:t>
                          </m:r>
                        </m:e>
                        <m:sub>
                          <m:r>
                            <a:rPr lang="en-US" b="0" i="1" smtClean="0">
                              <a:latin typeface="Cambria Math" panose="02040503050406030204" pitchFamily="18" charset="0"/>
                            </a:rPr>
                            <m:t>𝑛</m:t>
                          </m:r>
                        </m:sub>
                      </m:sSub>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𝒗</m:t>
                              </m:r>
                            </m:e>
                          </m:d>
                        </m:e>
                        <m:sup>
                          <m:r>
                            <a:rPr lang="en-US" b="0" i="1" smtClean="0">
                              <a:latin typeface="Cambria Math" panose="02040503050406030204" pitchFamily="18" charset="0"/>
                            </a:rPr>
                            <m:t>2</m:t>
                          </m:r>
                        </m:sup>
                      </m:sSup>
                    </m:oMath>
                  </m:oMathPara>
                </a14:m>
                <a:endParaRPr lang="en-US" dirty="0"/>
              </a:p>
            </p:txBody>
          </p:sp>
        </mc:Choice>
        <mc:Fallback xmlns="">
          <p:sp>
            <p:nvSpPr>
              <p:cNvPr id="14" name="TextBox 13">
                <a:extLst>
                  <a:ext uri="{FF2B5EF4-FFF2-40B4-BE49-F238E27FC236}">
                    <a16:creationId xmlns:a16="http://schemas.microsoft.com/office/drawing/2014/main" id="{4EB2331F-ED26-48DA-BE47-759B36BFA713}"/>
                  </a:ext>
                </a:extLst>
              </p:cNvPr>
              <p:cNvSpPr txBox="1">
                <a:spLocks noRot="1" noChangeAspect="1" noMove="1" noResize="1" noEditPoints="1" noAdjustHandles="1" noChangeArrowheads="1" noChangeShapeType="1" noTextEdit="1"/>
              </p:cNvSpPr>
              <p:nvPr/>
            </p:nvSpPr>
            <p:spPr>
              <a:xfrm>
                <a:off x="2359600" y="3007541"/>
                <a:ext cx="4424801" cy="276999"/>
              </a:xfrm>
              <a:prstGeom prst="rect">
                <a:avLst/>
              </a:prstGeom>
              <a:blipFill>
                <a:blip r:embed="rId4"/>
                <a:stretch>
                  <a:fillRect t="-4348"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EAEAA73-653F-4126-B73C-C65F0DE96C16}"/>
                  </a:ext>
                </a:extLst>
              </p:cNvPr>
              <p:cNvSpPr txBox="1"/>
              <p:nvPr/>
            </p:nvSpPr>
            <p:spPr>
              <a:xfrm>
                <a:off x="2910963" y="3671979"/>
                <a:ext cx="3322074" cy="3726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𝒗</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1" i="1" smtClean="0">
                              <a:latin typeface="Cambria Math" panose="02040503050406030204" pitchFamily="18" charset="0"/>
                            </a:rPr>
                            <m:t>𝒗</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𝒗</m:t>
                          </m:r>
                        </m:e>
                      </m:rad>
                    </m:oMath>
                  </m:oMathPara>
                </a14:m>
                <a:endParaRPr lang="en-US" dirty="0"/>
              </a:p>
            </p:txBody>
          </p:sp>
        </mc:Choice>
        <mc:Fallback xmlns="">
          <p:sp>
            <p:nvSpPr>
              <p:cNvPr id="16" name="TextBox 15">
                <a:extLst>
                  <a:ext uri="{FF2B5EF4-FFF2-40B4-BE49-F238E27FC236}">
                    <a16:creationId xmlns:a16="http://schemas.microsoft.com/office/drawing/2014/main" id="{FEAEAA73-653F-4126-B73C-C65F0DE96C16}"/>
                  </a:ext>
                </a:extLst>
              </p:cNvPr>
              <p:cNvSpPr txBox="1">
                <a:spLocks noRot="1" noChangeAspect="1" noMove="1" noResize="1" noEditPoints="1" noAdjustHandles="1" noChangeArrowheads="1" noChangeShapeType="1" noTextEdit="1"/>
              </p:cNvSpPr>
              <p:nvPr/>
            </p:nvSpPr>
            <p:spPr>
              <a:xfrm>
                <a:off x="2910963" y="3671979"/>
                <a:ext cx="3322074" cy="37260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2DD54D0-CB14-47DC-9F88-B0CB50DCBB95}"/>
                  </a:ext>
                </a:extLst>
              </p:cNvPr>
              <p:cNvSpPr txBox="1"/>
              <p:nvPr/>
            </p:nvSpPr>
            <p:spPr>
              <a:xfrm>
                <a:off x="2677058" y="2171049"/>
                <a:ext cx="3789884"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ctrlPr>
                            <a:rPr lang="en-US" i="1" smtClean="0">
                              <a:latin typeface="Cambria Math" panose="02040503050406030204" pitchFamily="18" charset="0"/>
                            </a:rPr>
                          </m:ctrlPr>
                        </m:dPr>
                        <m:e>
                          <m:r>
                            <a:rPr lang="en-US" b="1" i="1" smtClean="0">
                              <a:latin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𝒘</m:t>
                          </m:r>
                        </m:e>
                      </m:d>
                      <m:r>
                        <a:rPr lang="en-US" b="0" i="1" smtClean="0">
                          <a:latin typeface="Cambria Math" panose="02040503050406030204" pitchFamily="18" charset="0"/>
                        </a:rPr>
                        <m:t>=</m:t>
                      </m:r>
                      <m:r>
                        <a:rPr lang="en-US" b="1" i="1" smtClean="0">
                          <a:latin typeface="Cambria Math" panose="02040503050406030204" pitchFamily="18" charset="0"/>
                        </a:rPr>
                        <m:t>𝒗</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𝒘</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𝑣</m:t>
                          </m:r>
                        </m:e>
                        <m:sub>
                          <m:r>
                            <a:rPr lang="en-US" b="0" i="1" smtClean="0">
                              <a:latin typeface="Cambria Math" panose="02040503050406030204" pitchFamily="18" charset="0"/>
                            </a:rPr>
                            <m:t>𝑛</m:t>
                          </m:r>
                        </m:sub>
                      </m:sSub>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𝑛</m:t>
                          </m:r>
                        </m:sub>
                      </m:sSub>
                    </m:oMath>
                  </m:oMathPara>
                </a14:m>
                <a:endParaRPr lang="en-US" dirty="0"/>
              </a:p>
            </p:txBody>
          </p:sp>
        </mc:Choice>
        <mc:Fallback xmlns="">
          <p:sp>
            <p:nvSpPr>
              <p:cNvPr id="9" name="TextBox 8">
                <a:extLst>
                  <a:ext uri="{FF2B5EF4-FFF2-40B4-BE49-F238E27FC236}">
                    <a16:creationId xmlns:a16="http://schemas.microsoft.com/office/drawing/2014/main" id="{42DD54D0-CB14-47DC-9F88-B0CB50DCBB95}"/>
                  </a:ext>
                </a:extLst>
              </p:cNvPr>
              <p:cNvSpPr txBox="1">
                <a:spLocks noRot="1" noChangeAspect="1" noMove="1" noResize="1" noEditPoints="1" noAdjustHandles="1" noChangeArrowheads="1" noChangeShapeType="1" noTextEdit="1"/>
              </p:cNvSpPr>
              <p:nvPr/>
            </p:nvSpPr>
            <p:spPr>
              <a:xfrm>
                <a:off x="2677058" y="2171049"/>
                <a:ext cx="3789884" cy="276999"/>
              </a:xfrm>
              <a:prstGeom prst="rect">
                <a:avLst/>
              </a:prstGeom>
              <a:blipFill>
                <a:blip r:embed="rId6"/>
                <a:stretch>
                  <a:fillRect b="-1521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42875ED4-59DC-425A-B8B0-5237BF05DA25}"/>
              </a:ext>
            </a:extLst>
          </p:cNvPr>
          <p:cNvSpPr txBox="1"/>
          <p:nvPr/>
        </p:nvSpPr>
        <p:spPr>
          <a:xfrm>
            <a:off x="0" y="1919050"/>
            <a:ext cx="2374092" cy="1200329"/>
          </a:xfrm>
          <a:prstGeom prst="rect">
            <a:avLst/>
          </a:prstGeom>
          <a:noFill/>
        </p:spPr>
        <p:txBody>
          <a:bodyPr wrap="square" rtlCol="0">
            <a:spAutoFit/>
          </a:bodyPr>
          <a:lstStyle/>
          <a:p>
            <a:pPr algn="ctr"/>
            <a:r>
              <a:rPr lang="en-US" dirty="0">
                <a:solidFill>
                  <a:srgbClr val="7030A0"/>
                </a:solidFill>
                <a:sym typeface="Wingdings" panose="05000000000000000000" pitchFamily="2" charset="2"/>
              </a:rPr>
              <a:t>For generalized</a:t>
            </a:r>
          </a:p>
          <a:p>
            <a:pPr algn="ctr"/>
            <a:r>
              <a:rPr lang="en-US" b="1" dirty="0">
                <a:solidFill>
                  <a:srgbClr val="FF0000"/>
                </a:solidFill>
                <a:sym typeface="Wingdings" panose="05000000000000000000" pitchFamily="2" charset="2"/>
              </a:rPr>
              <a:t>real</a:t>
            </a:r>
            <a:r>
              <a:rPr lang="en-US" dirty="0">
                <a:solidFill>
                  <a:srgbClr val="7030A0"/>
                </a:solidFill>
                <a:sym typeface="Wingdings" panose="05000000000000000000" pitchFamily="2" charset="2"/>
              </a:rPr>
              <a:t> vectors</a:t>
            </a:r>
          </a:p>
          <a:p>
            <a:pPr algn="ctr"/>
            <a:r>
              <a:rPr lang="en-US" dirty="0">
                <a:solidFill>
                  <a:srgbClr val="7030A0"/>
                </a:solidFill>
                <a:sym typeface="Wingdings" panose="05000000000000000000" pitchFamily="2" charset="2"/>
              </a:rPr>
              <a:t>(not necessarily Euclidean 2D)</a:t>
            </a:r>
            <a:endParaRPr lang="en-US" dirty="0">
              <a:solidFill>
                <a:srgbClr val="7030A0"/>
              </a:solidFill>
            </a:endParaRPr>
          </a:p>
        </p:txBody>
      </p:sp>
      <p:cxnSp>
        <p:nvCxnSpPr>
          <p:cNvPr id="19" name="Straight Arrow Connector 18">
            <a:extLst>
              <a:ext uri="{FF2B5EF4-FFF2-40B4-BE49-F238E27FC236}">
                <a16:creationId xmlns:a16="http://schemas.microsoft.com/office/drawing/2014/main" id="{A0583727-0C71-4D03-BC83-E590D4AC337A}"/>
              </a:ext>
            </a:extLst>
          </p:cNvPr>
          <p:cNvCxnSpPr/>
          <p:nvPr/>
        </p:nvCxnSpPr>
        <p:spPr>
          <a:xfrm>
            <a:off x="2013148" y="2341416"/>
            <a:ext cx="612058"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0A318A7-A988-479E-A1F4-BB647B126767}"/>
              </a:ext>
            </a:extLst>
          </p:cNvPr>
          <p:cNvSpPr txBox="1"/>
          <p:nvPr/>
        </p:nvSpPr>
        <p:spPr>
          <a:xfrm>
            <a:off x="6549506" y="2149882"/>
            <a:ext cx="1965844" cy="646331"/>
          </a:xfrm>
          <a:prstGeom prst="rect">
            <a:avLst/>
          </a:prstGeom>
          <a:noFill/>
        </p:spPr>
        <p:txBody>
          <a:bodyPr wrap="square" rtlCol="0">
            <a:spAutoFit/>
          </a:bodyPr>
          <a:lstStyle/>
          <a:p>
            <a:r>
              <a:rPr lang="en-US" dirty="0">
                <a:solidFill>
                  <a:srgbClr val="7030A0"/>
                </a:solidFill>
                <a:sym typeface="Wingdings" panose="05000000000000000000" pitchFamily="2" charset="2"/>
              </a:rPr>
              <a:t> </a:t>
            </a:r>
            <a:r>
              <a:rPr lang="en-US" b="1" dirty="0">
                <a:solidFill>
                  <a:srgbClr val="7030A0"/>
                </a:solidFill>
              </a:rPr>
              <a:t>Inner product </a:t>
            </a:r>
            <a:r>
              <a:rPr lang="en-US" dirty="0">
                <a:solidFill>
                  <a:srgbClr val="7030A0"/>
                </a:solidFill>
              </a:rPr>
              <a:t>(produces a scalar)</a:t>
            </a:r>
          </a:p>
        </p:txBody>
      </p:sp>
      <p:sp>
        <p:nvSpPr>
          <p:cNvPr id="2" name="TextBox 1">
            <a:extLst>
              <a:ext uri="{FF2B5EF4-FFF2-40B4-BE49-F238E27FC236}">
                <a16:creationId xmlns:a16="http://schemas.microsoft.com/office/drawing/2014/main" id="{B801E58C-6126-4436-9F22-5DF6F4C35D48}"/>
              </a:ext>
            </a:extLst>
          </p:cNvPr>
          <p:cNvSpPr txBox="1"/>
          <p:nvPr/>
        </p:nvSpPr>
        <p:spPr>
          <a:xfrm>
            <a:off x="5907062" y="3602421"/>
            <a:ext cx="2582669" cy="923330"/>
          </a:xfrm>
          <a:prstGeom prst="rect">
            <a:avLst/>
          </a:prstGeom>
          <a:noFill/>
        </p:spPr>
        <p:txBody>
          <a:bodyPr wrap="square" rtlCol="0">
            <a:spAutoFit/>
          </a:bodyPr>
          <a:lstStyle/>
          <a:p>
            <a:pPr algn="ctr"/>
            <a:r>
              <a:rPr lang="en-US" dirty="0">
                <a:solidFill>
                  <a:srgbClr val="7030A0"/>
                </a:solidFill>
              </a:rPr>
              <a:t>The norm of a </a:t>
            </a:r>
            <a:r>
              <a:rPr lang="en-US" b="1" dirty="0">
                <a:solidFill>
                  <a:srgbClr val="FF0000"/>
                </a:solidFill>
              </a:rPr>
              <a:t>real</a:t>
            </a:r>
            <a:r>
              <a:rPr lang="en-US" dirty="0">
                <a:solidFill>
                  <a:srgbClr val="7030A0"/>
                </a:solidFill>
              </a:rPr>
              <a:t> vector is the square root of its own inner product</a:t>
            </a:r>
          </a:p>
        </p:txBody>
      </p:sp>
      <p:cxnSp>
        <p:nvCxnSpPr>
          <p:cNvPr id="23" name="Straight Arrow Connector 22">
            <a:extLst>
              <a:ext uri="{FF2B5EF4-FFF2-40B4-BE49-F238E27FC236}">
                <a16:creationId xmlns:a16="http://schemas.microsoft.com/office/drawing/2014/main" id="{391FAF67-389B-4224-8A1A-292AE2DB5D61}"/>
              </a:ext>
            </a:extLst>
          </p:cNvPr>
          <p:cNvCxnSpPr/>
          <p:nvPr/>
        </p:nvCxnSpPr>
        <p:spPr>
          <a:xfrm>
            <a:off x="5365949" y="3841771"/>
            <a:ext cx="612058" cy="0"/>
          </a:xfrm>
          <a:prstGeom prst="straightConnector1">
            <a:avLst/>
          </a:prstGeom>
          <a:ln w="28575">
            <a:solidFill>
              <a:srgbClr val="7030A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0324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2" presetClass="entr" presetSubtype="2" fill="hold" grpId="0" nodeType="afterEffect">
                                  <p:stCondLst>
                                    <p:cond delay="0"/>
                                  </p:stCondLst>
                                  <p:childTnLst>
                                    <p:set>
                                      <p:cBhvr>
                                        <p:cTn id="9" dur="1" fill="hold">
                                          <p:stCondLst>
                                            <p:cond delay="0"/>
                                          </p:stCondLst>
                                        </p:cTn>
                                        <p:tgtEl>
                                          <p:spTgt spid="21"/>
                                        </p:tgtEl>
                                        <p:attrNameLst>
                                          <p:attrName>style.visibility</p:attrName>
                                        </p:attrNameLst>
                                      </p:cBhvr>
                                      <p:to>
                                        <p:strVal val="visible"/>
                                      </p:to>
                                    </p:set>
                                    <p:anim calcmode="lin" valueType="num">
                                      <p:cBhvr additive="base">
                                        <p:cTn id="10" dur="500" fill="hold"/>
                                        <p:tgtEl>
                                          <p:spTgt spid="21"/>
                                        </p:tgtEl>
                                        <p:attrNameLst>
                                          <p:attrName>ppt_x</p:attrName>
                                        </p:attrNameLst>
                                      </p:cBhvr>
                                      <p:tavLst>
                                        <p:tav tm="0">
                                          <p:val>
                                            <p:strVal val="1+#ppt_w/2"/>
                                          </p:val>
                                        </p:tav>
                                        <p:tav tm="100000">
                                          <p:val>
                                            <p:strVal val="#ppt_x"/>
                                          </p:val>
                                        </p:tav>
                                      </p:tavLst>
                                    </p:anim>
                                    <p:anim calcmode="lin" valueType="num">
                                      <p:cBhvr additive="base">
                                        <p:cTn id="11"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500"/>
                                        <p:tgtEl>
                                          <p:spTgt spid="18"/>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left)">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par>
                          <p:cTn id="29" fill="hold">
                            <p:stCondLst>
                              <p:cond delay="0"/>
                            </p:stCondLst>
                            <p:childTnLst>
                              <p:par>
                                <p:cTn id="30" presetID="2" presetClass="entr" presetSubtype="2" fill="hold" grpId="0" nodeType="after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1+#ppt_w/2"/>
                                          </p:val>
                                        </p:tav>
                                        <p:tav tm="100000">
                                          <p:val>
                                            <p:strVal val="#ppt_x"/>
                                          </p:val>
                                        </p:tav>
                                      </p:tavLst>
                                    </p:anim>
                                    <p:anim calcmode="lin" valueType="num">
                                      <p:cBhvr additive="base">
                                        <p:cTn id="33" dur="500" fill="hold"/>
                                        <p:tgtEl>
                                          <p:spTgt spid="2"/>
                                        </p:tgtEl>
                                        <p:attrNameLst>
                                          <p:attrName>ppt_y</p:attrName>
                                        </p:attrNameLst>
                                      </p:cBhvr>
                                      <p:tavLst>
                                        <p:tav tm="0">
                                          <p:val>
                                            <p:strVal val="#ppt_y"/>
                                          </p:val>
                                        </p:tav>
                                        <p:tav tm="100000">
                                          <p:val>
                                            <p:strVal val="#ppt_y"/>
                                          </p:val>
                                        </p:tav>
                                      </p:tavLst>
                                    </p:anim>
                                  </p:childTnLst>
                                </p:cTn>
                              </p:par>
                            </p:childTnLst>
                          </p:cTn>
                        </p:par>
                        <p:par>
                          <p:cTn id="34" fill="hold">
                            <p:stCondLst>
                              <p:cond delay="500"/>
                            </p:stCondLst>
                            <p:childTnLst>
                              <p:par>
                                <p:cTn id="35" presetID="22" presetClass="entr" presetSubtype="2" fill="hold" nodeType="after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right)">
                                      <p:cBhvr>
                                        <p:cTn id="3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9" grpId="0"/>
      <p:bldP spid="18" grpId="0"/>
      <p:bldP spid="21" grpId="0"/>
      <p:bldP spid="2"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A8098-A433-42DB-2223-D841D502CB5D}"/>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maze_search.py</a:t>
            </a:r>
          </a:p>
        </p:txBody>
      </p:sp>
      <p:sp>
        <p:nvSpPr>
          <p:cNvPr id="4" name="Slide Number Placeholder 3">
            <a:extLst>
              <a:ext uri="{FF2B5EF4-FFF2-40B4-BE49-F238E27FC236}">
                <a16:creationId xmlns:a16="http://schemas.microsoft.com/office/drawing/2014/main" id="{822C3D56-242D-3350-AA5F-26041A78CF7B}"/>
              </a:ext>
            </a:extLst>
          </p:cNvPr>
          <p:cNvSpPr>
            <a:spLocks noGrp="1"/>
          </p:cNvSpPr>
          <p:nvPr>
            <p:ph type="sldNum" sz="quarter" idx="12"/>
          </p:nvPr>
        </p:nvSpPr>
        <p:spPr/>
        <p:txBody>
          <a:bodyPr/>
          <a:lstStyle/>
          <a:p>
            <a:fld id="{650AD656-6FF9-465D-B7B0-1CD0DD39CD23}" type="slidenum">
              <a:rPr lang="en-US" smtClean="0"/>
              <a:pPr/>
              <a:t>120</a:t>
            </a:fld>
            <a:endParaRPr lang="en-US" dirty="0"/>
          </a:p>
        </p:txBody>
      </p:sp>
      <p:pic>
        <p:nvPicPr>
          <p:cNvPr id="7" name="Picture 6">
            <a:extLst>
              <a:ext uri="{FF2B5EF4-FFF2-40B4-BE49-F238E27FC236}">
                <a16:creationId xmlns:a16="http://schemas.microsoft.com/office/drawing/2014/main" id="{09395491-3568-0D47-4043-D302C1AFD87F}"/>
              </a:ext>
            </a:extLst>
          </p:cNvPr>
          <p:cNvPicPr>
            <a:picLocks noChangeAspect="1"/>
          </p:cNvPicPr>
          <p:nvPr/>
        </p:nvPicPr>
        <p:blipFill>
          <a:blip r:embed="rId3"/>
          <a:stretch>
            <a:fillRect/>
          </a:stretch>
        </p:blipFill>
        <p:spPr>
          <a:xfrm>
            <a:off x="2223520" y="1487631"/>
            <a:ext cx="4696959" cy="5071779"/>
          </a:xfrm>
          <a:prstGeom prst="rect">
            <a:avLst/>
          </a:prstGeom>
        </p:spPr>
      </p:pic>
      <p:sp>
        <p:nvSpPr>
          <p:cNvPr id="9" name="Rectangle 8">
            <a:extLst>
              <a:ext uri="{FF2B5EF4-FFF2-40B4-BE49-F238E27FC236}">
                <a16:creationId xmlns:a16="http://schemas.microsoft.com/office/drawing/2014/main" id="{6CB5FAE5-8E6C-14F5-D4AC-86F8497C47A4}"/>
              </a:ext>
            </a:extLst>
          </p:cNvPr>
          <p:cNvSpPr/>
          <p:nvPr/>
        </p:nvSpPr>
        <p:spPr>
          <a:xfrm>
            <a:off x="4154214" y="2215055"/>
            <a:ext cx="969579" cy="2758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095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Improving Depth-First Search Efficiency</a:t>
            </a:r>
          </a:p>
        </p:txBody>
      </p:sp>
      <p:sp>
        <p:nvSpPr>
          <p:cNvPr id="3" name="Content Placeholder 2"/>
          <p:cNvSpPr>
            <a:spLocks noGrp="1"/>
          </p:cNvSpPr>
          <p:nvPr>
            <p:ph idx="1"/>
          </p:nvPr>
        </p:nvSpPr>
        <p:spPr/>
        <p:txBody>
          <a:bodyPr>
            <a:noAutofit/>
          </a:bodyPr>
          <a:lstStyle/>
          <a:p>
            <a:r>
              <a:rPr lang="en-US" sz="2400" dirty="0"/>
              <a:t>The unaided depth-first search spends considerable time exploring paths which clearly are not on the </a:t>
            </a:r>
            <a:r>
              <a:rPr lang="en-US" sz="2400" i="1" dirty="0"/>
              <a:t>optimal</a:t>
            </a:r>
            <a:r>
              <a:rPr lang="en-US" sz="2400" dirty="0"/>
              <a:t> route – it hits a lot of </a:t>
            </a:r>
            <a:r>
              <a:rPr lang="en-US" sz="2400" b="1" dirty="0">
                <a:solidFill>
                  <a:srgbClr val="FF0000"/>
                </a:solidFill>
              </a:rPr>
              <a:t>dead ends</a:t>
            </a:r>
          </a:p>
          <a:p>
            <a:r>
              <a:rPr lang="en-US" sz="2400" dirty="0"/>
              <a:t>What if we could calculate the </a:t>
            </a:r>
            <a:r>
              <a:rPr lang="en-US" sz="2400" b="1" dirty="0">
                <a:solidFill>
                  <a:srgbClr val="00B050"/>
                </a:solidFill>
              </a:rPr>
              <a:t>shortest path length</a:t>
            </a:r>
            <a:r>
              <a:rPr lang="en-US" sz="2400" dirty="0"/>
              <a:t>, and start </a:t>
            </a:r>
            <a:r>
              <a:rPr lang="en-US" sz="2400" b="1" dirty="0">
                <a:solidFill>
                  <a:srgbClr val="0070C0"/>
                </a:solidFill>
              </a:rPr>
              <a:t>backtracking</a:t>
            </a:r>
            <a:r>
              <a:rPr lang="en-US" sz="2400" dirty="0"/>
              <a:t> the instant our current path length </a:t>
            </a:r>
            <a:r>
              <a:rPr lang="en-US" sz="2400" b="1" dirty="0"/>
              <a:t>≥</a:t>
            </a:r>
            <a:r>
              <a:rPr lang="en-US" sz="2400" dirty="0"/>
              <a:t> the </a:t>
            </a:r>
            <a:r>
              <a:rPr lang="en-US" sz="2400" i="1" dirty="0"/>
              <a:t>shortest</a:t>
            </a:r>
            <a:r>
              <a:rPr lang="en-US" sz="2400" dirty="0"/>
              <a:t> path length?</a:t>
            </a:r>
          </a:p>
          <a:p>
            <a:r>
              <a:rPr lang="en-US" sz="2400" dirty="0"/>
              <a:t>It is possible to calculate the </a:t>
            </a:r>
            <a:r>
              <a:rPr lang="en-US" sz="2400" b="1" u="sng" dirty="0"/>
              <a:t>minimum</a:t>
            </a:r>
            <a:r>
              <a:rPr lang="en-US" sz="2400" dirty="0"/>
              <a:t> number of steps from entrance to exit (</a:t>
            </a:r>
            <a:r>
              <a:rPr lang="en-US" sz="2400" b="1" i="1" dirty="0">
                <a:solidFill>
                  <a:srgbClr val="7030A0"/>
                </a:solidFill>
              </a:rPr>
              <a:t>the</a:t>
            </a:r>
            <a:r>
              <a:rPr lang="en-US" sz="2400" dirty="0"/>
              <a:t> shortest path) </a:t>
            </a:r>
            <a:r>
              <a:rPr lang="en-US" sz="2400" b="1" i="1" dirty="0">
                <a:solidFill>
                  <a:srgbClr val="FF0000"/>
                </a:solidFill>
              </a:rPr>
              <a:t>without searching one cell or taking one step!</a:t>
            </a:r>
          </a:p>
          <a:p>
            <a:endParaRPr lang="en-US" dirty="0"/>
          </a:p>
        </p:txBody>
      </p:sp>
      <p:sp>
        <p:nvSpPr>
          <p:cNvPr id="4" name="Slide Number Placeholder 3"/>
          <p:cNvSpPr>
            <a:spLocks noGrp="1"/>
          </p:cNvSpPr>
          <p:nvPr>
            <p:ph type="sldNum" sz="quarter" idx="12"/>
          </p:nvPr>
        </p:nvSpPr>
        <p:spPr/>
        <p:txBody>
          <a:bodyPr/>
          <a:lstStyle/>
          <a:p>
            <a:fld id="{650AD656-6FF9-465D-B7B0-1CD0DD39CD23}" type="slidenum">
              <a:rPr lang="en-US" smtClean="0"/>
              <a:t>121</a:t>
            </a:fld>
            <a:endParaRPr lang="en-US" dirty="0"/>
          </a:p>
        </p:txBody>
      </p:sp>
    </p:spTree>
    <p:extLst>
      <p:ext uri="{BB962C8B-B14F-4D97-AF65-F5344CB8AC3E}">
        <p14:creationId xmlns:p14="http://schemas.microsoft.com/office/powerpoint/2010/main" val="69659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Adjacency Matrix</a:t>
            </a:r>
          </a:p>
        </p:txBody>
      </p:sp>
      <p:sp>
        <p:nvSpPr>
          <p:cNvPr id="3" name="Slide Number Placeholder 2"/>
          <p:cNvSpPr>
            <a:spLocks noGrp="1"/>
          </p:cNvSpPr>
          <p:nvPr>
            <p:ph type="sldNum" sz="quarter" idx="12"/>
          </p:nvPr>
        </p:nvSpPr>
        <p:spPr/>
        <p:txBody>
          <a:bodyPr/>
          <a:lstStyle/>
          <a:p>
            <a:fld id="{650AD656-6FF9-465D-B7B0-1CD0DD39CD23}" type="slidenum">
              <a:rPr lang="en-US" smtClean="0"/>
              <a:t>122</a:t>
            </a:fld>
            <a:endParaRPr lang="en-US" dirty="0"/>
          </a:p>
        </p:txBody>
      </p:sp>
      <p:pic>
        <p:nvPicPr>
          <p:cNvPr id="5" name="Picture 4"/>
          <p:cNvPicPr>
            <a:picLocks noChangeAspect="1"/>
          </p:cNvPicPr>
          <p:nvPr/>
        </p:nvPicPr>
        <p:blipFill>
          <a:blip r:embed="rId2"/>
          <a:stretch>
            <a:fillRect/>
          </a:stretch>
        </p:blipFill>
        <p:spPr>
          <a:xfrm>
            <a:off x="750865" y="1604231"/>
            <a:ext cx="7642270" cy="5103722"/>
          </a:xfrm>
          <a:prstGeom prst="rect">
            <a:avLst/>
          </a:prstGeom>
        </p:spPr>
      </p:pic>
      <p:sp>
        <p:nvSpPr>
          <p:cNvPr id="6" name="TextBox 5"/>
          <p:cNvSpPr txBox="1"/>
          <p:nvPr/>
        </p:nvSpPr>
        <p:spPr>
          <a:xfrm>
            <a:off x="6779116" y="1027907"/>
            <a:ext cx="1960606" cy="830997"/>
          </a:xfrm>
          <a:prstGeom prst="rect">
            <a:avLst/>
          </a:prstGeom>
          <a:noFill/>
        </p:spPr>
        <p:txBody>
          <a:bodyPr wrap="square" rtlCol="0">
            <a:spAutoFit/>
          </a:bodyPr>
          <a:lstStyle/>
          <a:p>
            <a:pPr algn="ctr"/>
            <a:r>
              <a:rPr lang="en-US" sz="2400" dirty="0">
                <a:solidFill>
                  <a:srgbClr val="FF0000"/>
                </a:solidFill>
              </a:rPr>
              <a:t>3 x 3 maze</a:t>
            </a:r>
          </a:p>
          <a:p>
            <a:pPr algn="ctr"/>
            <a:r>
              <a:rPr lang="en-US" sz="2400" dirty="0">
                <a:solidFill>
                  <a:srgbClr val="FF0000"/>
                </a:solidFill>
              </a:rPr>
              <a:t>9 total cells</a:t>
            </a:r>
          </a:p>
        </p:txBody>
      </p:sp>
    </p:spTree>
    <p:extLst>
      <p:ext uri="{BB962C8B-B14F-4D97-AF65-F5344CB8AC3E}">
        <p14:creationId xmlns:p14="http://schemas.microsoft.com/office/powerpoint/2010/main" val="38269081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Adjacency Matrix</a:t>
            </a:r>
          </a:p>
        </p:txBody>
      </p:sp>
      <p:pic>
        <p:nvPicPr>
          <p:cNvPr id="3" name="Picture 2"/>
          <p:cNvPicPr>
            <a:picLocks noChangeAspect="1"/>
          </p:cNvPicPr>
          <p:nvPr/>
        </p:nvPicPr>
        <p:blipFill>
          <a:blip r:embed="rId2"/>
          <a:stretch>
            <a:fillRect/>
          </a:stretch>
        </p:blipFill>
        <p:spPr>
          <a:xfrm>
            <a:off x="493358" y="2421186"/>
            <a:ext cx="8069118" cy="2570948"/>
          </a:xfrm>
          <a:prstGeom prst="rect">
            <a:avLst/>
          </a:prstGeom>
        </p:spPr>
      </p:pic>
      <p:grpSp>
        <p:nvGrpSpPr>
          <p:cNvPr id="26" name="Group 25"/>
          <p:cNvGrpSpPr/>
          <p:nvPr/>
        </p:nvGrpSpPr>
        <p:grpSpPr>
          <a:xfrm>
            <a:off x="1115772" y="1419405"/>
            <a:ext cx="6264318" cy="1578079"/>
            <a:chOff x="1115772" y="1419405"/>
            <a:chExt cx="6264318" cy="1578079"/>
          </a:xfrm>
        </p:grpSpPr>
        <p:sp>
          <p:nvSpPr>
            <p:cNvPr id="6" name="TextBox 5"/>
            <p:cNvSpPr txBox="1"/>
            <p:nvPr/>
          </p:nvSpPr>
          <p:spPr>
            <a:xfrm>
              <a:off x="1763911" y="1419405"/>
              <a:ext cx="5616179" cy="707886"/>
            </a:xfrm>
            <a:prstGeom prst="rect">
              <a:avLst/>
            </a:prstGeom>
            <a:noFill/>
          </p:spPr>
          <p:txBody>
            <a:bodyPr wrap="square" rtlCol="0">
              <a:spAutoFit/>
            </a:bodyPr>
            <a:lstStyle/>
            <a:p>
              <a:pPr algn="ctr"/>
              <a:r>
                <a:rPr lang="en-US" sz="2000" b="1" dirty="0"/>
                <a:t>Every</a:t>
              </a:r>
              <a:r>
                <a:rPr lang="en-US" sz="2000" dirty="0"/>
                <a:t> maze square (cell) is represented along </a:t>
              </a:r>
              <a:r>
                <a:rPr lang="en-US" sz="2000" b="1" dirty="0"/>
                <a:t>both</a:t>
              </a:r>
            </a:p>
            <a:p>
              <a:pPr algn="ctr"/>
              <a:r>
                <a:rPr lang="en-US" sz="2000" dirty="0"/>
                <a:t>the rows and columns of an adjacency matrix</a:t>
              </a:r>
            </a:p>
          </p:txBody>
        </p:sp>
        <p:cxnSp>
          <p:nvCxnSpPr>
            <p:cNvPr id="7" name="Straight Arrow Connector 6"/>
            <p:cNvCxnSpPr/>
            <p:nvPr/>
          </p:nvCxnSpPr>
          <p:spPr>
            <a:xfrm>
              <a:off x="4003589" y="2105711"/>
              <a:ext cx="524328" cy="39859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115772" y="2127291"/>
              <a:ext cx="1610952" cy="87019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720355" y="3954162"/>
            <a:ext cx="7703291" cy="2149508"/>
            <a:chOff x="720355" y="3954162"/>
            <a:chExt cx="7703291" cy="2149508"/>
          </a:xfrm>
        </p:grpSpPr>
        <p:sp>
          <p:nvSpPr>
            <p:cNvPr id="4" name="TextBox 3"/>
            <p:cNvSpPr txBox="1"/>
            <p:nvPr/>
          </p:nvSpPr>
          <p:spPr>
            <a:xfrm>
              <a:off x="720355" y="5395784"/>
              <a:ext cx="7703291" cy="707886"/>
            </a:xfrm>
            <a:prstGeom prst="rect">
              <a:avLst/>
            </a:prstGeom>
            <a:noFill/>
          </p:spPr>
          <p:txBody>
            <a:bodyPr wrap="square" rtlCol="0">
              <a:spAutoFit/>
            </a:bodyPr>
            <a:lstStyle/>
            <a:p>
              <a:pPr algn="ctr"/>
              <a:r>
                <a:rPr lang="en-US" sz="2000" dirty="0"/>
                <a:t>A </a:t>
              </a:r>
              <a:r>
                <a:rPr lang="en-US" sz="2000" b="1" dirty="0">
                  <a:solidFill>
                    <a:srgbClr val="7030A0"/>
                  </a:solidFill>
                </a:rPr>
                <a:t>true</a:t>
              </a:r>
              <a:r>
                <a:rPr lang="en-US" sz="2000" dirty="0"/>
                <a:t> (1) indicates you </a:t>
              </a:r>
              <a:r>
                <a:rPr lang="en-US" sz="2000" b="1" dirty="0"/>
                <a:t>can</a:t>
              </a:r>
              <a:r>
                <a:rPr lang="en-US" sz="2000" dirty="0"/>
                <a:t> reach the other cell in </a:t>
              </a:r>
              <a:r>
                <a:rPr lang="en-US" sz="2000" b="1" dirty="0">
                  <a:solidFill>
                    <a:srgbClr val="0070C0"/>
                  </a:solidFill>
                </a:rPr>
                <a:t>just one step</a:t>
              </a:r>
            </a:p>
            <a:p>
              <a:pPr algn="ctr"/>
              <a:r>
                <a:rPr lang="en-US" sz="2000" dirty="0"/>
                <a:t>A </a:t>
              </a:r>
              <a:r>
                <a:rPr lang="en-US" sz="2000" b="1" dirty="0">
                  <a:solidFill>
                    <a:srgbClr val="7030A0"/>
                  </a:solidFill>
                </a:rPr>
                <a:t>false</a:t>
              </a:r>
              <a:r>
                <a:rPr lang="en-US" sz="2000" dirty="0"/>
                <a:t> (0) means that you </a:t>
              </a:r>
              <a:r>
                <a:rPr lang="en-US" sz="2000" b="1" dirty="0"/>
                <a:t>cannot</a:t>
              </a:r>
              <a:r>
                <a:rPr lang="en-US" sz="2000" dirty="0"/>
                <a:t> reach the other cell in just one step  </a:t>
              </a:r>
            </a:p>
          </p:txBody>
        </p:sp>
        <p:cxnSp>
          <p:nvCxnSpPr>
            <p:cNvPr id="20" name="Straight Arrow Connector 19"/>
            <p:cNvCxnSpPr/>
            <p:nvPr/>
          </p:nvCxnSpPr>
          <p:spPr>
            <a:xfrm flipV="1">
              <a:off x="2232454" y="3954162"/>
              <a:ext cx="642551" cy="144162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5" name="Slide Number Placeholder 4"/>
          <p:cNvSpPr>
            <a:spLocks noGrp="1"/>
          </p:cNvSpPr>
          <p:nvPr>
            <p:ph type="sldNum" sz="quarter" idx="12"/>
          </p:nvPr>
        </p:nvSpPr>
        <p:spPr/>
        <p:txBody>
          <a:bodyPr/>
          <a:lstStyle/>
          <a:p>
            <a:fld id="{650AD656-6FF9-465D-B7B0-1CD0DD39CD23}" type="slidenum">
              <a:rPr lang="en-US" smtClean="0"/>
              <a:t>123</a:t>
            </a:fld>
            <a:endParaRPr lang="en-US" dirty="0"/>
          </a:p>
        </p:txBody>
      </p:sp>
    </p:spTree>
    <p:extLst>
      <p:ext uri="{BB962C8B-B14F-4D97-AF65-F5344CB8AC3E}">
        <p14:creationId xmlns:p14="http://schemas.microsoft.com/office/powerpoint/2010/main" val="179856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Adjacency Matrix</a:t>
            </a:r>
          </a:p>
        </p:txBody>
      </p:sp>
      <p:pic>
        <p:nvPicPr>
          <p:cNvPr id="3" name="Picture 2"/>
          <p:cNvPicPr>
            <a:picLocks noChangeAspect="1"/>
          </p:cNvPicPr>
          <p:nvPr/>
        </p:nvPicPr>
        <p:blipFill>
          <a:blip r:embed="rId2"/>
          <a:stretch>
            <a:fillRect/>
          </a:stretch>
        </p:blipFill>
        <p:spPr>
          <a:xfrm>
            <a:off x="493358" y="2421186"/>
            <a:ext cx="8069118" cy="2570948"/>
          </a:xfrm>
          <a:prstGeom prst="rect">
            <a:avLst/>
          </a:prstGeom>
        </p:spPr>
      </p:pic>
      <p:grpSp>
        <p:nvGrpSpPr>
          <p:cNvPr id="9" name="Group 8"/>
          <p:cNvGrpSpPr/>
          <p:nvPr/>
        </p:nvGrpSpPr>
        <p:grpSpPr>
          <a:xfrm>
            <a:off x="1763911" y="1419405"/>
            <a:ext cx="5616179" cy="1982822"/>
            <a:chOff x="1763911" y="1419405"/>
            <a:chExt cx="5616179" cy="1982822"/>
          </a:xfrm>
        </p:grpSpPr>
        <p:sp>
          <p:nvSpPr>
            <p:cNvPr id="6" name="TextBox 5"/>
            <p:cNvSpPr txBox="1"/>
            <p:nvPr/>
          </p:nvSpPr>
          <p:spPr>
            <a:xfrm>
              <a:off x="1763911" y="1419405"/>
              <a:ext cx="5616179" cy="707886"/>
            </a:xfrm>
            <a:prstGeom prst="rect">
              <a:avLst/>
            </a:prstGeom>
            <a:noFill/>
          </p:spPr>
          <p:txBody>
            <a:bodyPr wrap="square" rtlCol="0">
              <a:spAutoFit/>
            </a:bodyPr>
            <a:lstStyle/>
            <a:p>
              <a:pPr algn="ctr"/>
              <a:r>
                <a:rPr lang="en-US" sz="2000" dirty="0"/>
                <a:t>The main diagonal has all one values</a:t>
              </a:r>
            </a:p>
            <a:p>
              <a:pPr algn="ctr"/>
              <a:r>
                <a:rPr lang="en-US" sz="2000" dirty="0"/>
                <a:t>because every cell can reach itself by definition</a:t>
              </a:r>
            </a:p>
          </p:txBody>
        </p:sp>
        <p:cxnSp>
          <p:nvCxnSpPr>
            <p:cNvPr id="7" name="Straight Arrow Connector 6"/>
            <p:cNvCxnSpPr/>
            <p:nvPr/>
          </p:nvCxnSpPr>
          <p:spPr>
            <a:xfrm flipH="1">
              <a:off x="3616411" y="2105711"/>
              <a:ext cx="387178" cy="129651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720355" y="3629901"/>
            <a:ext cx="7703291" cy="2889297"/>
            <a:chOff x="720355" y="3629901"/>
            <a:chExt cx="7703291" cy="2889297"/>
          </a:xfrm>
        </p:grpSpPr>
        <p:sp>
          <p:nvSpPr>
            <p:cNvPr id="4" name="TextBox 3"/>
            <p:cNvSpPr txBox="1"/>
            <p:nvPr/>
          </p:nvSpPr>
          <p:spPr>
            <a:xfrm>
              <a:off x="720355" y="5195759"/>
              <a:ext cx="7703291" cy="1323439"/>
            </a:xfrm>
            <a:prstGeom prst="rect">
              <a:avLst/>
            </a:prstGeom>
            <a:noFill/>
          </p:spPr>
          <p:txBody>
            <a:bodyPr wrap="square" rtlCol="0">
              <a:spAutoFit/>
            </a:bodyPr>
            <a:lstStyle/>
            <a:p>
              <a:pPr algn="ctr"/>
              <a:r>
                <a:rPr lang="en-US" sz="2000" dirty="0"/>
                <a:t>The whole matrix is symmetric about the main diagonal</a:t>
              </a:r>
            </a:p>
            <a:p>
              <a:pPr algn="ctr"/>
              <a:r>
                <a:rPr lang="en-US" sz="2000" dirty="0"/>
                <a:t>because there are no “one-way” doors in the maze.</a:t>
              </a:r>
            </a:p>
            <a:p>
              <a:pPr algn="ctr"/>
              <a:r>
                <a:rPr lang="en-US" sz="2000" b="1" dirty="0"/>
                <a:t>Reflexive Property: If you can get from cell A to cell B in one step,</a:t>
              </a:r>
            </a:p>
            <a:p>
              <a:pPr algn="ctr"/>
              <a:r>
                <a:rPr lang="en-US" sz="2000" b="1" dirty="0"/>
                <a:t>then you can also get from cell B to cell A in one step</a:t>
              </a:r>
            </a:p>
          </p:txBody>
        </p:sp>
        <p:sp>
          <p:nvSpPr>
            <p:cNvPr id="8" name="Curved Up Arrow 7"/>
            <p:cNvSpPr/>
            <p:nvPr/>
          </p:nvSpPr>
          <p:spPr>
            <a:xfrm rot="20630627">
              <a:off x="2871336" y="3629901"/>
              <a:ext cx="2291774" cy="58875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 name="Slide Number Placeholder 4"/>
          <p:cNvSpPr>
            <a:spLocks noGrp="1"/>
          </p:cNvSpPr>
          <p:nvPr>
            <p:ph type="sldNum" sz="quarter" idx="12"/>
          </p:nvPr>
        </p:nvSpPr>
        <p:spPr/>
        <p:txBody>
          <a:bodyPr/>
          <a:lstStyle/>
          <a:p>
            <a:fld id="{650AD656-6FF9-465D-B7B0-1CD0DD39CD23}" type="slidenum">
              <a:rPr lang="en-US" smtClean="0"/>
              <a:t>124</a:t>
            </a:fld>
            <a:endParaRPr lang="en-US" dirty="0"/>
          </a:p>
        </p:txBody>
      </p:sp>
    </p:spTree>
    <p:extLst>
      <p:ext uri="{BB962C8B-B14F-4D97-AF65-F5344CB8AC3E}">
        <p14:creationId xmlns:p14="http://schemas.microsoft.com/office/powerpoint/2010/main" val="224068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Adjacency Matrix</a:t>
            </a:r>
          </a:p>
        </p:txBody>
      </p:sp>
      <p:sp>
        <p:nvSpPr>
          <p:cNvPr id="3" name="Content Placeholder 2"/>
          <p:cNvSpPr>
            <a:spLocks noGrp="1"/>
          </p:cNvSpPr>
          <p:nvPr>
            <p:ph idx="1"/>
          </p:nvPr>
        </p:nvSpPr>
        <p:spPr/>
        <p:txBody>
          <a:bodyPr>
            <a:noAutofit/>
          </a:bodyPr>
          <a:lstStyle/>
          <a:p>
            <a:r>
              <a:rPr lang="en-US" sz="2400" dirty="0"/>
              <a:t>To find the </a:t>
            </a:r>
            <a:r>
              <a:rPr lang="en-US" sz="2400" b="1" dirty="0">
                <a:solidFill>
                  <a:srgbClr val="00B050"/>
                </a:solidFill>
              </a:rPr>
              <a:t>shortest path</a:t>
            </a:r>
            <a:r>
              <a:rPr lang="en-US" sz="2400" dirty="0"/>
              <a:t>, we keep </a:t>
            </a:r>
            <a:r>
              <a:rPr lang="en-US" sz="2400" b="1" dirty="0">
                <a:solidFill>
                  <a:srgbClr val="FF0000"/>
                </a:solidFill>
              </a:rPr>
              <a:t>AND</a:t>
            </a:r>
            <a:r>
              <a:rPr lang="en-US" sz="2400" dirty="0"/>
              <a:t>ing (using the  </a:t>
            </a:r>
            <a:r>
              <a:rPr lang="en-US" sz="2400" b="1" i="1" dirty="0"/>
              <a:t>logical</a:t>
            </a:r>
            <a:r>
              <a:rPr lang="en-US" sz="2400" dirty="0"/>
              <a:t> operator) the adjacency matrix against </a:t>
            </a:r>
            <a:r>
              <a:rPr lang="en-US" sz="2400" u="sng" dirty="0"/>
              <a:t>itself</a:t>
            </a:r>
            <a:r>
              <a:rPr lang="en-US" sz="2400" dirty="0"/>
              <a:t> until a </a:t>
            </a:r>
            <a:r>
              <a:rPr lang="en-US" sz="2400" b="1" dirty="0">
                <a:solidFill>
                  <a:srgbClr val="0070C0"/>
                </a:solidFill>
              </a:rPr>
              <a:t>True</a:t>
            </a:r>
            <a:r>
              <a:rPr lang="en-US" sz="2400" dirty="0"/>
              <a:t> value appears in the matrix element that represents the </a:t>
            </a:r>
            <a:r>
              <a:rPr lang="en-US" sz="2400" b="1" dirty="0"/>
              <a:t>exit cell</a:t>
            </a:r>
          </a:p>
          <a:p>
            <a:r>
              <a:rPr lang="en-US" sz="2400" dirty="0"/>
              <a:t>The </a:t>
            </a:r>
            <a:r>
              <a:rPr lang="en-US" sz="2400" u="sng" dirty="0"/>
              <a:t>number of times</a:t>
            </a:r>
            <a:r>
              <a:rPr lang="en-US" sz="2400" dirty="0"/>
              <a:t> we had to “multiply” (AND) the adjacency matrix by itself </a:t>
            </a:r>
            <a:r>
              <a:rPr lang="en-US" sz="2400" b="1" dirty="0">
                <a:solidFill>
                  <a:srgbClr val="FF0000"/>
                </a:solidFill>
              </a:rPr>
              <a:t>equals the minimal # of steps</a:t>
            </a:r>
            <a:r>
              <a:rPr lang="en-US" sz="2400" dirty="0"/>
              <a:t> from entrance to exit</a:t>
            </a:r>
          </a:p>
          <a:p>
            <a:r>
              <a:rPr lang="en-US" sz="2400" b="1" dirty="0">
                <a:solidFill>
                  <a:srgbClr val="0070C0"/>
                </a:solidFill>
              </a:rPr>
              <a:t>Ironically, we can know the </a:t>
            </a:r>
            <a:r>
              <a:rPr lang="en-US" sz="2400" b="1" i="1" u="sng" dirty="0">
                <a:solidFill>
                  <a:srgbClr val="0070C0"/>
                </a:solidFill>
              </a:rPr>
              <a:t># of steps</a:t>
            </a:r>
            <a:r>
              <a:rPr lang="en-US" sz="2400" b="1" u="sng" dirty="0">
                <a:solidFill>
                  <a:srgbClr val="0070C0"/>
                </a:solidFill>
              </a:rPr>
              <a:t> </a:t>
            </a:r>
            <a:r>
              <a:rPr lang="en-US" sz="2400" b="1" dirty="0">
                <a:solidFill>
                  <a:srgbClr val="0070C0"/>
                </a:solidFill>
              </a:rPr>
              <a:t>in the shortest path, but not what the actual steps are!</a:t>
            </a:r>
          </a:p>
          <a:p>
            <a:r>
              <a:rPr lang="en-US" sz="2400" dirty="0"/>
              <a:t>But how do we multiple two matrices together?</a:t>
            </a:r>
          </a:p>
          <a:p>
            <a:endParaRPr lang="en-US" dirty="0"/>
          </a:p>
          <a:p>
            <a:endParaRPr lang="en-US" dirty="0"/>
          </a:p>
        </p:txBody>
      </p:sp>
      <p:sp>
        <p:nvSpPr>
          <p:cNvPr id="4" name="Slide Number Placeholder 3"/>
          <p:cNvSpPr>
            <a:spLocks noGrp="1"/>
          </p:cNvSpPr>
          <p:nvPr>
            <p:ph type="sldNum" sz="quarter" idx="12"/>
          </p:nvPr>
        </p:nvSpPr>
        <p:spPr/>
        <p:txBody>
          <a:bodyPr/>
          <a:lstStyle/>
          <a:p>
            <a:fld id="{650AD656-6FF9-465D-B7B0-1CD0DD39CD23}" type="slidenum">
              <a:rPr lang="en-US" smtClean="0"/>
              <a:t>125</a:t>
            </a:fld>
            <a:endParaRPr lang="en-US" dirty="0"/>
          </a:p>
        </p:txBody>
      </p:sp>
    </p:spTree>
    <p:extLst>
      <p:ext uri="{BB962C8B-B14F-4D97-AF65-F5344CB8AC3E}">
        <p14:creationId xmlns:p14="http://schemas.microsoft.com/office/powerpoint/2010/main" val="3808571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Adjacency Matrix</a:t>
            </a:r>
          </a:p>
        </p:txBody>
      </p:sp>
      <p:sp>
        <p:nvSpPr>
          <p:cNvPr id="3" name="Content Placeholder 2"/>
          <p:cNvSpPr>
            <a:spLocks noGrp="1"/>
          </p:cNvSpPr>
          <p:nvPr>
            <p:ph idx="1"/>
          </p:nvPr>
        </p:nvSpPr>
        <p:spPr>
          <a:xfrm>
            <a:off x="628650" y="1825625"/>
            <a:ext cx="8058150" cy="4351338"/>
          </a:xfrm>
        </p:spPr>
        <p:txBody>
          <a:bodyPr>
            <a:noAutofit/>
          </a:bodyPr>
          <a:lstStyle/>
          <a:p>
            <a:r>
              <a:rPr lang="en-US" dirty="0"/>
              <a:t>If it is </a:t>
            </a:r>
            <a:r>
              <a:rPr lang="en-US" b="1" dirty="0">
                <a:solidFill>
                  <a:srgbClr val="0070C0"/>
                </a:solidFill>
              </a:rPr>
              <a:t>True</a:t>
            </a:r>
            <a:r>
              <a:rPr lang="en-US" dirty="0"/>
              <a:t> you can get from </a:t>
            </a:r>
            <a:r>
              <a:rPr lang="en-US" b="1" dirty="0"/>
              <a:t>A to B</a:t>
            </a:r>
            <a:r>
              <a:rPr lang="en-US" dirty="0"/>
              <a:t>, and it is </a:t>
            </a:r>
            <a:r>
              <a:rPr lang="en-US" b="1" dirty="0">
                <a:solidFill>
                  <a:srgbClr val="0070C0"/>
                </a:solidFill>
              </a:rPr>
              <a:t>True</a:t>
            </a:r>
            <a:r>
              <a:rPr lang="en-US" dirty="0"/>
              <a:t> you can get from </a:t>
            </a:r>
            <a:r>
              <a:rPr lang="en-US" b="1" dirty="0"/>
              <a:t>B to C</a:t>
            </a:r>
            <a:r>
              <a:rPr lang="en-US" dirty="0"/>
              <a:t>, then it must be </a:t>
            </a:r>
            <a:r>
              <a:rPr lang="en-US" b="1" dirty="0">
                <a:solidFill>
                  <a:srgbClr val="0070C0"/>
                </a:solidFill>
              </a:rPr>
              <a:t>True</a:t>
            </a:r>
            <a:r>
              <a:rPr lang="en-US" dirty="0"/>
              <a:t> that you can get from </a:t>
            </a:r>
            <a:r>
              <a:rPr lang="en-US" b="1" dirty="0"/>
              <a:t>A to C </a:t>
            </a:r>
            <a:r>
              <a:rPr lang="en-US" dirty="0"/>
              <a:t>(</a:t>
            </a:r>
            <a:r>
              <a:rPr lang="en-US" dirty="0">
                <a:solidFill>
                  <a:srgbClr val="7030A0"/>
                </a:solidFill>
              </a:rPr>
              <a:t>transitive property</a:t>
            </a:r>
            <a:r>
              <a:rPr lang="en-US" dirty="0"/>
              <a:t>)</a:t>
            </a:r>
          </a:p>
          <a:p>
            <a:r>
              <a:rPr lang="en-US" dirty="0"/>
              <a:t>When “multiplying” Boolean</a:t>
            </a:r>
            <a:r>
              <a:rPr lang="en-US" b="1" dirty="0">
                <a:solidFill>
                  <a:srgbClr val="0070C0"/>
                </a:solidFill>
              </a:rPr>
              <a:t> </a:t>
            </a:r>
            <a:r>
              <a:rPr lang="en-US" dirty="0"/>
              <a:t>adjacency matrices,     if the </a:t>
            </a:r>
            <a:r>
              <a:rPr lang="en-US" b="1" dirty="0">
                <a:solidFill>
                  <a:srgbClr val="FF0000"/>
                </a:solidFill>
              </a:rPr>
              <a:t>AND</a:t>
            </a:r>
            <a:r>
              <a:rPr lang="en-US" dirty="0"/>
              <a:t> of all the elements in (Row A x Col B)       is </a:t>
            </a:r>
            <a:r>
              <a:rPr lang="en-US" b="1" dirty="0">
                <a:solidFill>
                  <a:srgbClr val="7030A0"/>
                </a:solidFill>
              </a:rPr>
              <a:t>== </a:t>
            </a:r>
            <a:r>
              <a:rPr lang="en-US" b="1" dirty="0">
                <a:solidFill>
                  <a:srgbClr val="0070C0"/>
                </a:solidFill>
              </a:rPr>
              <a:t>True</a:t>
            </a:r>
            <a:r>
              <a:rPr lang="en-US" b="1" dirty="0"/>
              <a:t> </a:t>
            </a:r>
            <a:r>
              <a:rPr lang="en-US" dirty="0"/>
              <a:t>then the cell is </a:t>
            </a:r>
            <a:r>
              <a:rPr lang="en-US" b="1" dirty="0">
                <a:solidFill>
                  <a:srgbClr val="00B050"/>
                </a:solidFill>
              </a:rPr>
              <a:t>set to </a:t>
            </a:r>
            <a:r>
              <a:rPr lang="en-US" b="1" dirty="0">
                <a:solidFill>
                  <a:srgbClr val="0070C0"/>
                </a:solidFill>
              </a:rPr>
              <a:t>True</a:t>
            </a:r>
          </a:p>
          <a:p>
            <a:pPr lvl="1"/>
            <a:r>
              <a:rPr lang="en-US" dirty="0"/>
              <a:t>We keep multiplying the adjacency matrix until a </a:t>
            </a:r>
            <a:r>
              <a:rPr lang="en-US" b="1" dirty="0">
                <a:solidFill>
                  <a:srgbClr val="0070C0"/>
                </a:solidFill>
              </a:rPr>
              <a:t>True</a:t>
            </a:r>
            <a:r>
              <a:rPr lang="en-US" dirty="0"/>
              <a:t> appears in the cell that represents the </a:t>
            </a:r>
            <a:r>
              <a:rPr lang="en-US" u="sng" dirty="0"/>
              <a:t>exit</a:t>
            </a:r>
            <a:r>
              <a:rPr lang="en-US" dirty="0"/>
              <a:t> square.</a:t>
            </a:r>
          </a:p>
          <a:p>
            <a:pPr lvl="1"/>
            <a:r>
              <a:rPr lang="en-US" dirty="0"/>
              <a:t>The total # of matrix multiplications required </a:t>
            </a:r>
            <a:r>
              <a:rPr lang="en-US" b="1" dirty="0"/>
              <a:t>= the shortest path length from entrance to exit</a:t>
            </a:r>
            <a:endParaRPr lang="en-US" dirty="0"/>
          </a:p>
        </p:txBody>
      </p:sp>
      <p:sp>
        <p:nvSpPr>
          <p:cNvPr id="4" name="Slide Number Placeholder 3"/>
          <p:cNvSpPr>
            <a:spLocks noGrp="1"/>
          </p:cNvSpPr>
          <p:nvPr>
            <p:ph type="sldNum" sz="quarter" idx="12"/>
          </p:nvPr>
        </p:nvSpPr>
        <p:spPr/>
        <p:txBody>
          <a:bodyPr/>
          <a:lstStyle/>
          <a:p>
            <a:fld id="{650AD656-6FF9-465D-B7B0-1CD0DD39CD23}" type="slidenum">
              <a:rPr lang="en-US" smtClean="0"/>
              <a:t>126</a:t>
            </a:fld>
            <a:endParaRPr lang="en-US" dirty="0"/>
          </a:p>
        </p:txBody>
      </p:sp>
    </p:spTree>
    <p:extLst>
      <p:ext uri="{BB962C8B-B14F-4D97-AF65-F5344CB8AC3E}">
        <p14:creationId xmlns:p14="http://schemas.microsoft.com/office/powerpoint/2010/main" val="272568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Adjacency Matrix</a:t>
            </a:r>
          </a:p>
        </p:txBody>
      </p:sp>
      <p:sp>
        <p:nvSpPr>
          <p:cNvPr id="3" name="Content Placeholder 2"/>
          <p:cNvSpPr>
            <a:spLocks noGrp="1"/>
          </p:cNvSpPr>
          <p:nvPr>
            <p:ph idx="1"/>
          </p:nvPr>
        </p:nvSpPr>
        <p:spPr/>
        <p:txBody>
          <a:bodyPr>
            <a:noAutofit/>
          </a:bodyPr>
          <a:lstStyle/>
          <a:p>
            <a:r>
              <a:rPr lang="en-US" sz="2400" dirty="0"/>
              <a:t>We can calculate the adjacency matrix </a:t>
            </a:r>
            <a:r>
              <a:rPr lang="en-US" sz="2400" b="1" dirty="0">
                <a:solidFill>
                  <a:srgbClr val="FF0000"/>
                </a:solidFill>
              </a:rPr>
              <a:t>before</a:t>
            </a:r>
            <a:r>
              <a:rPr lang="en-US" sz="2400" dirty="0">
                <a:solidFill>
                  <a:srgbClr val="FF0000"/>
                </a:solidFill>
              </a:rPr>
              <a:t> </a:t>
            </a:r>
            <a:r>
              <a:rPr lang="en-US" sz="2400" dirty="0"/>
              <a:t>starting a depth-first search</a:t>
            </a:r>
          </a:p>
          <a:p>
            <a:r>
              <a:rPr lang="en-US" sz="2400" dirty="0"/>
              <a:t>We can then use this </a:t>
            </a:r>
            <a:r>
              <a:rPr lang="en-US" sz="2400" b="1" dirty="0">
                <a:solidFill>
                  <a:srgbClr val="00B050"/>
                </a:solidFill>
              </a:rPr>
              <a:t>shortest path length</a:t>
            </a:r>
            <a:r>
              <a:rPr lang="en-US" sz="2400" dirty="0"/>
              <a:t> to limit the current search path to improve the efficiency of the search</a:t>
            </a:r>
          </a:p>
          <a:p>
            <a:r>
              <a:rPr lang="en-US" sz="2400" dirty="0"/>
              <a:t>Once the current </a:t>
            </a:r>
            <a:r>
              <a:rPr lang="en-US" sz="2400" b="1" dirty="0">
                <a:solidFill>
                  <a:srgbClr val="00B050"/>
                </a:solidFill>
              </a:rPr>
              <a:t>len</a:t>
            </a:r>
            <a:r>
              <a:rPr lang="en-US" sz="2400" b="1" dirty="0"/>
              <a:t>(</a:t>
            </a:r>
            <a:r>
              <a:rPr lang="en-US" sz="2400" b="1" dirty="0">
                <a:solidFill>
                  <a:srgbClr val="0070C0"/>
                </a:solidFill>
              </a:rPr>
              <a:t>steps</a:t>
            </a:r>
            <a:r>
              <a:rPr lang="en-US" sz="2400" b="1" dirty="0"/>
              <a:t>)</a:t>
            </a:r>
            <a:r>
              <a:rPr lang="en-US" sz="2400" dirty="0"/>
              <a:t> has more items than the shortest path length calculated from the adjacency matrix, we must </a:t>
            </a:r>
            <a:r>
              <a:rPr lang="en-US" sz="2400" b="1" dirty="0">
                <a:solidFill>
                  <a:srgbClr val="FF0000"/>
                </a:solidFill>
              </a:rPr>
              <a:t>start backtracking!</a:t>
            </a:r>
          </a:p>
          <a:p>
            <a:r>
              <a:rPr lang="en-US" sz="2400" dirty="0"/>
              <a:t>There is no reason to continue a path which has a step count greater than the </a:t>
            </a:r>
            <a:r>
              <a:rPr lang="en-US" sz="2400" u="sng" dirty="0"/>
              <a:t>known</a:t>
            </a:r>
            <a:r>
              <a:rPr lang="en-US" sz="2400" dirty="0"/>
              <a:t> shortest path </a:t>
            </a:r>
            <a:r>
              <a:rPr lang="en-US" sz="2400" b="1" dirty="0"/>
              <a:t>– </a:t>
            </a:r>
            <a:r>
              <a:rPr lang="en-US" sz="2400" b="1" dirty="0">
                <a:solidFill>
                  <a:srgbClr val="7030A0"/>
                </a:solidFill>
              </a:rPr>
              <a:t>it’s best to backup and try a new direction</a:t>
            </a:r>
          </a:p>
          <a:p>
            <a:endParaRPr lang="en-US" dirty="0"/>
          </a:p>
        </p:txBody>
      </p:sp>
      <p:sp>
        <p:nvSpPr>
          <p:cNvPr id="4" name="Slide Number Placeholder 3"/>
          <p:cNvSpPr>
            <a:spLocks noGrp="1"/>
          </p:cNvSpPr>
          <p:nvPr>
            <p:ph type="sldNum" sz="quarter" idx="12"/>
          </p:nvPr>
        </p:nvSpPr>
        <p:spPr/>
        <p:txBody>
          <a:bodyPr/>
          <a:lstStyle/>
          <a:p>
            <a:fld id="{650AD656-6FF9-465D-B7B0-1CD0DD39CD23}" type="slidenum">
              <a:rPr lang="en-US" smtClean="0"/>
              <a:t>127</a:t>
            </a:fld>
            <a:endParaRPr lang="en-US" dirty="0"/>
          </a:p>
        </p:txBody>
      </p:sp>
    </p:spTree>
    <p:extLst>
      <p:ext uri="{BB962C8B-B14F-4D97-AF65-F5344CB8AC3E}">
        <p14:creationId xmlns:p14="http://schemas.microsoft.com/office/powerpoint/2010/main" val="15686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650AD656-6FF9-465D-B7B0-1CD0DD39CD23}" type="slidenum">
              <a:rPr lang="en-US" smtClean="0"/>
              <a:t>128</a:t>
            </a:fld>
            <a:endParaRPr lang="en-US" dirty="0"/>
          </a:p>
        </p:txBody>
      </p:sp>
      <p:sp>
        <p:nvSpPr>
          <p:cNvPr id="6" name="Title 1">
            <a:extLst>
              <a:ext uri="{FF2B5EF4-FFF2-40B4-BE49-F238E27FC236}">
                <a16:creationId xmlns:a16="http://schemas.microsoft.com/office/drawing/2014/main" id="{35DC8D9E-21B7-47E8-A06F-E2793C84CFE1}"/>
              </a:ext>
            </a:extLst>
          </p:cNvPr>
          <p:cNvSpPr txBox="1">
            <a:spLocks/>
          </p:cNvSpPr>
          <p:nvPr/>
        </p:nvSpPr>
        <p:spPr>
          <a:xfrm>
            <a:off x="711609" y="391135"/>
            <a:ext cx="7886700" cy="61048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Adjacency Matrix</a:t>
            </a:r>
          </a:p>
        </p:txBody>
      </p:sp>
      <p:grpSp>
        <p:nvGrpSpPr>
          <p:cNvPr id="8" name="Group 7">
            <a:extLst>
              <a:ext uri="{FF2B5EF4-FFF2-40B4-BE49-F238E27FC236}">
                <a16:creationId xmlns:a16="http://schemas.microsoft.com/office/drawing/2014/main" id="{C06D46FE-C907-49CA-A781-812005A6C6F4}"/>
              </a:ext>
            </a:extLst>
          </p:cNvPr>
          <p:cNvGrpSpPr/>
          <p:nvPr/>
        </p:nvGrpSpPr>
        <p:grpSpPr>
          <a:xfrm>
            <a:off x="541896" y="1082336"/>
            <a:ext cx="3880311" cy="4448576"/>
            <a:chOff x="610395" y="1082336"/>
            <a:chExt cx="3880311" cy="4448576"/>
          </a:xfrm>
        </p:grpSpPr>
        <p:pic>
          <p:nvPicPr>
            <p:cNvPr id="4" name="Picture 3">
              <a:extLst>
                <a:ext uri="{FF2B5EF4-FFF2-40B4-BE49-F238E27FC236}">
                  <a16:creationId xmlns:a16="http://schemas.microsoft.com/office/drawing/2014/main" id="{3D3774CC-F6A4-4A3F-9F9F-ABBFB7A008F2}"/>
                </a:ext>
              </a:extLst>
            </p:cNvPr>
            <p:cNvPicPr>
              <a:picLocks noChangeAspect="1"/>
            </p:cNvPicPr>
            <p:nvPr/>
          </p:nvPicPr>
          <p:blipFill>
            <a:blip r:embed="rId2"/>
            <a:stretch>
              <a:fillRect/>
            </a:stretch>
          </p:blipFill>
          <p:spPr>
            <a:xfrm>
              <a:off x="610395" y="1451611"/>
              <a:ext cx="3880311" cy="4079301"/>
            </a:xfrm>
            <a:prstGeom prst="rect">
              <a:avLst/>
            </a:prstGeom>
          </p:spPr>
        </p:pic>
        <p:sp>
          <p:nvSpPr>
            <p:cNvPr id="10" name="TextBox 9">
              <a:extLst>
                <a:ext uri="{FF2B5EF4-FFF2-40B4-BE49-F238E27FC236}">
                  <a16:creationId xmlns:a16="http://schemas.microsoft.com/office/drawing/2014/main" id="{F7E6BADF-D5FE-4A56-886A-EB1380789A5E}"/>
                </a:ext>
              </a:extLst>
            </p:cNvPr>
            <p:cNvSpPr txBox="1"/>
            <p:nvPr/>
          </p:nvSpPr>
          <p:spPr>
            <a:xfrm>
              <a:off x="662386" y="1082336"/>
              <a:ext cx="3776329" cy="369332"/>
            </a:xfrm>
            <a:prstGeom prst="rect">
              <a:avLst/>
            </a:prstGeom>
            <a:noFill/>
          </p:spPr>
          <p:txBody>
            <a:bodyPr wrap="square" rtlCol="0">
              <a:spAutoFit/>
            </a:bodyPr>
            <a:lstStyle/>
            <a:p>
              <a:pPr algn="ctr"/>
              <a:r>
                <a:rPr lang="en-US" dirty="0"/>
                <a:t>Maze Search w/o Adj Matrix</a:t>
              </a:r>
            </a:p>
          </p:txBody>
        </p:sp>
      </p:grpSp>
      <p:grpSp>
        <p:nvGrpSpPr>
          <p:cNvPr id="7" name="Group 6">
            <a:extLst>
              <a:ext uri="{FF2B5EF4-FFF2-40B4-BE49-F238E27FC236}">
                <a16:creationId xmlns:a16="http://schemas.microsoft.com/office/drawing/2014/main" id="{C41639EF-AE88-4CC0-8FF6-9C57864E6EE2}"/>
              </a:ext>
            </a:extLst>
          </p:cNvPr>
          <p:cNvGrpSpPr/>
          <p:nvPr/>
        </p:nvGrpSpPr>
        <p:grpSpPr>
          <a:xfrm>
            <a:off x="4714001" y="1080065"/>
            <a:ext cx="3882417" cy="4450847"/>
            <a:chOff x="4776814" y="1080065"/>
            <a:chExt cx="3882417" cy="4450847"/>
          </a:xfrm>
        </p:grpSpPr>
        <p:pic>
          <p:nvPicPr>
            <p:cNvPr id="3" name="Picture 2">
              <a:extLst>
                <a:ext uri="{FF2B5EF4-FFF2-40B4-BE49-F238E27FC236}">
                  <a16:creationId xmlns:a16="http://schemas.microsoft.com/office/drawing/2014/main" id="{6F773532-6D53-4E17-9B26-62038B164E7B}"/>
                </a:ext>
              </a:extLst>
            </p:cNvPr>
            <p:cNvPicPr>
              <a:picLocks noChangeAspect="1"/>
            </p:cNvPicPr>
            <p:nvPr/>
          </p:nvPicPr>
          <p:blipFill>
            <a:blip r:embed="rId3"/>
            <a:stretch>
              <a:fillRect/>
            </a:stretch>
          </p:blipFill>
          <p:spPr>
            <a:xfrm>
              <a:off x="4776814" y="1449397"/>
              <a:ext cx="3882417" cy="4081515"/>
            </a:xfrm>
            <a:prstGeom prst="rect">
              <a:avLst/>
            </a:prstGeom>
          </p:spPr>
        </p:pic>
        <p:sp>
          <p:nvSpPr>
            <p:cNvPr id="13" name="TextBox 12">
              <a:extLst>
                <a:ext uri="{FF2B5EF4-FFF2-40B4-BE49-F238E27FC236}">
                  <a16:creationId xmlns:a16="http://schemas.microsoft.com/office/drawing/2014/main" id="{57E825CD-5605-4043-9B5D-39A652D6F2D3}"/>
                </a:ext>
              </a:extLst>
            </p:cNvPr>
            <p:cNvSpPr txBox="1"/>
            <p:nvPr/>
          </p:nvSpPr>
          <p:spPr>
            <a:xfrm>
              <a:off x="4828805" y="1080065"/>
              <a:ext cx="3776329" cy="369332"/>
            </a:xfrm>
            <a:prstGeom prst="rect">
              <a:avLst/>
            </a:prstGeom>
            <a:noFill/>
          </p:spPr>
          <p:txBody>
            <a:bodyPr wrap="square" rtlCol="0">
              <a:spAutoFit/>
            </a:bodyPr>
            <a:lstStyle/>
            <a:p>
              <a:pPr algn="ctr"/>
              <a:r>
                <a:rPr lang="en-US" dirty="0"/>
                <a:t>Maze Search with Adj Matrix</a:t>
              </a:r>
            </a:p>
          </p:txBody>
        </p:sp>
      </p:grpSp>
      <p:sp>
        <p:nvSpPr>
          <p:cNvPr id="16" name="TextBox 15">
            <a:extLst>
              <a:ext uri="{FF2B5EF4-FFF2-40B4-BE49-F238E27FC236}">
                <a16:creationId xmlns:a16="http://schemas.microsoft.com/office/drawing/2014/main" id="{4EE2A6F2-907E-40F9-9CF9-64B0B776F15B}"/>
              </a:ext>
            </a:extLst>
          </p:cNvPr>
          <p:cNvSpPr txBox="1"/>
          <p:nvPr/>
        </p:nvSpPr>
        <p:spPr>
          <a:xfrm>
            <a:off x="593887" y="5552606"/>
            <a:ext cx="3776329" cy="461665"/>
          </a:xfrm>
          <a:prstGeom prst="rect">
            <a:avLst/>
          </a:prstGeom>
          <a:noFill/>
        </p:spPr>
        <p:txBody>
          <a:bodyPr wrap="square" rtlCol="0">
            <a:spAutoFit/>
          </a:bodyPr>
          <a:lstStyle/>
          <a:p>
            <a:pPr algn="ctr"/>
            <a:r>
              <a:rPr lang="en-US" sz="2400" b="1" dirty="0"/>
              <a:t>Path Steps = 42</a:t>
            </a:r>
          </a:p>
        </p:txBody>
      </p:sp>
      <p:sp>
        <p:nvSpPr>
          <p:cNvPr id="17" name="TextBox 16">
            <a:extLst>
              <a:ext uri="{FF2B5EF4-FFF2-40B4-BE49-F238E27FC236}">
                <a16:creationId xmlns:a16="http://schemas.microsoft.com/office/drawing/2014/main" id="{32240C47-184C-4A50-BFBB-B8879B0F6D8B}"/>
              </a:ext>
            </a:extLst>
          </p:cNvPr>
          <p:cNvSpPr txBox="1"/>
          <p:nvPr/>
        </p:nvSpPr>
        <p:spPr>
          <a:xfrm>
            <a:off x="4767045" y="5552606"/>
            <a:ext cx="3776329" cy="461665"/>
          </a:xfrm>
          <a:prstGeom prst="rect">
            <a:avLst/>
          </a:prstGeom>
          <a:noFill/>
        </p:spPr>
        <p:txBody>
          <a:bodyPr wrap="square" rtlCol="0">
            <a:spAutoFit/>
          </a:bodyPr>
          <a:lstStyle/>
          <a:p>
            <a:pPr algn="ctr"/>
            <a:r>
              <a:rPr lang="en-US" sz="2400" b="1" dirty="0">
                <a:solidFill>
                  <a:srgbClr val="FF0000"/>
                </a:solidFill>
              </a:rPr>
              <a:t>Path Steps = 30</a:t>
            </a:r>
          </a:p>
        </p:txBody>
      </p:sp>
      <p:sp>
        <p:nvSpPr>
          <p:cNvPr id="18" name="TextBox 17">
            <a:extLst>
              <a:ext uri="{FF2B5EF4-FFF2-40B4-BE49-F238E27FC236}">
                <a16:creationId xmlns:a16="http://schemas.microsoft.com/office/drawing/2014/main" id="{D1416868-E5F8-47DE-9ABC-F93F99D442F7}"/>
              </a:ext>
            </a:extLst>
          </p:cNvPr>
          <p:cNvSpPr txBox="1"/>
          <p:nvPr/>
        </p:nvSpPr>
        <p:spPr>
          <a:xfrm rot="20618447">
            <a:off x="2035298" y="2504022"/>
            <a:ext cx="5065611" cy="1384995"/>
          </a:xfrm>
          <a:prstGeom prst="rect">
            <a:avLst/>
          </a:prstGeom>
          <a:solidFill>
            <a:srgbClr val="0070C0"/>
          </a:solidFill>
        </p:spPr>
        <p:txBody>
          <a:bodyPr wrap="square" rtlCol="0">
            <a:spAutoFit/>
          </a:bodyPr>
          <a:lstStyle/>
          <a:p>
            <a:pPr algn="ctr"/>
            <a:r>
              <a:rPr lang="en-US" sz="2800" b="1" dirty="0">
                <a:solidFill>
                  <a:schemeClr val="bg1"/>
                </a:solidFill>
              </a:rPr>
              <a:t>On average using an adjacency matrix reduces the steps in a depth-first search by </a:t>
            </a:r>
            <a:r>
              <a:rPr lang="en-US" sz="2800" b="1" dirty="0">
                <a:solidFill>
                  <a:srgbClr val="FF0000"/>
                </a:solidFill>
              </a:rPr>
              <a:t>40% !</a:t>
            </a:r>
          </a:p>
        </p:txBody>
      </p:sp>
    </p:spTree>
    <p:extLst>
      <p:ext uri="{BB962C8B-B14F-4D97-AF65-F5344CB8AC3E}">
        <p14:creationId xmlns:p14="http://schemas.microsoft.com/office/powerpoint/2010/main" val="357273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31" presetClass="entr" presetSubtype="0" fill="hold" grpId="0" nodeType="after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p:cTn id="18" dur="1000" fill="hold"/>
                                        <p:tgtEl>
                                          <p:spTgt spid="16"/>
                                        </p:tgtEl>
                                        <p:attrNameLst>
                                          <p:attrName>ppt_w</p:attrName>
                                        </p:attrNameLst>
                                      </p:cBhvr>
                                      <p:tavLst>
                                        <p:tav tm="0">
                                          <p:val>
                                            <p:fltVal val="0"/>
                                          </p:val>
                                        </p:tav>
                                        <p:tav tm="100000">
                                          <p:val>
                                            <p:strVal val="#ppt_w"/>
                                          </p:val>
                                        </p:tav>
                                      </p:tavLst>
                                    </p:anim>
                                    <p:anim calcmode="lin" valueType="num">
                                      <p:cBhvr>
                                        <p:cTn id="19" dur="1000" fill="hold"/>
                                        <p:tgtEl>
                                          <p:spTgt spid="16"/>
                                        </p:tgtEl>
                                        <p:attrNameLst>
                                          <p:attrName>ppt_h</p:attrName>
                                        </p:attrNameLst>
                                      </p:cBhvr>
                                      <p:tavLst>
                                        <p:tav tm="0">
                                          <p:val>
                                            <p:fltVal val="0"/>
                                          </p:val>
                                        </p:tav>
                                        <p:tav tm="100000">
                                          <p:val>
                                            <p:strVal val="#ppt_h"/>
                                          </p:val>
                                        </p:tav>
                                      </p:tavLst>
                                    </p:anim>
                                    <p:anim calcmode="lin" valueType="num">
                                      <p:cBhvr>
                                        <p:cTn id="20" dur="1000" fill="hold"/>
                                        <p:tgtEl>
                                          <p:spTgt spid="16"/>
                                        </p:tgtEl>
                                        <p:attrNameLst>
                                          <p:attrName>style.rotation</p:attrName>
                                        </p:attrNameLst>
                                      </p:cBhvr>
                                      <p:tavLst>
                                        <p:tav tm="0">
                                          <p:val>
                                            <p:fltVal val="90"/>
                                          </p:val>
                                        </p:tav>
                                        <p:tav tm="100000">
                                          <p:val>
                                            <p:fltVal val="0"/>
                                          </p:val>
                                        </p:tav>
                                      </p:tavLst>
                                    </p:anim>
                                    <p:animEffect transition="in" filter="fade">
                                      <p:cBhvr>
                                        <p:cTn id="21" dur="1000"/>
                                        <p:tgtEl>
                                          <p:spTgt spid="16"/>
                                        </p:tgtEl>
                                      </p:cBhvr>
                                    </p:animEffect>
                                  </p:childTnLst>
                                </p:cTn>
                              </p:par>
                            </p:childTnLst>
                          </p:cTn>
                        </p:par>
                        <p:par>
                          <p:cTn id="22" fill="hold">
                            <p:stCondLst>
                              <p:cond delay="1500"/>
                            </p:stCondLst>
                            <p:childTnLst>
                              <p:par>
                                <p:cTn id="23" presetID="31" presetClass="entr" presetSubtype="0"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1000" fill="hold"/>
                                        <p:tgtEl>
                                          <p:spTgt spid="17"/>
                                        </p:tgtEl>
                                        <p:attrNameLst>
                                          <p:attrName>ppt_w</p:attrName>
                                        </p:attrNameLst>
                                      </p:cBhvr>
                                      <p:tavLst>
                                        <p:tav tm="0">
                                          <p:val>
                                            <p:fltVal val="0"/>
                                          </p:val>
                                        </p:tav>
                                        <p:tav tm="100000">
                                          <p:val>
                                            <p:strVal val="#ppt_w"/>
                                          </p:val>
                                        </p:tav>
                                      </p:tavLst>
                                    </p:anim>
                                    <p:anim calcmode="lin" valueType="num">
                                      <p:cBhvr>
                                        <p:cTn id="26" dur="1000" fill="hold"/>
                                        <p:tgtEl>
                                          <p:spTgt spid="17"/>
                                        </p:tgtEl>
                                        <p:attrNameLst>
                                          <p:attrName>ppt_h</p:attrName>
                                        </p:attrNameLst>
                                      </p:cBhvr>
                                      <p:tavLst>
                                        <p:tav tm="0">
                                          <p:val>
                                            <p:fltVal val="0"/>
                                          </p:val>
                                        </p:tav>
                                        <p:tav tm="100000">
                                          <p:val>
                                            <p:strVal val="#ppt_h"/>
                                          </p:val>
                                        </p:tav>
                                      </p:tavLst>
                                    </p:anim>
                                    <p:anim calcmode="lin" valueType="num">
                                      <p:cBhvr>
                                        <p:cTn id="27" dur="1000" fill="hold"/>
                                        <p:tgtEl>
                                          <p:spTgt spid="17"/>
                                        </p:tgtEl>
                                        <p:attrNameLst>
                                          <p:attrName>style.rotation</p:attrName>
                                        </p:attrNameLst>
                                      </p:cBhvr>
                                      <p:tavLst>
                                        <p:tav tm="0">
                                          <p:val>
                                            <p:fltVal val="90"/>
                                          </p:val>
                                        </p:tav>
                                        <p:tav tm="100000">
                                          <p:val>
                                            <p:fltVal val="0"/>
                                          </p:val>
                                        </p:tav>
                                      </p:tavLst>
                                    </p:anim>
                                    <p:animEffect transition="in" filter="fade">
                                      <p:cBhvr>
                                        <p:cTn id="28" dur="10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p:cTn id="33" dur="1000" fill="hold"/>
                                        <p:tgtEl>
                                          <p:spTgt spid="18"/>
                                        </p:tgtEl>
                                        <p:attrNameLst>
                                          <p:attrName>ppt_w</p:attrName>
                                        </p:attrNameLst>
                                      </p:cBhvr>
                                      <p:tavLst>
                                        <p:tav tm="0">
                                          <p:val>
                                            <p:fltVal val="0"/>
                                          </p:val>
                                        </p:tav>
                                        <p:tav tm="100000">
                                          <p:val>
                                            <p:strVal val="#ppt_w"/>
                                          </p:val>
                                        </p:tav>
                                      </p:tavLst>
                                    </p:anim>
                                    <p:anim calcmode="lin" valueType="num">
                                      <p:cBhvr>
                                        <p:cTn id="34" dur="1000" fill="hold"/>
                                        <p:tgtEl>
                                          <p:spTgt spid="18"/>
                                        </p:tgtEl>
                                        <p:attrNameLst>
                                          <p:attrName>ppt_h</p:attrName>
                                        </p:attrNameLst>
                                      </p:cBhvr>
                                      <p:tavLst>
                                        <p:tav tm="0">
                                          <p:val>
                                            <p:fltVal val="0"/>
                                          </p:val>
                                        </p:tav>
                                        <p:tav tm="100000">
                                          <p:val>
                                            <p:strVal val="#ppt_h"/>
                                          </p:val>
                                        </p:tav>
                                      </p:tavLst>
                                    </p:anim>
                                    <p:anim calcmode="lin" valueType="num">
                                      <p:cBhvr>
                                        <p:cTn id="35" dur="1000" fill="hold"/>
                                        <p:tgtEl>
                                          <p:spTgt spid="18"/>
                                        </p:tgtEl>
                                        <p:attrNameLst>
                                          <p:attrName>style.rotation</p:attrName>
                                        </p:attrNameLst>
                                      </p:cBhvr>
                                      <p:tavLst>
                                        <p:tav tm="0">
                                          <p:val>
                                            <p:fltVal val="90"/>
                                          </p:val>
                                        </p:tav>
                                        <p:tav tm="100000">
                                          <p:val>
                                            <p:fltVal val="0"/>
                                          </p:val>
                                        </p:tav>
                                      </p:tavLst>
                                    </p:anim>
                                    <p:animEffect transition="in" filter="fade">
                                      <p:cBhvr>
                                        <p:cTn id="36"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Session </a:t>
            </a:r>
            <a:r>
              <a:rPr lang="en-US" sz="3200" b="1" dirty="0">
                <a:latin typeface="+mn-lt"/>
              </a:rPr>
              <a:t>14</a:t>
            </a:r>
            <a:r>
              <a:rPr lang="en-US" sz="3200" dirty="0">
                <a:latin typeface="+mn-lt"/>
              </a:rPr>
              <a:t> – Now You Know...</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Complex number </a:t>
            </a:r>
            <a:r>
              <a:rPr lang="en-US" sz="2400" b="1" dirty="0"/>
              <a:t>multiplication</a:t>
            </a:r>
            <a:r>
              <a:rPr lang="en-US" sz="2400" dirty="0"/>
              <a:t> is </a:t>
            </a:r>
            <a:r>
              <a:rPr lang="en-US" sz="2400" b="1" dirty="0">
                <a:solidFill>
                  <a:srgbClr val="0070C0"/>
                </a:solidFill>
              </a:rPr>
              <a:t>rotation</a:t>
            </a:r>
            <a:r>
              <a:rPr lang="en-US" sz="2400" dirty="0"/>
              <a:t> (phase </a:t>
            </a:r>
            <a:r>
              <a:rPr lang="en-US" sz="2400" i="1" dirty="0"/>
              <a:t>addition</a:t>
            </a:r>
            <a:r>
              <a:rPr lang="en-US" sz="2400" dirty="0"/>
              <a:t>)</a:t>
            </a:r>
          </a:p>
          <a:p>
            <a:pPr>
              <a:spcBef>
                <a:spcPts val="0"/>
              </a:spcBef>
              <a:spcAft>
                <a:spcPts val="1200"/>
              </a:spcAft>
            </a:pPr>
            <a:r>
              <a:rPr lang="en-US" sz="2400" b="1" dirty="0"/>
              <a:t>Orthogonal</a:t>
            </a:r>
            <a:r>
              <a:rPr lang="en-US" sz="2400" dirty="0"/>
              <a:t> vectors have a </a:t>
            </a:r>
            <a:r>
              <a:rPr lang="en-US" sz="2400" b="1" dirty="0">
                <a:solidFill>
                  <a:srgbClr val="FF0000"/>
                </a:solidFill>
              </a:rPr>
              <a:t>zero</a:t>
            </a:r>
            <a:r>
              <a:rPr lang="en-US" sz="2400" dirty="0"/>
              <a:t> inner product</a:t>
            </a:r>
          </a:p>
          <a:p>
            <a:pPr>
              <a:spcBef>
                <a:spcPts val="0"/>
              </a:spcBef>
              <a:spcAft>
                <a:spcPts val="1200"/>
              </a:spcAft>
            </a:pPr>
            <a:r>
              <a:rPr lang="en-US" sz="2400" dirty="0"/>
              <a:t>The complex </a:t>
            </a:r>
            <a:r>
              <a:rPr lang="en-US" sz="2400" b="1" dirty="0">
                <a:solidFill>
                  <a:srgbClr val="00B050"/>
                </a:solidFill>
              </a:rPr>
              <a:t>inner product </a:t>
            </a:r>
            <a:r>
              <a:rPr lang="en-US" sz="2400" dirty="0"/>
              <a:t>requires using the </a:t>
            </a:r>
            <a:r>
              <a:rPr lang="en-US" sz="2400" b="1" dirty="0"/>
              <a:t>conjugate transpose</a:t>
            </a:r>
            <a:r>
              <a:rPr lang="en-US" sz="2400" dirty="0"/>
              <a:t> (aka dagger, adjoint or </a:t>
            </a:r>
            <a:r>
              <a:rPr lang="en-US" sz="2400" b="1" dirty="0">
                <a:solidFill>
                  <a:srgbClr val="7030A0"/>
                </a:solidFill>
              </a:rPr>
              <a:t>Hermitian</a:t>
            </a:r>
            <a:r>
              <a:rPr lang="en-US" sz="2400" dirty="0"/>
              <a:t>) of the first vector because the </a:t>
            </a:r>
            <a:r>
              <a:rPr lang="en-US" sz="2400" b="1" dirty="0"/>
              <a:t>norm</a:t>
            </a:r>
            <a:r>
              <a:rPr lang="en-US" sz="2400" dirty="0"/>
              <a:t> of a complex vector </a:t>
            </a:r>
            <a:r>
              <a:rPr lang="en-US" sz="2400" u="sng" dirty="0"/>
              <a:t>must</a:t>
            </a:r>
            <a:r>
              <a:rPr lang="en-US" sz="2400" dirty="0"/>
              <a:t> be </a:t>
            </a:r>
            <a:r>
              <a:rPr lang="en-US" sz="2400" b="1" dirty="0">
                <a:solidFill>
                  <a:srgbClr val="FF0000"/>
                </a:solidFill>
              </a:rPr>
              <a:t>real</a:t>
            </a:r>
          </a:p>
          <a:p>
            <a:pPr>
              <a:spcBef>
                <a:spcPts val="0"/>
              </a:spcBef>
              <a:spcAft>
                <a:spcPts val="1200"/>
              </a:spcAft>
            </a:pPr>
            <a:r>
              <a:rPr lang="en-US" sz="2400" dirty="0"/>
              <a:t>Matrix multiplication is </a:t>
            </a:r>
            <a:r>
              <a:rPr lang="en-US" sz="2400" b="1" dirty="0">
                <a:solidFill>
                  <a:srgbClr val="0070C0"/>
                </a:solidFill>
              </a:rPr>
              <a:t>non-commutative</a:t>
            </a:r>
          </a:p>
          <a:p>
            <a:pPr>
              <a:spcBef>
                <a:spcPts val="0"/>
              </a:spcBef>
              <a:spcAft>
                <a:spcPts val="1200"/>
              </a:spcAft>
            </a:pPr>
            <a:r>
              <a:rPr lang="en-US" sz="2400" b="1" dirty="0"/>
              <a:t>Unitary</a:t>
            </a:r>
            <a:r>
              <a:rPr lang="en-US" sz="2400" dirty="0"/>
              <a:t> matrices are fundamental in quantum computing because applying it twice can </a:t>
            </a:r>
            <a:r>
              <a:rPr lang="en-US" sz="2400" i="1" dirty="0"/>
              <a:t>undo</a:t>
            </a:r>
            <a:r>
              <a:rPr lang="en-US" sz="2400" dirty="0"/>
              <a:t> its action</a:t>
            </a:r>
          </a:p>
          <a:p>
            <a:pPr>
              <a:spcBef>
                <a:spcPts val="0"/>
              </a:spcBef>
              <a:spcAft>
                <a:spcPts val="1200"/>
              </a:spcAft>
            </a:pPr>
            <a:r>
              <a:rPr lang="en-US" sz="2400" dirty="0"/>
              <a:t>A Hermitian matrix has </a:t>
            </a:r>
            <a:r>
              <a:rPr lang="en-US" sz="2400" b="1" dirty="0"/>
              <a:t>orthogonal</a:t>
            </a:r>
            <a:r>
              <a:rPr lang="en-US" sz="2400" dirty="0"/>
              <a:t> </a:t>
            </a:r>
            <a:r>
              <a:rPr lang="en-US" sz="2400" b="1" dirty="0"/>
              <a:t>eigenvectors</a:t>
            </a:r>
            <a:r>
              <a:rPr lang="en-US" sz="2400" dirty="0"/>
              <a:t> and </a:t>
            </a:r>
            <a:r>
              <a:rPr lang="en-US" sz="2400" b="1" dirty="0">
                <a:solidFill>
                  <a:srgbClr val="FF0000"/>
                </a:solidFill>
              </a:rPr>
              <a:t>real</a:t>
            </a:r>
            <a:r>
              <a:rPr lang="en-US" sz="2400" dirty="0"/>
              <a:t> </a:t>
            </a:r>
            <a:r>
              <a:rPr lang="en-US" sz="2400" b="1" dirty="0"/>
              <a:t>eigenvalues</a:t>
            </a:r>
            <a:r>
              <a:rPr lang="en-US" sz="2400" dirty="0"/>
              <a:t> and represent the </a:t>
            </a:r>
            <a:r>
              <a:rPr lang="en-US" sz="2400" i="1" dirty="0"/>
              <a:t>only possible measurements </a:t>
            </a:r>
            <a:r>
              <a:rPr lang="en-US" sz="2400" dirty="0"/>
              <a:t>that can be made of a quantum system</a:t>
            </a:r>
            <a:endParaRPr lang="en-US" sz="2000" dirty="0"/>
          </a:p>
          <a:p>
            <a:pPr>
              <a:spcBef>
                <a:spcPts val="0"/>
              </a:spcBef>
              <a:spcAft>
                <a:spcPts val="1200"/>
              </a:spcAft>
            </a:pPr>
            <a:endParaRPr lang="en-US" sz="2400" dirty="0"/>
          </a:p>
        </p:txBody>
      </p:sp>
      <p:sp>
        <p:nvSpPr>
          <p:cNvPr id="4" name="Slide Number Placeholder 3"/>
          <p:cNvSpPr>
            <a:spLocks noGrp="1"/>
          </p:cNvSpPr>
          <p:nvPr>
            <p:ph type="sldNum" sz="quarter" idx="12"/>
          </p:nvPr>
        </p:nvSpPr>
        <p:spPr/>
        <p:txBody>
          <a:bodyPr/>
          <a:lstStyle/>
          <a:p>
            <a:fld id="{650AD656-6FF9-465D-B7B0-1CD0DD39CD23}" type="slidenum">
              <a:rPr lang="en-US" smtClean="0"/>
              <a:t>129</a:t>
            </a:fld>
            <a:endParaRPr lang="en-US"/>
          </a:p>
        </p:txBody>
      </p:sp>
    </p:spTree>
    <p:extLst>
      <p:ext uri="{BB962C8B-B14F-4D97-AF65-F5344CB8AC3E}">
        <p14:creationId xmlns:p14="http://schemas.microsoft.com/office/powerpoint/2010/main" val="457721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Title 1">
                <a:extLst>
                  <a:ext uri="{FF2B5EF4-FFF2-40B4-BE49-F238E27FC236}">
                    <a16:creationId xmlns:a16="http://schemas.microsoft.com/office/drawing/2014/main" id="{D22A27CB-07B9-4C5B-8228-D13A5CFEE164}"/>
                  </a:ext>
                </a:extLst>
              </p:cNvPr>
              <p:cNvSpPr>
                <a:spLocks noGrp="1"/>
              </p:cNvSpPr>
              <p:nvPr>
                <p:ph type="title"/>
              </p:nvPr>
            </p:nvSpPr>
            <p:spPr/>
            <p:txBody>
              <a:bodyPr>
                <a:noAutofit/>
              </a:bodyPr>
              <a:lstStyle/>
              <a:p>
                <a:pPr algn="ctr"/>
                <a:r>
                  <a:rPr lang="en-US" sz="3200" dirty="0">
                    <a:latin typeface="+mn-lt"/>
                  </a:rPr>
                  <a:t>Real Vectors – Dot Product (Vector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oMath>
                </a14:m>
                <a:r>
                  <a:rPr lang="en-US" sz="3200" dirty="0">
                    <a:latin typeface="+mn-lt"/>
                  </a:rPr>
                  <a:t>Vector)</a:t>
                </a:r>
              </a:p>
            </p:txBody>
          </p:sp>
        </mc:Choice>
        <mc:Fallback xmlns="">
          <p:sp>
            <p:nvSpPr>
              <p:cNvPr id="15" name="Title 1">
                <a:extLst>
                  <a:ext uri="{FF2B5EF4-FFF2-40B4-BE49-F238E27FC236}">
                    <a16:creationId xmlns:a16="http://schemas.microsoft.com/office/drawing/2014/main" id="{D22A27CB-07B9-4C5B-8228-D13A5CFEE164}"/>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13</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56ECBA4-878C-46BC-A2E7-F9265C4E24C6}"/>
                  </a:ext>
                </a:extLst>
              </p:cNvPr>
              <p:cNvSpPr txBox="1"/>
              <p:nvPr/>
            </p:nvSpPr>
            <p:spPr>
              <a:xfrm>
                <a:off x="2084522" y="5414755"/>
                <a:ext cx="4974956" cy="416589"/>
              </a:xfrm>
              <a:prstGeom prst="rect">
                <a:avLst/>
              </a:prstGeom>
              <a:noFill/>
            </p:spPr>
            <p:txBody>
              <a:bodyPr wrap="square" rtlCol="0">
                <a:spAutoFit/>
              </a:bodyPr>
              <a:lstStyle/>
              <a:p>
                <a:pPr algn="ctr"/>
                <a14:m>
                  <m:oMath xmlns:m="http://schemas.openxmlformats.org/officeDocument/2006/math">
                    <m:acc>
                      <m:accPr>
                        <m:chr m:val="̂"/>
                        <m:ctrlPr>
                          <a:rPr lang="en-US" sz="2000" i="1" smtClean="0">
                            <a:solidFill>
                              <a:srgbClr val="7030A0"/>
                            </a:solidFill>
                            <a:latin typeface="Cambria Math" panose="02040503050406030204" pitchFamily="18" charset="0"/>
                          </a:rPr>
                        </m:ctrlPr>
                      </m:accPr>
                      <m:e>
                        <m:r>
                          <a:rPr lang="en-US" sz="2000" b="0" i="1" smtClean="0">
                            <a:solidFill>
                              <a:srgbClr val="7030A0"/>
                            </a:solidFill>
                            <a:latin typeface="Cambria Math" panose="02040503050406030204" pitchFamily="18" charset="0"/>
                          </a:rPr>
                          <m:t>𝑖</m:t>
                        </m:r>
                      </m:e>
                    </m:acc>
                    <m:r>
                      <a:rPr lang="en-US" sz="2000" b="0" i="1" smtClean="0">
                        <a:solidFill>
                          <a:srgbClr val="7030A0"/>
                        </a:solidFill>
                        <a:latin typeface="Cambria Math" panose="02040503050406030204" pitchFamily="18" charset="0"/>
                      </a:rPr>
                      <m:t>,</m:t>
                    </m:r>
                    <m:acc>
                      <m:accPr>
                        <m:chr m:val="̂"/>
                        <m:ctrlPr>
                          <a:rPr lang="en-US" sz="2000" b="0" i="1" smtClean="0">
                            <a:solidFill>
                              <a:srgbClr val="7030A0"/>
                            </a:solidFill>
                            <a:latin typeface="Cambria Math" panose="02040503050406030204" pitchFamily="18" charset="0"/>
                          </a:rPr>
                        </m:ctrlPr>
                      </m:accPr>
                      <m:e>
                        <m:r>
                          <a:rPr lang="en-US" sz="2000" b="0" i="1" smtClean="0">
                            <a:solidFill>
                              <a:srgbClr val="7030A0"/>
                            </a:solidFill>
                            <a:latin typeface="Cambria Math" panose="02040503050406030204" pitchFamily="18" charset="0"/>
                          </a:rPr>
                          <m:t>𝑗</m:t>
                        </m:r>
                      </m:e>
                    </m:acc>
                    <m:r>
                      <a:rPr lang="en-US" sz="2000" b="0" i="1" smtClean="0">
                        <a:solidFill>
                          <a:srgbClr val="7030A0"/>
                        </a:solidFill>
                        <a:latin typeface="Cambria Math" panose="02040503050406030204" pitchFamily="18" charset="0"/>
                      </a:rPr>
                      <m:t>,</m:t>
                    </m:r>
                    <m:acc>
                      <m:accPr>
                        <m:chr m:val="̂"/>
                        <m:ctrlPr>
                          <a:rPr lang="en-US" sz="2000" b="0" i="1" smtClean="0">
                            <a:solidFill>
                              <a:srgbClr val="7030A0"/>
                            </a:solidFill>
                            <a:latin typeface="Cambria Math" panose="02040503050406030204" pitchFamily="18" charset="0"/>
                          </a:rPr>
                        </m:ctrlPr>
                      </m:accPr>
                      <m:e>
                        <m:r>
                          <a:rPr lang="en-US" sz="2000" b="0" i="1" smtClean="0">
                            <a:solidFill>
                              <a:srgbClr val="7030A0"/>
                            </a:solidFill>
                            <a:latin typeface="Cambria Math" panose="02040503050406030204" pitchFamily="18" charset="0"/>
                          </a:rPr>
                          <m:t>𝑘</m:t>
                        </m:r>
                      </m:e>
                    </m:acc>
                  </m:oMath>
                </a14:m>
                <a:r>
                  <a:rPr lang="en-US" sz="2000" dirty="0">
                    <a:solidFill>
                      <a:srgbClr val="7030A0"/>
                    </a:solidFill>
                  </a:rPr>
                  <a:t> are </a:t>
                </a:r>
                <a:r>
                  <a:rPr lang="en-US" sz="2000" b="1" dirty="0">
                    <a:solidFill>
                      <a:srgbClr val="7030A0"/>
                    </a:solidFill>
                  </a:rPr>
                  <a:t>orthonormal</a:t>
                </a:r>
                <a:r>
                  <a:rPr lang="en-US" sz="2000" dirty="0">
                    <a:solidFill>
                      <a:srgbClr val="7030A0"/>
                    </a:solidFill>
                  </a:rPr>
                  <a:t> basis vectors in </a:t>
                </a:r>
                <a14:m>
                  <m:oMath xmlns:m="http://schemas.openxmlformats.org/officeDocument/2006/math">
                    <m:sSup>
                      <m:sSupPr>
                        <m:ctrlPr>
                          <a:rPr lang="en-US" sz="2000" i="1" smtClean="0">
                            <a:solidFill>
                              <a:srgbClr val="7030A0"/>
                            </a:solidFill>
                            <a:latin typeface="Cambria Math" panose="02040503050406030204" pitchFamily="18" charset="0"/>
                          </a:rPr>
                        </m:ctrlPr>
                      </m:sSupPr>
                      <m:e>
                        <m:r>
                          <a:rPr lang="en-US" sz="2000" i="1" smtClean="0">
                            <a:solidFill>
                              <a:srgbClr val="7030A0"/>
                            </a:solidFill>
                            <a:latin typeface="Cambria Math" panose="02040503050406030204" pitchFamily="18" charset="0"/>
                            <a:ea typeface="Cambria Math" panose="02040503050406030204" pitchFamily="18" charset="0"/>
                          </a:rPr>
                          <m:t>ℝ</m:t>
                        </m:r>
                      </m:e>
                      <m:sup>
                        <m:r>
                          <a:rPr lang="en-US" sz="2000" b="0" i="1" smtClean="0">
                            <a:solidFill>
                              <a:srgbClr val="7030A0"/>
                            </a:solidFill>
                            <a:latin typeface="Cambria Math" panose="02040503050406030204" pitchFamily="18" charset="0"/>
                          </a:rPr>
                          <m:t>3</m:t>
                        </m:r>
                      </m:sup>
                    </m:sSup>
                  </m:oMath>
                </a14:m>
                <a:endParaRPr lang="en-US" sz="2000" dirty="0">
                  <a:solidFill>
                    <a:srgbClr val="7030A0"/>
                  </a:solidFill>
                </a:endParaRPr>
              </a:p>
            </p:txBody>
          </p:sp>
        </mc:Choice>
        <mc:Fallback xmlns="">
          <p:sp>
            <p:nvSpPr>
              <p:cNvPr id="6" name="TextBox 5">
                <a:extLst>
                  <a:ext uri="{FF2B5EF4-FFF2-40B4-BE49-F238E27FC236}">
                    <a16:creationId xmlns:a16="http://schemas.microsoft.com/office/drawing/2014/main" id="{556ECBA4-878C-46BC-A2E7-F9265C4E24C6}"/>
                  </a:ext>
                </a:extLst>
              </p:cNvPr>
              <p:cNvSpPr txBox="1">
                <a:spLocks noRot="1" noChangeAspect="1" noMove="1" noResize="1" noEditPoints="1" noAdjustHandles="1" noChangeArrowheads="1" noChangeShapeType="1" noTextEdit="1"/>
              </p:cNvSpPr>
              <p:nvPr/>
            </p:nvSpPr>
            <p:spPr>
              <a:xfrm>
                <a:off x="2084522" y="5414755"/>
                <a:ext cx="4974956" cy="416589"/>
              </a:xfrm>
              <a:prstGeom prst="rect">
                <a:avLst/>
              </a:prstGeom>
              <a:blipFill>
                <a:blip r:embed="rId4"/>
                <a:stretch>
                  <a:fillRect t="-8696" b="-2463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F1A7567B-C014-4D95-B2AD-5D4E7C811993}"/>
              </a:ext>
            </a:extLst>
          </p:cNvPr>
          <p:cNvSpPr txBox="1"/>
          <p:nvPr/>
        </p:nvSpPr>
        <p:spPr>
          <a:xfrm>
            <a:off x="752336" y="2022761"/>
            <a:ext cx="2664372" cy="646331"/>
          </a:xfrm>
          <a:prstGeom prst="rect">
            <a:avLst/>
          </a:prstGeom>
          <a:noFill/>
        </p:spPr>
        <p:txBody>
          <a:bodyPr wrap="square" rtlCol="0">
            <a:spAutoFit/>
          </a:bodyPr>
          <a:lstStyle/>
          <a:p>
            <a:pPr algn="ctr"/>
            <a:r>
              <a:rPr lang="en-US" dirty="0"/>
              <a:t>Each of these </a:t>
            </a:r>
            <a:r>
              <a:rPr lang="en-US" b="1" dirty="0"/>
              <a:t>unit</a:t>
            </a:r>
            <a:r>
              <a:rPr lang="en-US" dirty="0"/>
              <a:t> </a:t>
            </a:r>
            <a:r>
              <a:rPr lang="en-US" b="1" dirty="0"/>
              <a:t>vectors</a:t>
            </a:r>
            <a:r>
              <a:rPr lang="en-US" dirty="0"/>
              <a:t> lies entirely along itself</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26EA36A-AF73-41BA-8C6C-25EDEDAEB415}"/>
                  </a:ext>
                </a:extLst>
              </p:cNvPr>
              <p:cNvSpPr txBox="1"/>
              <p:nvPr/>
            </p:nvSpPr>
            <p:spPr>
              <a:xfrm>
                <a:off x="3851328" y="1919172"/>
                <a:ext cx="3911264" cy="1025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acc>
                                  <m:accPr>
                                    <m:chr m:val="̂"/>
                                    <m:ctrlPr>
                                      <a:rPr lang="en-US" i="1">
                                        <a:latin typeface="Cambria Math" panose="02040503050406030204" pitchFamily="18" charset="0"/>
                                      </a:rPr>
                                    </m:ctrlPr>
                                  </m:accPr>
                                  <m:e>
                                    <m:r>
                                      <a:rPr lang="en-US" i="1">
                                        <a:latin typeface="Cambria Math" panose="02040503050406030204" pitchFamily="18" charset="0"/>
                                      </a:rPr>
                                      <m:t>𝑖</m:t>
                                    </m:r>
                                  </m:e>
                                </m:acc>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𝑖</m:t>
                                    </m:r>
                                  </m:e>
                                </m:acc>
                                <m:r>
                                  <a:rPr lang="en-US" i="1">
                                    <a:latin typeface="Cambria Math" panose="02040503050406030204" pitchFamily="18" charset="0"/>
                                  </a:rPr>
                                  <m:t>=</m:t>
                                </m:r>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𝑖</m:t>
                                        </m:r>
                                      </m:e>
                                    </m:acc>
                                  </m:e>
                                </m:d>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𝑖</m:t>
                                        </m:r>
                                      </m:e>
                                    </m:acc>
                                  </m:e>
                                </m:d>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a:latin typeface="Cambria Math" panose="02040503050406030204" pitchFamily="18" charset="0"/>
                                      </a:rPr>
                                      <m:t>0</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1</m:t>
                                    </m:r>
                                  </m:e>
                                </m:d>
                                <m:r>
                                  <a:rPr lang="en-US" i="1">
                                    <a:latin typeface="Cambria Math" panose="02040503050406030204" pitchFamily="18" charset="0"/>
                                  </a:rPr>
                                  <m:t>=1</m:t>
                                </m:r>
                              </m:e>
                            </m:mr>
                            <m:mr>
                              <m:e>
                                <m:acc>
                                  <m:accPr>
                                    <m:chr m:val="̂"/>
                                    <m:ctrlPr>
                                      <a:rPr lang="en-US" i="1">
                                        <a:latin typeface="Cambria Math" panose="02040503050406030204" pitchFamily="18" charset="0"/>
                                      </a:rPr>
                                    </m:ctrlPr>
                                  </m:accPr>
                                  <m:e>
                                    <m:r>
                                      <a:rPr lang="en-US" i="1">
                                        <a:latin typeface="Cambria Math" panose="02040503050406030204" pitchFamily="18" charset="0"/>
                                      </a:rPr>
                                      <m:t>𝑗</m:t>
                                    </m:r>
                                  </m:e>
                                </m:acc>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𝑗</m:t>
                                    </m:r>
                                  </m:e>
                                </m:acc>
                                <m:r>
                                  <a:rPr lang="en-US" i="1">
                                    <a:latin typeface="Cambria Math" panose="02040503050406030204" pitchFamily="18" charset="0"/>
                                  </a:rPr>
                                  <m:t>=</m:t>
                                </m:r>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𝑗</m:t>
                                        </m:r>
                                      </m:e>
                                    </m:acc>
                                  </m:e>
                                </m:d>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𝑗</m:t>
                                        </m:r>
                                      </m:e>
                                    </m:acc>
                                  </m:e>
                                </m:d>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a:latin typeface="Cambria Math" panose="02040503050406030204" pitchFamily="18" charset="0"/>
                                      </a:rPr>
                                      <m:t>0</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1</m:t>
                                    </m:r>
                                  </m:e>
                                </m:d>
                                <m:r>
                                  <a:rPr lang="en-US" i="1">
                                    <a:latin typeface="Cambria Math" panose="02040503050406030204" pitchFamily="18" charset="0"/>
                                  </a:rPr>
                                  <m:t>=1</m:t>
                                </m:r>
                              </m:e>
                            </m:mr>
                            <m:mr>
                              <m:e>
                                <m:acc>
                                  <m:accPr>
                                    <m:chr m:val="̂"/>
                                    <m:ctrlPr>
                                      <a:rPr lang="en-US" i="1">
                                        <a:latin typeface="Cambria Math" panose="02040503050406030204" pitchFamily="18" charset="0"/>
                                      </a:rPr>
                                    </m:ctrlPr>
                                  </m:accPr>
                                  <m:e>
                                    <m:r>
                                      <a:rPr lang="en-US" i="1">
                                        <a:latin typeface="Cambria Math" panose="02040503050406030204" pitchFamily="18" charset="0"/>
                                      </a:rPr>
                                      <m:t>𝑘</m:t>
                                    </m:r>
                                  </m:e>
                                </m:acc>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𝑘</m:t>
                                    </m:r>
                                  </m:e>
                                </m:acc>
                                <m:r>
                                  <a:rPr lang="en-US" i="1">
                                    <a:latin typeface="Cambria Math" panose="02040503050406030204" pitchFamily="18" charset="0"/>
                                  </a:rPr>
                                  <m:t>=</m:t>
                                </m:r>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𝑘</m:t>
                                        </m:r>
                                      </m:e>
                                    </m:acc>
                                  </m:e>
                                </m:d>
                                <m:d>
                                  <m:dPr>
                                    <m:begChr m:val="‖"/>
                                    <m:endChr m:val="‖"/>
                                    <m:ctrlPr>
                                      <a:rPr lang="en-US" i="1">
                                        <a:latin typeface="Cambria Math" panose="02040503050406030204" pitchFamily="18" charset="0"/>
                                      </a:rPr>
                                    </m:ctrlPr>
                                  </m:dPr>
                                  <m:e>
                                    <m:r>
                                      <a:rPr lang="en-US" i="1">
                                        <a:latin typeface="Cambria Math" panose="02040503050406030204" pitchFamily="18" charset="0"/>
                                      </a:rPr>
                                      <m:t>𝑘</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a:latin typeface="Cambria Math" panose="02040503050406030204" pitchFamily="18" charset="0"/>
                                      </a:rPr>
                                      <m:t>0</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1</m:t>
                                    </m:r>
                                  </m:e>
                                </m:d>
                                <m:r>
                                  <a:rPr lang="en-US" i="1">
                                    <a:latin typeface="Cambria Math" panose="02040503050406030204" pitchFamily="18" charset="0"/>
                                  </a:rPr>
                                  <m:t>=1</m:t>
                                </m:r>
                              </m:e>
                            </m:mr>
                          </m:m>
                        </m:e>
                      </m:d>
                    </m:oMath>
                  </m:oMathPara>
                </a14:m>
                <a:endParaRPr lang="en-US" dirty="0"/>
              </a:p>
            </p:txBody>
          </p:sp>
        </mc:Choice>
        <mc:Fallback xmlns="">
          <p:sp>
            <p:nvSpPr>
              <p:cNvPr id="12" name="TextBox 11">
                <a:extLst>
                  <a:ext uri="{FF2B5EF4-FFF2-40B4-BE49-F238E27FC236}">
                    <a16:creationId xmlns:a16="http://schemas.microsoft.com/office/drawing/2014/main" id="{826EA36A-AF73-41BA-8C6C-25EDEDAEB415}"/>
                  </a:ext>
                </a:extLst>
              </p:cNvPr>
              <p:cNvSpPr txBox="1">
                <a:spLocks noRot="1" noChangeAspect="1" noMove="1" noResize="1" noEditPoints="1" noAdjustHandles="1" noChangeArrowheads="1" noChangeShapeType="1" noTextEdit="1"/>
              </p:cNvSpPr>
              <p:nvPr/>
            </p:nvSpPr>
            <p:spPr>
              <a:xfrm>
                <a:off x="3851328" y="1919172"/>
                <a:ext cx="3911264" cy="1025665"/>
              </a:xfrm>
              <a:prstGeom prst="rect">
                <a:avLst/>
              </a:prstGeom>
              <a:blipFill>
                <a:blip r:embed="rId5"/>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813B63F6-4BC3-4F49-8C36-18321F31AB49}"/>
              </a:ext>
            </a:extLst>
          </p:cNvPr>
          <p:cNvSpPr txBox="1"/>
          <p:nvPr/>
        </p:nvSpPr>
        <p:spPr>
          <a:xfrm>
            <a:off x="713678" y="3557174"/>
            <a:ext cx="2900854" cy="646331"/>
          </a:xfrm>
          <a:prstGeom prst="rect">
            <a:avLst/>
          </a:prstGeom>
          <a:noFill/>
        </p:spPr>
        <p:txBody>
          <a:bodyPr wrap="square" rtlCol="0">
            <a:spAutoFit/>
          </a:bodyPr>
          <a:lstStyle/>
          <a:p>
            <a:pPr algn="ctr"/>
            <a:r>
              <a:rPr lang="en-US" dirty="0"/>
              <a:t>No part of these </a:t>
            </a:r>
            <a:r>
              <a:rPr lang="en-US" b="1" dirty="0"/>
              <a:t>unit vectors </a:t>
            </a:r>
            <a:r>
              <a:rPr lang="en-US" dirty="0"/>
              <a:t>lies along any other</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19E9A95-6EB6-4345-9ECB-6BA8ABC1EF8E}"/>
                  </a:ext>
                </a:extLst>
              </p:cNvPr>
              <p:cNvSpPr txBox="1"/>
              <p:nvPr/>
            </p:nvSpPr>
            <p:spPr>
              <a:xfrm>
                <a:off x="3851328" y="3367508"/>
                <a:ext cx="3943964" cy="1025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acc>
                                  <m:accPr>
                                    <m:chr m:val="̂"/>
                                    <m:ctrlPr>
                                      <a:rPr lang="en-US" i="1">
                                        <a:latin typeface="Cambria Math" panose="02040503050406030204" pitchFamily="18" charset="0"/>
                                      </a:rPr>
                                    </m:ctrlPr>
                                  </m:accPr>
                                  <m:e>
                                    <m:r>
                                      <a:rPr lang="en-US" i="1">
                                        <a:latin typeface="Cambria Math" panose="02040503050406030204" pitchFamily="18" charset="0"/>
                                      </a:rPr>
                                      <m:t>𝑖</m:t>
                                    </m:r>
                                  </m:e>
                                </m:acc>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i="1">
                                    <a:latin typeface="Cambria Math" panose="02040503050406030204" pitchFamily="18" charset="0"/>
                                  </a:rPr>
                                  <m:t>=</m:t>
                                </m:r>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𝑖</m:t>
                                        </m:r>
                                      </m:e>
                                    </m:acc>
                                  </m:e>
                                </m:d>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e>
                                </m:d>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b="0" i="1" smtClean="0">
                                        <a:latin typeface="Cambria Math" panose="02040503050406030204" pitchFamily="18" charset="0"/>
                                      </a:rPr>
                                      <m:t>9</m:t>
                                    </m:r>
                                    <m:r>
                                      <a:rPr lang="en-US" i="1">
                                        <a:latin typeface="Cambria Math" panose="02040503050406030204" pitchFamily="18" charset="0"/>
                                      </a:rPr>
                                      <m:t>0</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i="1">
                                    <a:latin typeface="Cambria Math" panose="02040503050406030204" pitchFamily="18" charset="0"/>
                                  </a:rPr>
                                  <m:t>=</m:t>
                                </m:r>
                                <m:r>
                                  <a:rPr lang="en-US" b="0" i="1" smtClean="0">
                                    <a:latin typeface="Cambria Math" panose="02040503050406030204" pitchFamily="18" charset="0"/>
                                  </a:rPr>
                                  <m:t>0</m:t>
                                </m:r>
                              </m:e>
                            </m:mr>
                            <m:mr>
                              <m:e>
                                <m:acc>
                                  <m:accPr>
                                    <m:chr m:val="̂"/>
                                    <m:ctrlPr>
                                      <a:rPr lang="en-US" i="1">
                                        <a:latin typeface="Cambria Math" panose="02040503050406030204" pitchFamily="18" charset="0"/>
                                      </a:rPr>
                                    </m:ctrlPr>
                                  </m:accPr>
                                  <m:e>
                                    <m:r>
                                      <a:rPr lang="en-US" b="0" i="1" smtClean="0">
                                        <a:latin typeface="Cambria Math" panose="02040503050406030204" pitchFamily="18" charset="0"/>
                                      </a:rPr>
                                      <m:t>𝑖</m:t>
                                    </m:r>
                                  </m:e>
                                </m:acc>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r>
                                  <a:rPr lang="en-US" i="1">
                                    <a:latin typeface="Cambria Math" panose="02040503050406030204" pitchFamily="18" charset="0"/>
                                  </a:rPr>
                                  <m:t>=</m:t>
                                </m:r>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𝑖</m:t>
                                        </m:r>
                                      </m:e>
                                    </m:acc>
                                  </m:e>
                                </m:d>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e>
                                </m:d>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b="0" i="1" smtClean="0">
                                        <a:latin typeface="Cambria Math" panose="02040503050406030204" pitchFamily="18" charset="0"/>
                                      </a:rPr>
                                      <m:t>9</m:t>
                                    </m:r>
                                    <m:r>
                                      <a:rPr lang="en-US" i="1">
                                        <a:latin typeface="Cambria Math" panose="02040503050406030204" pitchFamily="18" charset="0"/>
                                      </a:rPr>
                                      <m:t>0</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i="1">
                                    <a:latin typeface="Cambria Math" panose="02040503050406030204" pitchFamily="18" charset="0"/>
                                  </a:rPr>
                                  <m:t>=</m:t>
                                </m:r>
                                <m:r>
                                  <a:rPr lang="en-US" b="0" i="1" smtClean="0">
                                    <a:latin typeface="Cambria Math" panose="02040503050406030204" pitchFamily="18" charset="0"/>
                                  </a:rPr>
                                  <m:t>0</m:t>
                                </m:r>
                              </m:e>
                            </m:mr>
                            <m:mr>
                              <m:e>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𝑘</m:t>
                                    </m:r>
                                  </m:e>
                                </m:acc>
                                <m:r>
                                  <a:rPr lang="en-US" i="1">
                                    <a:latin typeface="Cambria Math" panose="02040503050406030204" pitchFamily="18" charset="0"/>
                                  </a:rPr>
                                  <m:t>=</m:t>
                                </m:r>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e>
                                </m:d>
                                <m:d>
                                  <m:dPr>
                                    <m:begChr m:val="‖"/>
                                    <m:endChr m:val="‖"/>
                                    <m:ctrlPr>
                                      <a:rPr lang="en-US" i="1">
                                        <a:latin typeface="Cambria Math" panose="02040503050406030204" pitchFamily="18" charset="0"/>
                                      </a:rPr>
                                    </m:ctrlPr>
                                  </m:dPr>
                                  <m:e>
                                    <m:r>
                                      <a:rPr lang="en-US" i="1">
                                        <a:latin typeface="Cambria Math" panose="02040503050406030204" pitchFamily="18" charset="0"/>
                                      </a:rPr>
                                      <m:t>𝑘</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b="0" i="1" smtClean="0">
                                        <a:latin typeface="Cambria Math" panose="02040503050406030204" pitchFamily="18" charset="0"/>
                                      </a:rPr>
                                      <m:t>9</m:t>
                                    </m:r>
                                    <m:r>
                                      <a:rPr lang="en-US" i="1">
                                        <a:latin typeface="Cambria Math" panose="02040503050406030204" pitchFamily="18" charset="0"/>
                                      </a:rPr>
                                      <m:t>0</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i="1">
                                    <a:latin typeface="Cambria Math" panose="02040503050406030204" pitchFamily="18" charset="0"/>
                                  </a:rPr>
                                  <m:t>=</m:t>
                                </m:r>
                                <m:r>
                                  <a:rPr lang="en-US" b="0" i="1" smtClean="0">
                                    <a:latin typeface="Cambria Math" panose="02040503050406030204" pitchFamily="18" charset="0"/>
                                  </a:rPr>
                                  <m:t>0</m:t>
                                </m:r>
                              </m:e>
                            </m:mr>
                          </m:m>
                        </m:e>
                      </m:d>
                    </m:oMath>
                  </m:oMathPara>
                </a14:m>
                <a:endParaRPr lang="en-US" dirty="0"/>
              </a:p>
            </p:txBody>
          </p:sp>
        </mc:Choice>
        <mc:Fallback xmlns="">
          <p:sp>
            <p:nvSpPr>
              <p:cNvPr id="14" name="TextBox 13">
                <a:extLst>
                  <a:ext uri="{FF2B5EF4-FFF2-40B4-BE49-F238E27FC236}">
                    <a16:creationId xmlns:a16="http://schemas.microsoft.com/office/drawing/2014/main" id="{D19E9A95-6EB6-4345-9ECB-6BA8ABC1EF8E}"/>
                  </a:ext>
                </a:extLst>
              </p:cNvPr>
              <p:cNvSpPr txBox="1">
                <a:spLocks noRot="1" noChangeAspect="1" noMove="1" noResize="1" noEditPoints="1" noAdjustHandles="1" noChangeArrowheads="1" noChangeShapeType="1" noTextEdit="1"/>
              </p:cNvSpPr>
              <p:nvPr/>
            </p:nvSpPr>
            <p:spPr>
              <a:xfrm>
                <a:off x="3851328" y="3367508"/>
                <a:ext cx="3943964" cy="1025665"/>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5387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14"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Session </a:t>
            </a:r>
            <a:r>
              <a:rPr lang="en-US" sz="3200" b="1" dirty="0">
                <a:latin typeface="+mn-lt"/>
              </a:rPr>
              <a:t>14</a:t>
            </a:r>
            <a:r>
              <a:rPr lang="en-US" sz="3200" dirty="0">
                <a:latin typeface="+mn-lt"/>
              </a:rPr>
              <a:t> – Now You </a:t>
            </a:r>
            <a:r>
              <a:rPr lang="en-US" sz="3200" dirty="0" err="1">
                <a:latin typeface="+mn-lt"/>
              </a:rPr>
              <a:t>Nnow</a:t>
            </a:r>
            <a:r>
              <a:rPr lang="en-US" sz="3200" dirty="0">
                <a:latin typeface="+mn-lt"/>
              </a:rPr>
              <a:t>…</a:t>
            </a:r>
          </a:p>
        </p:txBody>
      </p:sp>
      <p:sp>
        <p:nvSpPr>
          <p:cNvPr id="3" name="Content Placeholder 2"/>
          <p:cNvSpPr>
            <a:spLocks noGrp="1"/>
          </p:cNvSpPr>
          <p:nvPr>
            <p:ph idx="1"/>
          </p:nvPr>
        </p:nvSpPr>
        <p:spPr>
          <a:xfrm>
            <a:off x="613019" y="1809995"/>
            <a:ext cx="8202735" cy="4840898"/>
          </a:xfrm>
        </p:spPr>
        <p:txBody>
          <a:bodyPr>
            <a:noAutofit/>
          </a:bodyPr>
          <a:lstStyle/>
          <a:p>
            <a:pPr>
              <a:spcBef>
                <a:spcPts val="0"/>
              </a:spcBef>
              <a:spcAft>
                <a:spcPts val="1200"/>
              </a:spcAft>
            </a:pPr>
            <a:r>
              <a:rPr lang="en-US" sz="2400" dirty="0"/>
              <a:t>How to encode 2D maze walls in </a:t>
            </a:r>
            <a:r>
              <a:rPr lang="en-US" sz="2400" b="1" dirty="0">
                <a:solidFill>
                  <a:srgbClr val="FF0000"/>
                </a:solidFill>
              </a:rPr>
              <a:t>base 2</a:t>
            </a:r>
          </a:p>
          <a:p>
            <a:pPr lvl="1">
              <a:spcBef>
                <a:spcPts val="0"/>
              </a:spcBef>
              <a:spcAft>
                <a:spcPts val="1200"/>
              </a:spcAft>
            </a:pPr>
            <a:r>
              <a:rPr lang="en-US" sz="2000" dirty="0"/>
              <a:t>In Python a </a:t>
            </a:r>
            <a:r>
              <a:rPr lang="en-US" sz="2000" b="1" dirty="0"/>
              <a:t>[Y][X]</a:t>
            </a:r>
            <a:r>
              <a:rPr lang="en-US" sz="2000" dirty="0"/>
              <a:t> matrix means there are </a:t>
            </a:r>
            <a:r>
              <a:rPr lang="en-US" sz="2000" b="1" dirty="0"/>
              <a:t>Y</a:t>
            </a:r>
            <a:r>
              <a:rPr lang="en-US" sz="2000" dirty="0"/>
              <a:t> </a:t>
            </a:r>
            <a:r>
              <a:rPr lang="en-US" sz="2000" b="1" dirty="0"/>
              <a:t>rows</a:t>
            </a:r>
            <a:r>
              <a:rPr lang="en-US" sz="2000" dirty="0"/>
              <a:t> and </a:t>
            </a:r>
            <a:r>
              <a:rPr lang="en-US" sz="2000" b="1" dirty="0"/>
              <a:t>X</a:t>
            </a:r>
            <a:r>
              <a:rPr lang="en-US" sz="2000" dirty="0"/>
              <a:t> </a:t>
            </a:r>
            <a:r>
              <a:rPr lang="en-US" sz="2000" b="1" dirty="0"/>
              <a:t>columns</a:t>
            </a:r>
          </a:p>
          <a:p>
            <a:pPr lvl="1">
              <a:spcBef>
                <a:spcPts val="0"/>
              </a:spcBef>
              <a:spcAft>
                <a:spcPts val="1200"/>
              </a:spcAft>
            </a:pPr>
            <a:r>
              <a:rPr lang="en-US" sz="2000" dirty="0"/>
              <a:t>The bitwise AND (&amp;) operator can decode wall values</a:t>
            </a:r>
            <a:endParaRPr lang="en-US" sz="2000" b="1" dirty="0"/>
          </a:p>
          <a:p>
            <a:pPr>
              <a:spcBef>
                <a:spcPts val="0"/>
              </a:spcBef>
              <a:spcAft>
                <a:spcPts val="1200"/>
              </a:spcAft>
            </a:pPr>
            <a:r>
              <a:rPr lang="en-US" sz="2400" dirty="0"/>
              <a:t>Depth-first search is implemented with recursion</a:t>
            </a:r>
            <a:r>
              <a:rPr lang="en-US" sz="2400" b="1" dirty="0"/>
              <a:t> </a:t>
            </a:r>
            <a:r>
              <a:rPr lang="en-US" sz="2400" dirty="0"/>
              <a:t>or a</a:t>
            </a:r>
            <a:r>
              <a:rPr lang="en-US" sz="2400" b="1" dirty="0"/>
              <a:t> </a:t>
            </a:r>
            <a:r>
              <a:rPr lang="en-US" sz="2400" b="1" dirty="0">
                <a:solidFill>
                  <a:srgbClr val="0070C0"/>
                </a:solidFill>
              </a:rPr>
              <a:t>stack</a:t>
            </a:r>
          </a:p>
          <a:p>
            <a:pPr lvl="1">
              <a:spcBef>
                <a:spcPts val="0"/>
              </a:spcBef>
              <a:spcAft>
                <a:spcPts val="1200"/>
              </a:spcAft>
            </a:pPr>
            <a:r>
              <a:rPr lang="en-US" sz="2000" dirty="0"/>
              <a:t>You </a:t>
            </a:r>
            <a:r>
              <a:rPr lang="en-US" sz="2000" u="sng" dirty="0"/>
              <a:t>must</a:t>
            </a:r>
            <a:r>
              <a:rPr lang="en-US" sz="2000" dirty="0"/>
              <a:t> use a </a:t>
            </a:r>
            <a:r>
              <a:rPr lang="en-US" sz="2000" b="1" dirty="0">
                <a:solidFill>
                  <a:srgbClr val="0070C0"/>
                </a:solidFill>
              </a:rPr>
              <a:t>breadcrumbs</a:t>
            </a:r>
            <a:r>
              <a:rPr lang="en-US" sz="2000" dirty="0"/>
              <a:t> array to prevent infinite loops</a:t>
            </a:r>
          </a:p>
          <a:p>
            <a:pPr>
              <a:spcBef>
                <a:spcPts val="0"/>
              </a:spcBef>
              <a:spcAft>
                <a:spcPts val="1200"/>
              </a:spcAft>
            </a:pPr>
            <a:r>
              <a:rPr lang="en-US" sz="2400" dirty="0"/>
              <a:t>A </a:t>
            </a:r>
            <a:r>
              <a:rPr lang="en-US" sz="2400" b="1" dirty="0">
                <a:solidFill>
                  <a:srgbClr val="FF0000"/>
                </a:solidFill>
              </a:rPr>
              <a:t>logical adjacency matrix</a:t>
            </a:r>
            <a:r>
              <a:rPr lang="en-US" sz="2400" dirty="0"/>
              <a:t> can be used to calculate the length of the shortest path from entrance to exit</a:t>
            </a:r>
          </a:p>
          <a:p>
            <a:pPr lvl="1">
              <a:spcBef>
                <a:spcPts val="0"/>
              </a:spcBef>
              <a:spcAft>
                <a:spcPts val="1200"/>
              </a:spcAft>
            </a:pPr>
            <a:r>
              <a:rPr lang="en-US" sz="2000" dirty="0"/>
              <a:t>However, the adjacency matrix </a:t>
            </a:r>
            <a:r>
              <a:rPr lang="en-US" sz="2000" u="sng" dirty="0"/>
              <a:t>will not</a:t>
            </a:r>
            <a:r>
              <a:rPr lang="en-US" sz="2000" dirty="0"/>
              <a:t> identify the actual steps along that shortest path</a:t>
            </a:r>
          </a:p>
          <a:p>
            <a:pPr lvl="1">
              <a:spcBef>
                <a:spcPts val="0"/>
              </a:spcBef>
              <a:spcAft>
                <a:spcPts val="1200"/>
              </a:spcAft>
            </a:pPr>
            <a:r>
              <a:rPr lang="en-US" sz="2000" dirty="0"/>
              <a:t>Leveraging the adjacency matrix during a depth-first search will yield on average  a ~</a:t>
            </a:r>
            <a:r>
              <a:rPr lang="en-US" sz="2000" b="1" dirty="0"/>
              <a:t>40% improvement</a:t>
            </a:r>
            <a:r>
              <a:rPr lang="en-US" sz="2000" dirty="0"/>
              <a:t> </a:t>
            </a:r>
            <a:r>
              <a:rPr lang="en-US" sz="2000" b="1" dirty="0"/>
              <a:t>in </a:t>
            </a:r>
            <a:r>
              <a:rPr lang="en-US" sz="2000" dirty="0"/>
              <a:t>the efficiency of the search</a:t>
            </a:r>
          </a:p>
          <a:p>
            <a:pPr>
              <a:spcBef>
                <a:spcPts val="0"/>
              </a:spcBef>
              <a:spcAft>
                <a:spcPts val="1200"/>
              </a:spcAft>
            </a:pPr>
            <a:endParaRPr lang="en-US" sz="2400" b="1" dirty="0"/>
          </a:p>
        </p:txBody>
      </p:sp>
      <p:sp>
        <p:nvSpPr>
          <p:cNvPr id="4" name="Slide Number Placeholder 3"/>
          <p:cNvSpPr>
            <a:spLocks noGrp="1"/>
          </p:cNvSpPr>
          <p:nvPr>
            <p:ph type="sldNum" sz="quarter" idx="12"/>
          </p:nvPr>
        </p:nvSpPr>
        <p:spPr/>
        <p:txBody>
          <a:bodyPr/>
          <a:lstStyle/>
          <a:p>
            <a:fld id="{650AD656-6FF9-465D-B7B0-1CD0DD39CD23}" type="slidenum">
              <a:rPr lang="en-US" smtClean="0"/>
              <a:t>130</a:t>
            </a:fld>
            <a:endParaRPr lang="en-US" dirty="0"/>
          </a:p>
        </p:txBody>
      </p:sp>
    </p:spTree>
    <p:extLst>
      <p:ext uri="{BB962C8B-B14F-4D97-AF65-F5344CB8AC3E}">
        <p14:creationId xmlns:p14="http://schemas.microsoft.com/office/powerpoint/2010/main" val="2428262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latin typeface="+mn-lt"/>
              </a:rPr>
              <a:t>Task 14-01</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r>
              <a:rPr lang="en-US" sz="2400" dirty="0"/>
              <a:t>Create a Jupyter Lab notebook called </a:t>
            </a:r>
            <a:r>
              <a:rPr lang="en-US" sz="2400" b="1" dirty="0"/>
              <a:t>solve4x4.ipynb </a:t>
            </a:r>
            <a:r>
              <a:rPr lang="en-US" sz="2400" dirty="0"/>
              <a:t>to solve the following system of linear equations:</a:t>
            </a:r>
          </a:p>
          <a:p>
            <a:endParaRPr lang="en-US" sz="2400" dirty="0"/>
          </a:p>
          <a:p>
            <a:endParaRPr lang="en-US" sz="2400" dirty="0"/>
          </a:p>
          <a:p>
            <a:endParaRPr lang="en-US" sz="2400" dirty="0"/>
          </a:p>
          <a:p>
            <a:endParaRPr lang="en-US" sz="2400" dirty="0"/>
          </a:p>
          <a:p>
            <a:endParaRPr lang="en-US" sz="2400" dirty="0"/>
          </a:p>
          <a:p>
            <a:r>
              <a:rPr lang="en-US" sz="2400" dirty="0"/>
              <a:t>Email your working Python program to your TA</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131</a:t>
            </a:fld>
            <a:endParaRPr lang="en-US"/>
          </a:p>
        </p:txBody>
      </p:sp>
      <p:grpSp>
        <p:nvGrpSpPr>
          <p:cNvPr id="5" name="Group 4">
            <a:extLst>
              <a:ext uri="{FF2B5EF4-FFF2-40B4-BE49-F238E27FC236}">
                <a16:creationId xmlns:a16="http://schemas.microsoft.com/office/drawing/2014/main" id="{FD9D97E6-3AB1-B9EF-5EBE-10290508D5B9}"/>
              </a:ext>
            </a:extLst>
          </p:cNvPr>
          <p:cNvGrpSpPr/>
          <p:nvPr/>
        </p:nvGrpSpPr>
        <p:grpSpPr>
          <a:xfrm>
            <a:off x="2668106" y="2779777"/>
            <a:ext cx="3807788" cy="1648763"/>
            <a:chOff x="4946699" y="1744675"/>
            <a:chExt cx="3807788" cy="1648763"/>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80FCF17-2D75-2EA8-4B56-DBC5FEFEFDE5}"/>
                    </a:ext>
                  </a:extLst>
                </p:cNvPr>
                <p:cNvSpPr txBox="1"/>
                <p:nvPr/>
              </p:nvSpPr>
              <p:spPr>
                <a:xfrm>
                  <a:off x="5327089" y="1744675"/>
                  <a:ext cx="311239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=5</m:t>
                        </m:r>
                      </m:oMath>
                    </m:oMathPara>
                  </a14:m>
                  <a:endParaRPr lang="en-US" sz="2400" dirty="0"/>
                </a:p>
              </p:txBody>
            </p:sp>
          </mc:Choice>
          <mc:Fallback xmlns="">
            <p:sp>
              <p:nvSpPr>
                <p:cNvPr id="6" name="TextBox 5">
                  <a:extLst>
                    <a:ext uri="{FF2B5EF4-FFF2-40B4-BE49-F238E27FC236}">
                      <a16:creationId xmlns:a16="http://schemas.microsoft.com/office/drawing/2014/main" id="{E80FCF17-2D75-2EA8-4B56-DBC5FEFEFDE5}"/>
                    </a:ext>
                  </a:extLst>
                </p:cNvPr>
                <p:cNvSpPr txBox="1">
                  <a:spLocks noRot="1" noChangeAspect="1" noMove="1" noResize="1" noEditPoints="1" noAdjustHandles="1" noChangeArrowheads="1" noChangeShapeType="1" noTextEdit="1"/>
                </p:cNvSpPr>
                <p:nvPr/>
              </p:nvSpPr>
              <p:spPr>
                <a:xfrm>
                  <a:off x="5327089" y="1744675"/>
                  <a:ext cx="3112390" cy="369332"/>
                </a:xfrm>
                <a:prstGeom prst="rect">
                  <a:avLst/>
                </a:prstGeom>
                <a:blipFill>
                  <a:blip r:embed="rId2"/>
                  <a:stretch>
                    <a:fillRect l="-783" r="-2153"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CD29558-C2C1-049B-2738-445B54739794}"/>
                    </a:ext>
                  </a:extLst>
                </p:cNvPr>
                <p:cNvSpPr txBox="1"/>
                <p:nvPr/>
              </p:nvSpPr>
              <p:spPr>
                <a:xfrm>
                  <a:off x="4946699" y="2175052"/>
                  <a:ext cx="37920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3</m:t>
                            </m:r>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+4</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+4</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=16</m:t>
                        </m:r>
                      </m:oMath>
                    </m:oMathPara>
                  </a14:m>
                  <a:endParaRPr lang="en-US" sz="2400" dirty="0"/>
                </a:p>
              </p:txBody>
            </p:sp>
          </mc:Choice>
          <mc:Fallback xmlns="">
            <p:sp>
              <p:nvSpPr>
                <p:cNvPr id="7" name="TextBox 6">
                  <a:extLst>
                    <a:ext uri="{FF2B5EF4-FFF2-40B4-BE49-F238E27FC236}">
                      <a16:creationId xmlns:a16="http://schemas.microsoft.com/office/drawing/2014/main" id="{4CD29558-C2C1-049B-2738-445B54739794}"/>
                    </a:ext>
                  </a:extLst>
                </p:cNvPr>
                <p:cNvSpPr txBox="1">
                  <a:spLocks noRot="1" noChangeAspect="1" noMove="1" noResize="1" noEditPoints="1" noAdjustHandles="1" noChangeArrowheads="1" noChangeShapeType="1" noTextEdit="1"/>
                </p:cNvSpPr>
                <p:nvPr/>
              </p:nvSpPr>
              <p:spPr>
                <a:xfrm>
                  <a:off x="4946699" y="2175052"/>
                  <a:ext cx="3792064" cy="369332"/>
                </a:xfrm>
                <a:prstGeom prst="rect">
                  <a:avLst/>
                </a:prstGeom>
                <a:blipFill>
                  <a:blip r:embed="rId3"/>
                  <a:stretch>
                    <a:fillRect l="-1447" r="-1447"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7B92EAB-7DD3-9A02-BEA5-6BB4DAFAE718}"/>
                    </a:ext>
                  </a:extLst>
                </p:cNvPr>
                <p:cNvSpPr txBox="1"/>
                <p:nvPr/>
              </p:nvSpPr>
              <p:spPr>
                <a:xfrm>
                  <a:off x="4962423" y="2599579"/>
                  <a:ext cx="37920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4</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+4</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+3</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+4</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=22</m:t>
                        </m:r>
                      </m:oMath>
                    </m:oMathPara>
                  </a14:m>
                  <a:endParaRPr lang="en-US" sz="2400" dirty="0"/>
                </a:p>
              </p:txBody>
            </p:sp>
          </mc:Choice>
          <mc:Fallback xmlns="">
            <p:sp>
              <p:nvSpPr>
                <p:cNvPr id="8" name="TextBox 7">
                  <a:extLst>
                    <a:ext uri="{FF2B5EF4-FFF2-40B4-BE49-F238E27FC236}">
                      <a16:creationId xmlns:a16="http://schemas.microsoft.com/office/drawing/2014/main" id="{37B92EAB-7DD3-9A02-BEA5-6BB4DAFAE718}"/>
                    </a:ext>
                  </a:extLst>
                </p:cNvPr>
                <p:cNvSpPr txBox="1">
                  <a:spLocks noRot="1" noChangeAspect="1" noMove="1" noResize="1" noEditPoints="1" noAdjustHandles="1" noChangeArrowheads="1" noChangeShapeType="1" noTextEdit="1"/>
                </p:cNvSpPr>
                <p:nvPr/>
              </p:nvSpPr>
              <p:spPr>
                <a:xfrm>
                  <a:off x="4962423" y="2599579"/>
                  <a:ext cx="3792064" cy="369332"/>
                </a:xfrm>
                <a:prstGeom prst="rect">
                  <a:avLst/>
                </a:prstGeom>
                <a:blipFill>
                  <a:blip r:embed="rId4"/>
                  <a:stretch>
                    <a:fillRect l="-1286" r="-1608"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4EF223E-8AF3-668F-825D-4AAB3EC5467C}"/>
                    </a:ext>
                  </a:extLst>
                </p:cNvPr>
                <p:cNvSpPr txBox="1"/>
                <p:nvPr/>
              </p:nvSpPr>
              <p:spPr>
                <a:xfrm>
                  <a:off x="5723144" y="3024106"/>
                  <a:ext cx="278307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2</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+5</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=15</m:t>
                        </m:r>
                      </m:oMath>
                    </m:oMathPara>
                  </a14:m>
                  <a:endParaRPr lang="en-US" sz="2400" dirty="0"/>
                </a:p>
              </p:txBody>
            </p:sp>
          </mc:Choice>
          <mc:Fallback xmlns="">
            <p:sp>
              <p:nvSpPr>
                <p:cNvPr id="9" name="TextBox 8">
                  <a:extLst>
                    <a:ext uri="{FF2B5EF4-FFF2-40B4-BE49-F238E27FC236}">
                      <a16:creationId xmlns:a16="http://schemas.microsoft.com/office/drawing/2014/main" id="{14EF223E-8AF3-668F-825D-4AAB3EC5467C}"/>
                    </a:ext>
                  </a:extLst>
                </p:cNvPr>
                <p:cNvSpPr txBox="1">
                  <a:spLocks noRot="1" noChangeAspect="1" noMove="1" noResize="1" noEditPoints="1" noAdjustHandles="1" noChangeArrowheads="1" noChangeShapeType="1" noTextEdit="1"/>
                </p:cNvSpPr>
                <p:nvPr/>
              </p:nvSpPr>
              <p:spPr>
                <a:xfrm>
                  <a:off x="5723144" y="3024106"/>
                  <a:ext cx="2783070" cy="369332"/>
                </a:xfrm>
                <a:prstGeom prst="rect">
                  <a:avLst/>
                </a:prstGeom>
                <a:blipFill>
                  <a:blip r:embed="rId5"/>
                  <a:stretch>
                    <a:fillRect l="-1969" r="-2626" b="-15000"/>
                  </a:stretch>
                </a:blipFill>
              </p:spPr>
              <p:txBody>
                <a:bodyPr/>
                <a:lstStyle/>
                <a:p>
                  <a:r>
                    <a:rPr lang="en-US">
                      <a:noFill/>
                    </a:rPr>
                    <a:t> </a:t>
                  </a:r>
                </a:p>
              </p:txBody>
            </p:sp>
          </mc:Fallback>
        </mc:AlternateContent>
      </p:grpSp>
    </p:spTree>
    <p:extLst>
      <p:ext uri="{BB962C8B-B14F-4D97-AF65-F5344CB8AC3E}">
        <p14:creationId xmlns:p14="http://schemas.microsoft.com/office/powerpoint/2010/main" val="260747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latin typeface="+mn-lt"/>
              </a:rPr>
              <a:t>Task 14-02</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r>
              <a:rPr lang="en-US" sz="2400" dirty="0"/>
              <a:t>Create a Jupyter Lab notebook called </a:t>
            </a:r>
            <a:r>
              <a:rPr lang="en-US" sz="2400" b="1" dirty="0"/>
              <a:t>hermitian_matrices.ipynb</a:t>
            </a:r>
            <a:r>
              <a:rPr lang="en-US" sz="2400" dirty="0"/>
              <a:t> that demonstrates two matrix identities</a:t>
            </a:r>
          </a:p>
          <a:p>
            <a:pPr lvl="1"/>
            <a:r>
              <a:rPr lang="en-US" sz="2000" dirty="0"/>
              <a:t>Cell 1 - The inverse of a Hermitian matrix is also Hermitian</a:t>
            </a:r>
          </a:p>
          <a:p>
            <a:pPr lvl="1"/>
            <a:r>
              <a:rPr lang="en-US" sz="2000" dirty="0"/>
              <a:t>Cell 2 - A Hermitian matrix raised to an integer exponent yields another Hermitian matrix</a:t>
            </a:r>
          </a:p>
          <a:p>
            <a:r>
              <a:rPr lang="en-US" sz="2400" dirty="0"/>
              <a:t>Email your working Jupyter Lab notebook to your TA</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132</a:t>
            </a:fld>
            <a:endParaRPr lang="en-US"/>
          </a:p>
        </p:txBody>
      </p:sp>
    </p:spTree>
    <p:extLst>
      <p:ext uri="{BB962C8B-B14F-4D97-AF65-F5344CB8AC3E}">
        <p14:creationId xmlns:p14="http://schemas.microsoft.com/office/powerpoint/2010/main" val="4174553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latin typeface="+mn-lt"/>
              </a:rPr>
              <a:t>Task 14-03</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r>
              <a:rPr lang="en-US" sz="2400" dirty="0"/>
              <a:t>Create a 2D maze and then do what you can to "complicate" it, meaning edit key cells in your matrix so the solver must take the greatest number of steps to navigate from the start cell to the exit cell</a:t>
            </a:r>
          </a:p>
          <a:p>
            <a:r>
              <a:rPr lang="en-US" sz="2400" dirty="0"/>
              <a:t>What makes a maze complex? It is a careful balancing act:</a:t>
            </a:r>
          </a:p>
          <a:p>
            <a:pPr lvl="1"/>
            <a:r>
              <a:rPr lang="en-US" sz="2000" dirty="0"/>
              <a:t>Long straight alleys require backtracking but limits choices and may make navigation easier</a:t>
            </a:r>
          </a:p>
          <a:p>
            <a:pPr lvl="1"/>
            <a:r>
              <a:rPr lang="en-US" sz="2000" dirty="0"/>
              <a:t>Wide open junctions (no cell walls) may require the solver to try more directions, but it may also be easier to navigate straight through to the exit</a:t>
            </a:r>
          </a:p>
          <a:p>
            <a:r>
              <a:rPr lang="en-US" sz="2400" dirty="0"/>
              <a:t>Bonus points for the person who creates the hardest maze!</a:t>
            </a:r>
          </a:p>
          <a:p>
            <a:r>
              <a:rPr lang="en-US" sz="2400" dirty="0"/>
              <a:t>Email your optimized </a:t>
            </a:r>
            <a:r>
              <a:rPr lang="en-US" sz="2400" b="1" dirty="0" err="1"/>
              <a:t>maze.csv.pickle</a:t>
            </a:r>
            <a:r>
              <a:rPr lang="en-US" sz="2400" dirty="0"/>
              <a:t> file to your TA</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133</a:t>
            </a:fld>
            <a:endParaRPr lang="en-US"/>
          </a:p>
        </p:txBody>
      </p:sp>
    </p:spTree>
    <p:extLst>
      <p:ext uri="{BB962C8B-B14F-4D97-AF65-F5344CB8AC3E}">
        <p14:creationId xmlns:p14="http://schemas.microsoft.com/office/powerpoint/2010/main" val="2496552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Title 1">
                <a:extLst>
                  <a:ext uri="{FF2B5EF4-FFF2-40B4-BE49-F238E27FC236}">
                    <a16:creationId xmlns:a16="http://schemas.microsoft.com/office/drawing/2014/main" id="{83EA7853-0CC0-49D2-B95D-7E846BABBCA3}"/>
                  </a:ext>
                </a:extLst>
              </p:cNvPr>
              <p:cNvSpPr>
                <a:spLocks noGrp="1"/>
              </p:cNvSpPr>
              <p:nvPr>
                <p:ph type="title"/>
              </p:nvPr>
            </p:nvSpPr>
            <p:spPr/>
            <p:txBody>
              <a:bodyPr>
                <a:noAutofit/>
              </a:bodyPr>
              <a:lstStyle/>
              <a:p>
                <a:pPr algn="ctr"/>
                <a:r>
                  <a:rPr lang="en-US" sz="3200" dirty="0">
                    <a:latin typeface="+mn-lt"/>
                  </a:rPr>
                  <a:t>Real Vectors – Dot Product (Vector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oMath>
                </a14:m>
                <a:r>
                  <a:rPr lang="en-US" sz="3200" dirty="0">
                    <a:latin typeface="+mn-lt"/>
                  </a:rPr>
                  <a:t>Vector)</a:t>
                </a:r>
              </a:p>
            </p:txBody>
          </p:sp>
        </mc:Choice>
        <mc:Fallback xmlns="">
          <p:sp>
            <p:nvSpPr>
              <p:cNvPr id="20" name="Title 1">
                <a:extLst>
                  <a:ext uri="{FF2B5EF4-FFF2-40B4-BE49-F238E27FC236}">
                    <a16:creationId xmlns:a16="http://schemas.microsoft.com/office/drawing/2014/main" id="{83EA7853-0CC0-49D2-B95D-7E846BABBCA3}"/>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14</a:t>
            </a:fld>
            <a:endParaRPr lang="en-US" dirty="0"/>
          </a:p>
        </p:txBody>
      </p:sp>
      <p:pic>
        <p:nvPicPr>
          <p:cNvPr id="3" name="Picture 2">
            <a:extLst>
              <a:ext uri="{FF2B5EF4-FFF2-40B4-BE49-F238E27FC236}">
                <a16:creationId xmlns:a16="http://schemas.microsoft.com/office/drawing/2014/main" id="{2DEAE210-A018-451A-97B8-F2E8F93F1867}"/>
              </a:ext>
            </a:extLst>
          </p:cNvPr>
          <p:cNvPicPr>
            <a:picLocks noChangeAspect="1"/>
          </p:cNvPicPr>
          <p:nvPr/>
        </p:nvPicPr>
        <p:blipFill>
          <a:blip r:embed="rId4"/>
          <a:stretch>
            <a:fillRect/>
          </a:stretch>
        </p:blipFill>
        <p:spPr>
          <a:xfrm>
            <a:off x="857330" y="1424697"/>
            <a:ext cx="2981325" cy="296227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8961D5E-F4C3-4934-AA75-81A45007377A}"/>
                  </a:ext>
                </a:extLst>
              </p:cNvPr>
              <p:cNvSpPr txBox="1"/>
              <p:nvPr/>
            </p:nvSpPr>
            <p:spPr>
              <a:xfrm>
                <a:off x="4281749" y="1581875"/>
                <a:ext cx="3406879" cy="4124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𝑖</m:t>
                          </m:r>
                        </m:e>
                      </m:acc>
                      <m:r>
                        <a:rPr lang="en-US" b="0" i="1" smtClean="0">
                          <a:latin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𝑥</m:t>
                              </m:r>
                            </m:sub>
                          </m:sSub>
                          <m:acc>
                            <m:accPr>
                              <m:chr m:val="̂"/>
                              <m:ctrlPr>
                                <a:rPr lang="en-US" i="1">
                                  <a:latin typeface="Cambria Math" panose="02040503050406030204" pitchFamily="18" charset="0"/>
                                </a:rPr>
                              </m:ctrlPr>
                            </m:accPr>
                            <m:e>
                              <m:r>
                                <a:rPr lang="en-US" i="1">
                                  <a:latin typeface="Cambria Math" panose="02040503050406030204" pitchFamily="18" charset="0"/>
                                </a:rPr>
                                <m:t>𝑖</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𝑦</m:t>
                              </m:r>
                            </m:sub>
                          </m:sSub>
                          <m:acc>
                            <m:accPr>
                              <m:chr m:val="̂"/>
                              <m:ctrlPr>
                                <a:rPr lang="en-US" i="1">
                                  <a:latin typeface="Cambria Math" panose="02040503050406030204" pitchFamily="18" charset="0"/>
                                </a:rPr>
                              </m:ctrlPr>
                            </m:accPr>
                            <m:e>
                              <m:r>
                                <a:rPr lang="en-US" i="1">
                                  <a:latin typeface="Cambria Math" panose="02040503050406030204" pitchFamily="18" charset="0"/>
                                </a:rPr>
                                <m:t>𝑗</m:t>
                              </m:r>
                            </m:e>
                          </m:acc>
                          <m:r>
                            <m:rPr>
                              <m:nor/>
                            </m:rPr>
                            <a:rPr lang="en-US" dirty="0"/>
                            <m:t> </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𝑧</m:t>
                              </m:r>
                            </m:sub>
                          </m:sSub>
                          <m:acc>
                            <m:accPr>
                              <m:chr m:val="̂"/>
                              <m:ctrlPr>
                                <a:rPr lang="en-US" i="1">
                                  <a:latin typeface="Cambria Math" panose="02040503050406030204" pitchFamily="18" charset="0"/>
                                </a:rPr>
                              </m:ctrlPr>
                            </m:accPr>
                            <m:e>
                              <m:r>
                                <a:rPr lang="en-US" i="1">
                                  <a:latin typeface="Cambria Math" panose="02040503050406030204" pitchFamily="18" charset="0"/>
                                </a:rPr>
                                <m:t>𝑘</m:t>
                              </m:r>
                            </m:e>
                          </m:acc>
                        </m:e>
                      </m:d>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𝑖</m:t>
                          </m:r>
                        </m:e>
                      </m:acc>
                    </m:oMath>
                  </m:oMathPara>
                </a14:m>
                <a:endParaRPr lang="en-US" dirty="0"/>
              </a:p>
            </p:txBody>
          </p:sp>
        </mc:Choice>
        <mc:Fallback xmlns="">
          <p:sp>
            <p:nvSpPr>
              <p:cNvPr id="6" name="TextBox 5">
                <a:extLst>
                  <a:ext uri="{FF2B5EF4-FFF2-40B4-BE49-F238E27FC236}">
                    <a16:creationId xmlns:a16="http://schemas.microsoft.com/office/drawing/2014/main" id="{38961D5E-F4C3-4934-AA75-81A45007377A}"/>
                  </a:ext>
                </a:extLst>
              </p:cNvPr>
              <p:cNvSpPr txBox="1">
                <a:spLocks noRot="1" noChangeAspect="1" noMove="1" noResize="1" noEditPoints="1" noAdjustHandles="1" noChangeArrowheads="1" noChangeShapeType="1" noTextEdit="1"/>
              </p:cNvSpPr>
              <p:nvPr/>
            </p:nvSpPr>
            <p:spPr>
              <a:xfrm>
                <a:off x="4281749" y="1581875"/>
                <a:ext cx="3406879" cy="412421"/>
              </a:xfrm>
              <a:prstGeom prst="rect">
                <a:avLst/>
              </a:prstGeom>
              <a:blipFill>
                <a:blip r:embed="rId5"/>
                <a:stretch>
                  <a:fillRect t="-14706"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BF49EAE-6081-4546-B473-38B33F398C61}"/>
                  </a:ext>
                </a:extLst>
              </p:cNvPr>
              <p:cNvSpPr txBox="1"/>
              <p:nvPr/>
            </p:nvSpPr>
            <p:spPr>
              <a:xfrm>
                <a:off x="4795070" y="2278835"/>
                <a:ext cx="3746090" cy="4124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𝑥</m:t>
                          </m:r>
                        </m:sub>
                      </m:sSub>
                      <m:d>
                        <m:dPr>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𝑖</m:t>
                              </m:r>
                            </m:e>
                          </m:acc>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𝑖</m:t>
                              </m:r>
                            </m:e>
                          </m:acc>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𝑦</m:t>
                          </m:r>
                        </m:sub>
                      </m:sSub>
                      <m:d>
                        <m:dPr>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𝑗</m:t>
                              </m:r>
                            </m:e>
                          </m:acc>
                        </m:e>
                      </m:d>
                      <m:r>
                        <a:rPr lang="en-US">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𝑧</m:t>
                          </m:r>
                        </m:sub>
                      </m:sSub>
                      <m:d>
                        <m:dPr>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𝑘</m:t>
                              </m:r>
                            </m:e>
                          </m:acc>
                        </m:e>
                      </m:d>
                    </m:oMath>
                  </m:oMathPara>
                </a14:m>
                <a:endParaRPr lang="en-US" dirty="0"/>
              </a:p>
            </p:txBody>
          </p:sp>
        </mc:Choice>
        <mc:Fallback xmlns="">
          <p:sp>
            <p:nvSpPr>
              <p:cNvPr id="7" name="TextBox 6">
                <a:extLst>
                  <a:ext uri="{FF2B5EF4-FFF2-40B4-BE49-F238E27FC236}">
                    <a16:creationId xmlns:a16="http://schemas.microsoft.com/office/drawing/2014/main" id="{ABF49EAE-6081-4546-B473-38B33F398C61}"/>
                  </a:ext>
                </a:extLst>
              </p:cNvPr>
              <p:cNvSpPr txBox="1">
                <a:spLocks noRot="1" noChangeAspect="1" noMove="1" noResize="1" noEditPoints="1" noAdjustHandles="1" noChangeArrowheads="1" noChangeShapeType="1" noTextEdit="1"/>
              </p:cNvSpPr>
              <p:nvPr/>
            </p:nvSpPr>
            <p:spPr>
              <a:xfrm>
                <a:off x="4795070" y="2278835"/>
                <a:ext cx="3746090" cy="412421"/>
              </a:xfrm>
              <a:prstGeom prst="rect">
                <a:avLst/>
              </a:prstGeom>
              <a:blipFill>
                <a:blip r:embed="rId6"/>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9C5E704-8EE6-4E8C-AAB3-C35D8645078B}"/>
                  </a:ext>
                </a:extLst>
              </p:cNvPr>
              <p:cNvSpPr txBox="1"/>
              <p:nvPr/>
            </p:nvSpPr>
            <p:spPr>
              <a:xfrm>
                <a:off x="4795070" y="2955149"/>
                <a:ext cx="2986548"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𝑥</m:t>
                          </m:r>
                        </m:sub>
                      </m:sSub>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𝑦</m:t>
                          </m:r>
                        </m:sub>
                      </m:sSub>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0</m:t>
                          </m:r>
                        </m:e>
                      </m:d>
                      <m:r>
                        <a:rPr lang="en-US">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𝑧</m:t>
                          </m:r>
                        </m:sub>
                      </m:sSub>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0</m:t>
                          </m:r>
                        </m:e>
                      </m:d>
                    </m:oMath>
                  </m:oMathPara>
                </a14:m>
                <a:endParaRPr lang="en-US" dirty="0"/>
              </a:p>
            </p:txBody>
          </p:sp>
        </mc:Choice>
        <mc:Fallback xmlns="">
          <p:sp>
            <p:nvSpPr>
              <p:cNvPr id="8" name="TextBox 7">
                <a:extLst>
                  <a:ext uri="{FF2B5EF4-FFF2-40B4-BE49-F238E27FC236}">
                    <a16:creationId xmlns:a16="http://schemas.microsoft.com/office/drawing/2014/main" id="{69C5E704-8EE6-4E8C-AAB3-C35D8645078B}"/>
                  </a:ext>
                </a:extLst>
              </p:cNvPr>
              <p:cNvSpPr txBox="1">
                <a:spLocks noRot="1" noChangeAspect="1" noMove="1" noResize="1" noEditPoints="1" noAdjustHandles="1" noChangeArrowheads="1" noChangeShapeType="1" noTextEdit="1"/>
              </p:cNvSpPr>
              <p:nvPr/>
            </p:nvSpPr>
            <p:spPr>
              <a:xfrm>
                <a:off x="4795070" y="2955149"/>
                <a:ext cx="2986548" cy="391261"/>
              </a:xfrm>
              <a:prstGeom prst="rect">
                <a:avLst/>
              </a:prstGeom>
              <a:blipFill>
                <a:blip r:embed="rId7"/>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98DA561-E9C2-4B9E-B9CB-73B751487BEF}"/>
                  </a:ext>
                </a:extLst>
              </p:cNvPr>
              <p:cNvSpPr txBox="1"/>
              <p:nvPr/>
            </p:nvSpPr>
            <p:spPr>
              <a:xfrm>
                <a:off x="4632837" y="3610302"/>
                <a:ext cx="127573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𝑥</m:t>
                          </m:r>
                        </m:sub>
                      </m:sSub>
                    </m:oMath>
                  </m:oMathPara>
                </a14:m>
                <a:endParaRPr lang="en-US" dirty="0"/>
              </a:p>
            </p:txBody>
          </p:sp>
        </mc:Choice>
        <mc:Fallback xmlns="">
          <p:sp>
            <p:nvSpPr>
              <p:cNvPr id="9" name="TextBox 8">
                <a:extLst>
                  <a:ext uri="{FF2B5EF4-FFF2-40B4-BE49-F238E27FC236}">
                    <a16:creationId xmlns:a16="http://schemas.microsoft.com/office/drawing/2014/main" id="{F98DA561-E9C2-4B9E-B9CB-73B751487BEF}"/>
                  </a:ext>
                </a:extLst>
              </p:cNvPr>
              <p:cNvSpPr txBox="1">
                <a:spLocks noRot="1" noChangeAspect="1" noMove="1" noResize="1" noEditPoints="1" noAdjustHandles="1" noChangeArrowheads="1" noChangeShapeType="1" noTextEdit="1"/>
              </p:cNvSpPr>
              <p:nvPr/>
            </p:nvSpPr>
            <p:spPr>
              <a:xfrm>
                <a:off x="4632837" y="3610302"/>
                <a:ext cx="1275735" cy="369332"/>
              </a:xfrm>
              <a:prstGeom prst="rect">
                <a:avLst/>
              </a:prstGeom>
              <a:blipFill>
                <a:blip r:embed="rId8"/>
                <a:stretch>
                  <a:fillRect/>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03D06AC4-5F0C-4827-B591-B5FB391B5108}"/>
              </a:ext>
            </a:extLst>
          </p:cNvPr>
          <p:cNvGrpSpPr/>
          <p:nvPr/>
        </p:nvGrpSpPr>
        <p:grpSpPr>
          <a:xfrm>
            <a:off x="1300982" y="4760696"/>
            <a:ext cx="2381866" cy="1351046"/>
            <a:chOff x="5656006" y="2338977"/>
            <a:chExt cx="2381866" cy="1351046"/>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2CB7480-1B73-4455-8E49-E4BABE6EFF14}"/>
                    </a:ext>
                  </a:extLst>
                </p:cNvPr>
                <p:cNvSpPr txBox="1"/>
                <p:nvPr/>
              </p:nvSpPr>
              <p:spPr>
                <a:xfrm>
                  <a:off x="5656007" y="2825454"/>
                  <a:ext cx="2381865"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𝑗</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𝑦</m:t>
                            </m:r>
                          </m:sub>
                        </m:sSub>
                      </m:oMath>
                    </m:oMathPara>
                  </a14:m>
                  <a:endParaRPr lang="en-US" dirty="0"/>
                </a:p>
              </p:txBody>
            </p:sp>
          </mc:Choice>
          <mc:Fallback xmlns="">
            <p:sp>
              <p:nvSpPr>
                <p:cNvPr id="10" name="TextBox 9">
                  <a:extLst>
                    <a:ext uri="{FF2B5EF4-FFF2-40B4-BE49-F238E27FC236}">
                      <a16:creationId xmlns:a16="http://schemas.microsoft.com/office/drawing/2014/main" id="{62CB7480-1B73-4455-8E49-E4BABE6EFF14}"/>
                    </a:ext>
                  </a:extLst>
                </p:cNvPr>
                <p:cNvSpPr txBox="1">
                  <a:spLocks noRot="1" noChangeAspect="1" noMove="1" noResize="1" noEditPoints="1" noAdjustHandles="1" noChangeArrowheads="1" noChangeShapeType="1" noTextEdit="1"/>
                </p:cNvSpPr>
                <p:nvPr/>
              </p:nvSpPr>
              <p:spPr>
                <a:xfrm>
                  <a:off x="5656007" y="2825454"/>
                  <a:ext cx="2381865" cy="391261"/>
                </a:xfrm>
                <a:prstGeom prst="rect">
                  <a:avLst/>
                </a:prstGeom>
                <a:blipFill>
                  <a:blip r:embed="rId9"/>
                  <a:stretch>
                    <a:fillRect t="-20313"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C10902F-4B55-4097-A874-E13D21CF97FC}"/>
                    </a:ext>
                  </a:extLst>
                </p:cNvPr>
                <p:cNvSpPr txBox="1"/>
                <p:nvPr/>
              </p:nvSpPr>
              <p:spPr>
                <a:xfrm>
                  <a:off x="5656007" y="3305879"/>
                  <a:ext cx="2381865" cy="3841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𝑘</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𝑧</m:t>
                            </m:r>
                          </m:sub>
                        </m:sSub>
                      </m:oMath>
                    </m:oMathPara>
                  </a14:m>
                  <a:endParaRPr lang="en-US" dirty="0"/>
                </a:p>
              </p:txBody>
            </p:sp>
          </mc:Choice>
          <mc:Fallback xmlns="">
            <p:sp>
              <p:nvSpPr>
                <p:cNvPr id="11" name="TextBox 10">
                  <a:extLst>
                    <a:ext uri="{FF2B5EF4-FFF2-40B4-BE49-F238E27FC236}">
                      <a16:creationId xmlns:a16="http://schemas.microsoft.com/office/drawing/2014/main" id="{6C10902F-4B55-4097-A874-E13D21CF97FC}"/>
                    </a:ext>
                  </a:extLst>
                </p:cNvPr>
                <p:cNvSpPr txBox="1">
                  <a:spLocks noRot="1" noChangeAspect="1" noMove="1" noResize="1" noEditPoints="1" noAdjustHandles="1" noChangeArrowheads="1" noChangeShapeType="1" noTextEdit="1"/>
                </p:cNvSpPr>
                <p:nvPr/>
              </p:nvSpPr>
              <p:spPr>
                <a:xfrm>
                  <a:off x="5656007" y="3305879"/>
                  <a:ext cx="2381865" cy="384144"/>
                </a:xfrm>
                <a:prstGeom prst="rect">
                  <a:avLst/>
                </a:prstGeom>
                <a:blipFill>
                  <a:blip r:embed="rId10"/>
                  <a:stretch>
                    <a:fillRect t="-174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461EBC1-9083-401C-AA19-14BCA5D45D0E}"/>
                    </a:ext>
                  </a:extLst>
                </p:cNvPr>
                <p:cNvSpPr txBox="1"/>
                <p:nvPr/>
              </p:nvSpPr>
              <p:spPr>
                <a:xfrm>
                  <a:off x="5656006" y="2338977"/>
                  <a:ext cx="23818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𝑖</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𝑥</m:t>
                            </m:r>
                          </m:sub>
                        </m:sSub>
                      </m:oMath>
                    </m:oMathPara>
                  </a14:m>
                  <a:endParaRPr lang="en-US" dirty="0"/>
                </a:p>
              </p:txBody>
            </p:sp>
          </mc:Choice>
          <mc:Fallback xmlns="">
            <p:sp>
              <p:nvSpPr>
                <p:cNvPr id="12" name="TextBox 11">
                  <a:extLst>
                    <a:ext uri="{FF2B5EF4-FFF2-40B4-BE49-F238E27FC236}">
                      <a16:creationId xmlns:a16="http://schemas.microsoft.com/office/drawing/2014/main" id="{4461EBC1-9083-401C-AA19-14BCA5D45D0E}"/>
                    </a:ext>
                  </a:extLst>
                </p:cNvPr>
                <p:cNvSpPr txBox="1">
                  <a:spLocks noRot="1" noChangeAspect="1" noMove="1" noResize="1" noEditPoints="1" noAdjustHandles="1" noChangeArrowheads="1" noChangeShapeType="1" noTextEdit="1"/>
                </p:cNvSpPr>
                <p:nvPr/>
              </p:nvSpPr>
              <p:spPr>
                <a:xfrm>
                  <a:off x="5656006" y="2338977"/>
                  <a:ext cx="2381865" cy="369332"/>
                </a:xfrm>
                <a:prstGeom prst="rect">
                  <a:avLst/>
                </a:prstGeom>
                <a:blipFill>
                  <a:blip r:embed="rId11"/>
                  <a:stretch>
                    <a:fillRect t="-22951"/>
                  </a:stretch>
                </a:blipFill>
              </p:spPr>
              <p:txBody>
                <a:bodyPr/>
                <a:lstStyle/>
                <a:p>
                  <a:r>
                    <a:rPr lang="en-US">
                      <a:noFill/>
                    </a:rPr>
                    <a:t> </a:t>
                  </a:r>
                </a:p>
              </p:txBody>
            </p:sp>
          </mc:Fallback>
        </mc:AlternateContent>
      </p:grpSp>
      <p:sp>
        <p:nvSpPr>
          <p:cNvPr id="13" name="TextBox 12">
            <a:extLst>
              <a:ext uri="{FF2B5EF4-FFF2-40B4-BE49-F238E27FC236}">
                <a16:creationId xmlns:a16="http://schemas.microsoft.com/office/drawing/2014/main" id="{8226859B-5E32-4BB0-B07A-CCB505725A59}"/>
              </a:ext>
            </a:extLst>
          </p:cNvPr>
          <p:cNvSpPr txBox="1"/>
          <p:nvPr/>
        </p:nvSpPr>
        <p:spPr>
          <a:xfrm>
            <a:off x="4915118" y="4647008"/>
            <a:ext cx="2927899" cy="1200329"/>
          </a:xfrm>
          <a:prstGeom prst="rect">
            <a:avLst/>
          </a:prstGeom>
          <a:noFill/>
        </p:spPr>
        <p:txBody>
          <a:bodyPr wrap="square" rtlCol="0">
            <a:spAutoFit/>
          </a:bodyPr>
          <a:lstStyle/>
          <a:p>
            <a:pPr algn="ctr"/>
            <a:r>
              <a:rPr lang="en-US" dirty="0">
                <a:solidFill>
                  <a:srgbClr val="7030A0"/>
                </a:solidFill>
              </a:rPr>
              <a:t>We can get the individual components of a real vector by forming the </a:t>
            </a:r>
            <a:r>
              <a:rPr lang="en-US" b="1" dirty="0">
                <a:solidFill>
                  <a:srgbClr val="7030A0"/>
                </a:solidFill>
              </a:rPr>
              <a:t>dot</a:t>
            </a:r>
            <a:r>
              <a:rPr lang="en-US" dirty="0">
                <a:solidFill>
                  <a:srgbClr val="7030A0"/>
                </a:solidFill>
              </a:rPr>
              <a:t> product with each of its </a:t>
            </a:r>
            <a:r>
              <a:rPr lang="en-US" u="sng" dirty="0">
                <a:solidFill>
                  <a:srgbClr val="7030A0"/>
                </a:solidFill>
              </a:rPr>
              <a:t>basis</a:t>
            </a:r>
            <a:r>
              <a:rPr lang="en-US" dirty="0">
                <a:solidFill>
                  <a:srgbClr val="7030A0"/>
                </a:solidFill>
              </a:rPr>
              <a:t> vectors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A762CCB-0245-4E09-83D3-268AE66939B1}"/>
                  </a:ext>
                </a:extLst>
              </p:cNvPr>
              <p:cNvSpPr txBox="1"/>
              <p:nvPr/>
            </p:nvSpPr>
            <p:spPr>
              <a:xfrm rot="17916160">
                <a:off x="1710506" y="2512247"/>
                <a:ext cx="51919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𝑣</m:t>
                          </m:r>
                        </m:e>
                      </m:acc>
                    </m:oMath>
                  </m:oMathPara>
                </a14:m>
                <a:endParaRPr lang="en-US" dirty="0"/>
              </a:p>
            </p:txBody>
          </p:sp>
        </mc:Choice>
        <mc:Fallback xmlns="">
          <p:sp>
            <p:nvSpPr>
              <p:cNvPr id="15" name="TextBox 14">
                <a:extLst>
                  <a:ext uri="{FF2B5EF4-FFF2-40B4-BE49-F238E27FC236}">
                    <a16:creationId xmlns:a16="http://schemas.microsoft.com/office/drawing/2014/main" id="{5A762CCB-0245-4E09-83D3-268AE66939B1}"/>
                  </a:ext>
                </a:extLst>
              </p:cNvPr>
              <p:cNvSpPr txBox="1">
                <a:spLocks noRot="1" noChangeAspect="1" noMove="1" noResize="1" noEditPoints="1" noAdjustHandles="1" noChangeArrowheads="1" noChangeShapeType="1" noTextEdit="1"/>
              </p:cNvSpPr>
              <p:nvPr/>
            </p:nvSpPr>
            <p:spPr>
              <a:xfrm rot="17916160">
                <a:off x="1710506" y="2512247"/>
                <a:ext cx="519193" cy="369332"/>
              </a:xfrm>
              <a:prstGeom prst="rect">
                <a:avLst/>
              </a:prstGeom>
              <a:blipFill>
                <a:blip r:embed="rId12"/>
                <a:stretch>
                  <a:fillRect l="-3158" t="-30476" r="-10526"/>
                </a:stretch>
              </a:blipFill>
            </p:spPr>
            <p:txBody>
              <a:bodyPr/>
              <a:lstStyle/>
              <a:p>
                <a:r>
                  <a:rPr lang="en-US">
                    <a:noFill/>
                  </a:rPr>
                  <a:t> </a:t>
                </a:r>
              </a:p>
            </p:txBody>
          </p:sp>
        </mc:Fallback>
      </mc:AlternateContent>
    </p:spTree>
    <p:extLst>
      <p:ext uri="{BB962C8B-B14F-4D97-AF65-F5344CB8AC3E}">
        <p14:creationId xmlns:p14="http://schemas.microsoft.com/office/powerpoint/2010/main" val="1219003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fltVal val="0"/>
                                          </p:val>
                                        </p:tav>
                                        <p:tav tm="100000">
                                          <p:val>
                                            <p:strVal val="#ppt_w"/>
                                          </p:val>
                                        </p:tav>
                                      </p:tavLst>
                                    </p:anim>
                                    <p:anim calcmode="lin" valueType="num">
                                      <p:cBhvr>
                                        <p:cTn id="25" dur="500" fill="hold"/>
                                        <p:tgtEl>
                                          <p:spTgt spid="13"/>
                                        </p:tgtEl>
                                        <p:attrNameLst>
                                          <p:attrName>ppt_h</p:attrName>
                                        </p:attrNameLst>
                                      </p:cBhvr>
                                      <p:tavLst>
                                        <p:tav tm="0">
                                          <p:val>
                                            <p:fltVal val="0"/>
                                          </p:val>
                                        </p:tav>
                                        <p:tav tm="100000">
                                          <p:val>
                                            <p:strVal val="#ppt_h"/>
                                          </p:val>
                                        </p:tav>
                                      </p:tavLst>
                                    </p:anim>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37"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arn(outVertical)">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3CF4D4-065C-1B23-C237-3E2E18225E47}"/>
              </a:ext>
            </a:extLst>
          </p:cNvPr>
          <p:cNvPicPr>
            <a:picLocks noChangeAspect="1"/>
          </p:cNvPicPr>
          <p:nvPr/>
        </p:nvPicPr>
        <p:blipFill>
          <a:blip r:embed="rId2"/>
          <a:stretch>
            <a:fillRect/>
          </a:stretch>
        </p:blipFill>
        <p:spPr>
          <a:xfrm>
            <a:off x="5772838" y="1839958"/>
            <a:ext cx="2642507" cy="3926367"/>
          </a:xfrm>
          <a:prstGeom prst="rect">
            <a:avLst/>
          </a:prstGeom>
          <a:ln>
            <a:solidFill>
              <a:schemeClr val="tx1"/>
            </a:solidFill>
          </a:ln>
        </p:spPr>
      </p:pic>
      <p:pic>
        <p:nvPicPr>
          <p:cNvPr id="16" name="Picture 15">
            <a:extLst>
              <a:ext uri="{FF2B5EF4-FFF2-40B4-BE49-F238E27FC236}">
                <a16:creationId xmlns:a16="http://schemas.microsoft.com/office/drawing/2014/main" id="{8B3C5CC0-DE91-4C0E-BE59-F19A5EB075B8}"/>
              </a:ext>
            </a:extLst>
          </p:cNvPr>
          <p:cNvPicPr>
            <a:picLocks noChangeAspect="1"/>
          </p:cNvPicPr>
          <p:nvPr/>
        </p:nvPicPr>
        <p:blipFill>
          <a:blip r:embed="rId3"/>
          <a:stretch>
            <a:fillRect/>
          </a:stretch>
        </p:blipFill>
        <p:spPr>
          <a:xfrm>
            <a:off x="503136" y="1459050"/>
            <a:ext cx="4681513" cy="4056554"/>
          </a:xfrm>
          <a:prstGeom prst="rect">
            <a:avLst/>
          </a:prstGeom>
          <a:ln>
            <a:solidFill>
              <a:schemeClr val="tx1"/>
            </a:solidFill>
          </a:ln>
        </p:spPr>
      </p:pic>
      <p:sp>
        <p:nvSpPr>
          <p:cNvPr id="2" name="Title 1"/>
          <p:cNvSpPr>
            <a:spLocks noGrp="1"/>
          </p:cNvSpPr>
          <p:nvPr>
            <p:ph type="title"/>
          </p:nvPr>
        </p:nvSpPr>
        <p:spPr>
          <a:xfrm>
            <a:off x="5403954" y="355595"/>
            <a:ext cx="3308471" cy="1103455"/>
          </a:xfrm>
        </p:spPr>
        <p:txBody>
          <a:bodyPr>
            <a:noAutofit/>
          </a:bodyPr>
          <a:lstStyle/>
          <a:p>
            <a:pPr algn="ctr"/>
            <a:r>
              <a:rPr lang="en-US" sz="3200" b="1" dirty="0">
                <a:solidFill>
                  <a:srgbClr val="0070C0"/>
                </a:solidFill>
                <a:latin typeface="+mn-lt"/>
              </a:rPr>
              <a:t>Open</a:t>
            </a:r>
            <a:br>
              <a:rPr lang="en-US" sz="3200" b="1" dirty="0">
                <a:solidFill>
                  <a:srgbClr val="0070C0"/>
                </a:solidFill>
                <a:latin typeface="+mn-lt"/>
              </a:rPr>
            </a:br>
            <a:r>
              <a:rPr lang="en-US" sz="3200" dirty="0">
                <a:latin typeface="+mn-lt"/>
              </a:rPr>
              <a:t>real_vectors.ipynb</a:t>
            </a:r>
          </a:p>
        </p:txBody>
      </p:sp>
      <p:sp>
        <p:nvSpPr>
          <p:cNvPr id="4" name="Slide Number Placeholder 3"/>
          <p:cNvSpPr>
            <a:spLocks noGrp="1"/>
          </p:cNvSpPr>
          <p:nvPr>
            <p:ph type="sldNum" sz="quarter" idx="12"/>
          </p:nvPr>
        </p:nvSpPr>
        <p:spPr/>
        <p:txBody>
          <a:bodyPr/>
          <a:lstStyle/>
          <a:p>
            <a:fld id="{650AD656-6FF9-465D-B7B0-1CD0DD39CD23}" type="slidenum">
              <a:rPr lang="en-US" smtClean="0"/>
              <a:t>15</a:t>
            </a:fld>
            <a:endParaRPr lang="en-US" dirty="0"/>
          </a:p>
        </p:txBody>
      </p:sp>
      <p:grpSp>
        <p:nvGrpSpPr>
          <p:cNvPr id="62" name="Group 61">
            <a:extLst>
              <a:ext uri="{FF2B5EF4-FFF2-40B4-BE49-F238E27FC236}">
                <a16:creationId xmlns:a16="http://schemas.microsoft.com/office/drawing/2014/main" id="{8AFAD57D-44DE-4B12-9A3D-E8F48E76698F}"/>
              </a:ext>
            </a:extLst>
          </p:cNvPr>
          <p:cNvGrpSpPr/>
          <p:nvPr/>
        </p:nvGrpSpPr>
        <p:grpSpPr>
          <a:xfrm>
            <a:off x="1212153" y="1562086"/>
            <a:ext cx="1076632" cy="369332"/>
            <a:chOff x="4968362" y="2079211"/>
            <a:chExt cx="1076632" cy="369332"/>
          </a:xfrm>
        </p:grpSpPr>
        <p:cxnSp>
          <p:nvCxnSpPr>
            <p:cNvPr id="63" name="Straight Arrow Connector 62">
              <a:extLst>
                <a:ext uri="{FF2B5EF4-FFF2-40B4-BE49-F238E27FC236}">
                  <a16:creationId xmlns:a16="http://schemas.microsoft.com/office/drawing/2014/main" id="{CB842294-6787-484B-9AC4-EAC08418B62B}"/>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0B62EA9-4D9E-41F4-B2E6-D6B163DB0283}"/>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5" name="Group 64">
            <a:extLst>
              <a:ext uri="{FF2B5EF4-FFF2-40B4-BE49-F238E27FC236}">
                <a16:creationId xmlns:a16="http://schemas.microsoft.com/office/drawing/2014/main" id="{F45A2C31-8E34-4EF6-B20D-46DB76A66C2E}"/>
              </a:ext>
            </a:extLst>
          </p:cNvPr>
          <p:cNvGrpSpPr/>
          <p:nvPr/>
        </p:nvGrpSpPr>
        <p:grpSpPr>
          <a:xfrm>
            <a:off x="4108017" y="2259324"/>
            <a:ext cx="1076632" cy="369332"/>
            <a:chOff x="4704120" y="2356972"/>
            <a:chExt cx="1076632" cy="369332"/>
          </a:xfrm>
        </p:grpSpPr>
        <p:cxnSp>
          <p:nvCxnSpPr>
            <p:cNvPr id="66" name="Straight Arrow Connector 65">
              <a:extLst>
                <a:ext uri="{FF2B5EF4-FFF2-40B4-BE49-F238E27FC236}">
                  <a16:creationId xmlns:a16="http://schemas.microsoft.com/office/drawing/2014/main" id="{90B9EE65-CDDE-47F7-94F9-DAA7EB558C84}"/>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C76CE8A9-E496-4E3B-BD73-213E6FEA659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8" name="Group 67">
            <a:extLst>
              <a:ext uri="{FF2B5EF4-FFF2-40B4-BE49-F238E27FC236}">
                <a16:creationId xmlns:a16="http://schemas.microsoft.com/office/drawing/2014/main" id="{1424F47D-3A46-429C-8F60-A0D66A0CD6FE}"/>
              </a:ext>
            </a:extLst>
          </p:cNvPr>
          <p:cNvGrpSpPr/>
          <p:nvPr/>
        </p:nvGrpSpPr>
        <p:grpSpPr>
          <a:xfrm>
            <a:off x="3013224" y="2769832"/>
            <a:ext cx="1068643" cy="369332"/>
            <a:chOff x="3647644" y="4910075"/>
            <a:chExt cx="1068643" cy="369332"/>
          </a:xfrm>
        </p:grpSpPr>
        <p:sp>
          <p:nvSpPr>
            <p:cNvPr id="69" name="TextBox 68">
              <a:extLst>
                <a:ext uri="{FF2B5EF4-FFF2-40B4-BE49-F238E27FC236}">
                  <a16:creationId xmlns:a16="http://schemas.microsoft.com/office/drawing/2014/main" id="{31A55E18-E418-4826-B865-79A4A5A9B6FD}"/>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0" name="Straight Arrow Connector 69">
              <a:extLst>
                <a:ext uri="{FF2B5EF4-FFF2-40B4-BE49-F238E27FC236}">
                  <a16:creationId xmlns:a16="http://schemas.microsoft.com/office/drawing/2014/main" id="{6FC392DC-04EF-4971-A62E-40F2DB1423C0}"/>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F50A7DAE-7373-4BF7-9D5B-4C59ED28FE95}"/>
              </a:ext>
            </a:extLst>
          </p:cNvPr>
          <p:cNvGrpSpPr/>
          <p:nvPr/>
        </p:nvGrpSpPr>
        <p:grpSpPr>
          <a:xfrm>
            <a:off x="2311722" y="4269157"/>
            <a:ext cx="1064340" cy="369332"/>
            <a:chOff x="3647644" y="5421073"/>
            <a:chExt cx="1064340" cy="369332"/>
          </a:xfrm>
        </p:grpSpPr>
        <p:sp>
          <p:nvSpPr>
            <p:cNvPr id="72" name="TextBox 71">
              <a:extLst>
                <a:ext uri="{FF2B5EF4-FFF2-40B4-BE49-F238E27FC236}">
                  <a16:creationId xmlns:a16="http://schemas.microsoft.com/office/drawing/2014/main" id="{B249A2B2-02CD-4B72-B4BE-DCC75A2089F3}"/>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3" name="Straight Arrow Connector 72">
              <a:extLst>
                <a:ext uri="{FF2B5EF4-FFF2-40B4-BE49-F238E27FC236}">
                  <a16:creationId xmlns:a16="http://schemas.microsoft.com/office/drawing/2014/main" id="{A8560B3F-32F8-421D-A3FC-34B42408C686}"/>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245A36A4-55D8-421E-8A42-AAD84D171156}"/>
              </a:ext>
            </a:extLst>
          </p:cNvPr>
          <p:cNvGrpSpPr/>
          <p:nvPr/>
        </p:nvGrpSpPr>
        <p:grpSpPr>
          <a:xfrm>
            <a:off x="3924277" y="4874588"/>
            <a:ext cx="1068643" cy="369332"/>
            <a:chOff x="3647644" y="5359159"/>
            <a:chExt cx="1068643" cy="369332"/>
          </a:xfrm>
        </p:grpSpPr>
        <p:sp>
          <p:nvSpPr>
            <p:cNvPr id="75" name="TextBox 74">
              <a:extLst>
                <a:ext uri="{FF2B5EF4-FFF2-40B4-BE49-F238E27FC236}">
                  <a16:creationId xmlns:a16="http://schemas.microsoft.com/office/drawing/2014/main" id="{6359D1CC-C2CD-4F1D-8D96-8253C287D65F}"/>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6" name="Straight Arrow Connector 75">
              <a:extLst>
                <a:ext uri="{FF2B5EF4-FFF2-40B4-BE49-F238E27FC236}">
                  <a16:creationId xmlns:a16="http://schemas.microsoft.com/office/drawing/2014/main" id="{51508A9E-F3D9-4CAC-80F6-8F99D320B716}"/>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9D6A4319-D86E-46D2-9BC9-22614F4DB410}"/>
              </a:ext>
            </a:extLst>
          </p:cNvPr>
          <p:cNvGrpSpPr/>
          <p:nvPr/>
        </p:nvGrpSpPr>
        <p:grpSpPr>
          <a:xfrm>
            <a:off x="2505053" y="5040283"/>
            <a:ext cx="1076632" cy="369332"/>
            <a:chOff x="2157212" y="5356391"/>
            <a:chExt cx="1076632" cy="369332"/>
          </a:xfrm>
        </p:grpSpPr>
        <p:sp>
          <p:nvSpPr>
            <p:cNvPr id="90" name="TextBox 89">
              <a:extLst>
                <a:ext uri="{FF2B5EF4-FFF2-40B4-BE49-F238E27FC236}">
                  <a16:creationId xmlns:a16="http://schemas.microsoft.com/office/drawing/2014/main" id="{A9326BB8-1CEF-4897-B168-67D46F579A9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1" name="Straight Arrow Connector 90">
              <a:extLst>
                <a:ext uri="{FF2B5EF4-FFF2-40B4-BE49-F238E27FC236}">
                  <a16:creationId xmlns:a16="http://schemas.microsoft.com/office/drawing/2014/main" id="{2AF85C4A-3857-45C9-8E46-C867DDEA4DA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B1919963-6F77-4AAA-8703-B12A8CC364B6}"/>
              </a:ext>
            </a:extLst>
          </p:cNvPr>
          <p:cNvSpPr/>
          <p:nvPr/>
        </p:nvSpPr>
        <p:spPr>
          <a:xfrm>
            <a:off x="6113531" y="2831357"/>
            <a:ext cx="2166079" cy="2462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80A895E-4D65-4BD3-B591-30C4E906E214}"/>
              </a:ext>
            </a:extLst>
          </p:cNvPr>
          <p:cNvSpPr/>
          <p:nvPr/>
        </p:nvSpPr>
        <p:spPr>
          <a:xfrm>
            <a:off x="6058288" y="5225824"/>
            <a:ext cx="1430334" cy="2272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Elbow 6">
            <a:extLst>
              <a:ext uri="{FF2B5EF4-FFF2-40B4-BE49-F238E27FC236}">
                <a16:creationId xmlns:a16="http://schemas.microsoft.com/office/drawing/2014/main" id="{C56C3BBC-F797-49F3-9ACC-EC39E2D65D05}"/>
              </a:ext>
            </a:extLst>
          </p:cNvPr>
          <p:cNvCxnSpPr>
            <a:cxnSpLocks/>
            <a:stCxn id="21" idx="1"/>
            <a:endCxn id="39" idx="0"/>
          </p:cNvCxnSpPr>
          <p:nvPr/>
        </p:nvCxnSpPr>
        <p:spPr>
          <a:xfrm rot="10800000" flipH="1" flipV="1">
            <a:off x="6113531" y="2954498"/>
            <a:ext cx="659924" cy="2271325"/>
          </a:xfrm>
          <a:prstGeom prst="bentConnector4">
            <a:avLst>
              <a:gd name="adj1" fmla="val -34640"/>
              <a:gd name="adj2" fmla="val 5271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F3AA185C-EF15-4FAD-A9FA-DF5D9F0BEA58}"/>
              </a:ext>
            </a:extLst>
          </p:cNvPr>
          <p:cNvGrpSpPr/>
          <p:nvPr/>
        </p:nvGrpSpPr>
        <p:grpSpPr>
          <a:xfrm>
            <a:off x="3557258" y="5219321"/>
            <a:ext cx="1076632" cy="369332"/>
            <a:chOff x="2157212" y="5356391"/>
            <a:chExt cx="1076632" cy="369332"/>
          </a:xfrm>
        </p:grpSpPr>
        <p:sp>
          <p:nvSpPr>
            <p:cNvPr id="41" name="TextBox 40">
              <a:extLst>
                <a:ext uri="{FF2B5EF4-FFF2-40B4-BE49-F238E27FC236}">
                  <a16:creationId xmlns:a16="http://schemas.microsoft.com/office/drawing/2014/main" id="{7EF48429-32B7-47E5-8002-E0772D24422E}"/>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2" name="Straight Arrow Connector 41">
              <a:extLst>
                <a:ext uri="{FF2B5EF4-FFF2-40B4-BE49-F238E27FC236}">
                  <a16:creationId xmlns:a16="http://schemas.microsoft.com/office/drawing/2014/main" id="{D95ABFDC-546E-4D81-B380-C6E083E347DC}"/>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TextBox 43">
            <a:extLst>
              <a:ext uri="{FF2B5EF4-FFF2-40B4-BE49-F238E27FC236}">
                <a16:creationId xmlns:a16="http://schemas.microsoft.com/office/drawing/2014/main" id="{7721BC4B-7781-4AB0-9D2F-820CDEB03ABB}"/>
              </a:ext>
            </a:extLst>
          </p:cNvPr>
          <p:cNvSpPr txBox="1"/>
          <p:nvPr/>
        </p:nvSpPr>
        <p:spPr>
          <a:xfrm>
            <a:off x="806157" y="5728838"/>
            <a:ext cx="3915615" cy="646331"/>
          </a:xfrm>
          <a:prstGeom prst="rect">
            <a:avLst/>
          </a:prstGeom>
          <a:noFill/>
        </p:spPr>
        <p:txBody>
          <a:bodyPr wrap="square" rtlCol="0">
            <a:spAutoFit/>
          </a:bodyPr>
          <a:lstStyle/>
          <a:p>
            <a:pPr algn="ctr"/>
            <a:r>
              <a:rPr lang="en-US" dirty="0">
                <a:solidFill>
                  <a:srgbClr val="7030A0"/>
                </a:solidFill>
                <a:sym typeface="Wingdings" panose="05000000000000000000" pitchFamily="2" charset="2"/>
              </a:rPr>
              <a:t>  </a:t>
            </a:r>
            <a:r>
              <a:rPr lang="en-US" dirty="0">
                <a:solidFill>
                  <a:srgbClr val="7030A0"/>
                </a:solidFill>
              </a:rPr>
              <a:t>You can create a Numpy ndarray </a:t>
            </a:r>
            <a:r>
              <a:rPr lang="en-US" u="sng" dirty="0">
                <a:solidFill>
                  <a:srgbClr val="7030A0"/>
                </a:solidFill>
              </a:rPr>
              <a:t>from</a:t>
            </a:r>
            <a:r>
              <a:rPr lang="en-US" dirty="0">
                <a:solidFill>
                  <a:srgbClr val="7030A0"/>
                </a:solidFill>
              </a:rPr>
              <a:t> a Python list using </a:t>
            </a:r>
            <a:r>
              <a:rPr lang="en-US" b="1" dirty="0" err="1">
                <a:solidFill>
                  <a:srgbClr val="7030A0"/>
                </a:solidFill>
              </a:rPr>
              <a:t>np.array</a:t>
            </a:r>
            <a:r>
              <a:rPr lang="en-US" b="1" dirty="0">
                <a:solidFill>
                  <a:srgbClr val="7030A0"/>
                </a:solidFill>
              </a:rPr>
              <a:t>()</a:t>
            </a:r>
          </a:p>
        </p:txBody>
      </p:sp>
    </p:spTree>
    <p:extLst>
      <p:ext uri="{BB962C8B-B14F-4D97-AF65-F5344CB8AC3E}">
        <p14:creationId xmlns:p14="http://schemas.microsoft.com/office/powerpoint/2010/main" val="107616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arn(inVertical)">
                                      <p:cBhvr>
                                        <p:cTn id="11" dur="500"/>
                                        <p:tgtEl>
                                          <p:spTgt spid="21"/>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barn(inVertical)">
                                      <p:cBhvr>
                                        <p:cTn id="19" dur="500"/>
                                        <p:tgtEl>
                                          <p:spTgt spid="3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childTnLst>
                          </p:cTn>
                        </p:par>
                        <p:par>
                          <p:cTn id="24" fill="hold">
                            <p:stCondLst>
                              <p:cond delay="0"/>
                            </p:stCondLst>
                            <p:childTnLst>
                              <p:par>
                                <p:cTn id="25" presetID="22" presetClass="entr" presetSubtype="2"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wipe(right)">
                                      <p:cBhvr>
                                        <p:cTn id="27" dur="500"/>
                                        <p:tgtEl>
                                          <p:spTgt spid="6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wipe(right)">
                                      <p:cBhvr>
                                        <p:cTn id="32" dur="500"/>
                                        <p:tgtEl>
                                          <p:spTgt spid="6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68"/>
                                        </p:tgtEl>
                                        <p:attrNameLst>
                                          <p:attrName>style.visibility</p:attrName>
                                        </p:attrNameLst>
                                      </p:cBhvr>
                                      <p:to>
                                        <p:strVal val="visible"/>
                                      </p:to>
                                    </p:set>
                                    <p:animEffect transition="in" filter="wipe(right)">
                                      <p:cBhvr>
                                        <p:cTn id="37" dur="500"/>
                                        <p:tgtEl>
                                          <p:spTgt spid="6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71"/>
                                        </p:tgtEl>
                                        <p:attrNameLst>
                                          <p:attrName>style.visibility</p:attrName>
                                        </p:attrNameLst>
                                      </p:cBhvr>
                                      <p:to>
                                        <p:strVal val="visible"/>
                                      </p:to>
                                    </p:set>
                                    <p:animEffect transition="in" filter="wipe(right)">
                                      <p:cBhvr>
                                        <p:cTn id="42" dur="500"/>
                                        <p:tgtEl>
                                          <p:spTgt spid="7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74"/>
                                        </p:tgtEl>
                                        <p:attrNameLst>
                                          <p:attrName>style.visibility</p:attrName>
                                        </p:attrNameLst>
                                      </p:cBhvr>
                                      <p:to>
                                        <p:strVal val="visible"/>
                                      </p:to>
                                    </p:set>
                                    <p:animEffect transition="in" filter="wipe(right)">
                                      <p:cBhvr>
                                        <p:cTn id="47" dur="500"/>
                                        <p:tgtEl>
                                          <p:spTgt spid="74"/>
                                        </p:tgtEl>
                                      </p:cBhvr>
                                    </p:animEffect>
                                  </p:childTnLst>
                                </p:cTn>
                              </p:par>
                            </p:childTnLst>
                          </p:cTn>
                        </p:par>
                        <p:par>
                          <p:cTn id="48" fill="hold">
                            <p:stCondLst>
                              <p:cond delay="500"/>
                            </p:stCondLst>
                            <p:childTnLst>
                              <p:par>
                                <p:cTn id="49" presetID="2" presetClass="entr" presetSubtype="4" fill="hold" grpId="0" nodeType="afterEffect">
                                  <p:stCondLst>
                                    <p:cond delay="0"/>
                                  </p:stCondLst>
                                  <p:childTnLst>
                                    <p:set>
                                      <p:cBhvr>
                                        <p:cTn id="50" dur="1" fill="hold">
                                          <p:stCondLst>
                                            <p:cond delay="0"/>
                                          </p:stCondLst>
                                        </p:cTn>
                                        <p:tgtEl>
                                          <p:spTgt spid="44"/>
                                        </p:tgtEl>
                                        <p:attrNameLst>
                                          <p:attrName>style.visibility</p:attrName>
                                        </p:attrNameLst>
                                      </p:cBhvr>
                                      <p:to>
                                        <p:strVal val="visible"/>
                                      </p:to>
                                    </p:set>
                                    <p:anim calcmode="lin" valueType="num">
                                      <p:cBhvr additive="base">
                                        <p:cTn id="51" dur="500" fill="hold"/>
                                        <p:tgtEl>
                                          <p:spTgt spid="44"/>
                                        </p:tgtEl>
                                        <p:attrNameLst>
                                          <p:attrName>ppt_x</p:attrName>
                                        </p:attrNameLst>
                                      </p:cBhvr>
                                      <p:tavLst>
                                        <p:tav tm="0">
                                          <p:val>
                                            <p:strVal val="#ppt_x"/>
                                          </p:val>
                                        </p:tav>
                                        <p:tav tm="100000">
                                          <p:val>
                                            <p:strVal val="#ppt_x"/>
                                          </p:val>
                                        </p:tav>
                                      </p:tavLst>
                                    </p:anim>
                                    <p:anim calcmode="lin" valueType="num">
                                      <p:cBhvr additive="base">
                                        <p:cTn id="52"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nodeType="clickEffect">
                                  <p:stCondLst>
                                    <p:cond delay="0"/>
                                  </p:stCondLst>
                                  <p:childTnLst>
                                    <p:set>
                                      <p:cBhvr>
                                        <p:cTn id="56" dur="1" fill="hold">
                                          <p:stCondLst>
                                            <p:cond delay="0"/>
                                          </p:stCondLst>
                                        </p:cTn>
                                        <p:tgtEl>
                                          <p:spTgt spid="89"/>
                                        </p:tgtEl>
                                        <p:attrNameLst>
                                          <p:attrName>style.visibility</p:attrName>
                                        </p:attrNameLst>
                                      </p:cBhvr>
                                      <p:to>
                                        <p:strVal val="visible"/>
                                      </p:to>
                                    </p:set>
                                    <p:animEffect transition="in" filter="wipe(right)">
                                      <p:cBhvr>
                                        <p:cTn id="57" dur="500"/>
                                        <p:tgtEl>
                                          <p:spTgt spid="8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wipe(right)">
                                      <p:cBhvr>
                                        <p:cTn id="6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9" grpId="0" animBg="1"/>
      <p:bldP spid="4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1 – real_vectors.ipynb</a:t>
            </a:r>
          </a:p>
        </p:txBody>
      </p:sp>
      <p:sp>
        <p:nvSpPr>
          <p:cNvPr id="4" name="Slide Number Placeholder 3"/>
          <p:cNvSpPr>
            <a:spLocks noGrp="1"/>
          </p:cNvSpPr>
          <p:nvPr>
            <p:ph type="sldNum" sz="quarter" idx="12"/>
          </p:nvPr>
        </p:nvSpPr>
        <p:spPr/>
        <p:txBody>
          <a:bodyPr/>
          <a:lstStyle/>
          <a:p>
            <a:fld id="{650AD656-6FF9-465D-B7B0-1CD0DD39CD23}" type="slidenum">
              <a:rPr lang="en-US" smtClean="0"/>
              <a:t>16</a:t>
            </a:fld>
            <a:endParaRPr lang="en-US"/>
          </a:p>
        </p:txBody>
      </p:sp>
      <p:pic>
        <p:nvPicPr>
          <p:cNvPr id="26" name="Picture 25">
            <a:extLst>
              <a:ext uri="{FF2B5EF4-FFF2-40B4-BE49-F238E27FC236}">
                <a16:creationId xmlns:a16="http://schemas.microsoft.com/office/drawing/2014/main" id="{872137F6-34ED-41BA-95E4-C0B020D5862A}"/>
              </a:ext>
            </a:extLst>
          </p:cNvPr>
          <p:cNvPicPr>
            <a:picLocks noChangeAspect="1"/>
          </p:cNvPicPr>
          <p:nvPr/>
        </p:nvPicPr>
        <p:blipFill>
          <a:blip r:embed="rId3"/>
          <a:stretch>
            <a:fillRect/>
          </a:stretch>
        </p:blipFill>
        <p:spPr>
          <a:xfrm>
            <a:off x="503136" y="1459050"/>
            <a:ext cx="4681513" cy="4056554"/>
          </a:xfrm>
          <a:prstGeom prst="rect">
            <a:avLst/>
          </a:prstGeom>
          <a:ln>
            <a:solidFill>
              <a:schemeClr val="tx1"/>
            </a:solidFill>
          </a:ln>
        </p:spPr>
      </p:pic>
      <p:pic>
        <p:nvPicPr>
          <p:cNvPr id="3" name="Picture 2">
            <a:extLst>
              <a:ext uri="{FF2B5EF4-FFF2-40B4-BE49-F238E27FC236}">
                <a16:creationId xmlns:a16="http://schemas.microsoft.com/office/drawing/2014/main" id="{FDBF9502-24EB-4219-AE5B-F18871850297}"/>
              </a:ext>
            </a:extLst>
          </p:cNvPr>
          <p:cNvPicPr>
            <a:picLocks noChangeAspect="1"/>
          </p:cNvPicPr>
          <p:nvPr/>
        </p:nvPicPr>
        <p:blipFill>
          <a:blip r:embed="rId4"/>
          <a:stretch>
            <a:fillRect/>
          </a:stretch>
        </p:blipFill>
        <p:spPr>
          <a:xfrm>
            <a:off x="5600813" y="1829445"/>
            <a:ext cx="3185093" cy="1764513"/>
          </a:xfrm>
          <a:prstGeom prst="rect">
            <a:avLst/>
          </a:prstGeom>
          <a:ln>
            <a:solidFill>
              <a:schemeClr val="tx1"/>
            </a:solidFill>
          </a:ln>
        </p:spPr>
      </p:pic>
      <p:sp>
        <p:nvSpPr>
          <p:cNvPr id="5" name="Rectangle 4">
            <a:extLst>
              <a:ext uri="{FF2B5EF4-FFF2-40B4-BE49-F238E27FC236}">
                <a16:creationId xmlns:a16="http://schemas.microsoft.com/office/drawing/2014/main" id="{4AD91D61-2B8B-4DB5-B787-F8722BFBBE30}"/>
              </a:ext>
            </a:extLst>
          </p:cNvPr>
          <p:cNvSpPr/>
          <p:nvPr/>
        </p:nvSpPr>
        <p:spPr>
          <a:xfrm>
            <a:off x="8333539" y="2101708"/>
            <a:ext cx="153304" cy="1976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550B41A-D917-4861-8219-0E2BD16CFEA1}"/>
              </a:ext>
            </a:extLst>
          </p:cNvPr>
          <p:cNvSpPr/>
          <p:nvPr/>
        </p:nvSpPr>
        <p:spPr>
          <a:xfrm>
            <a:off x="8279563" y="2336658"/>
            <a:ext cx="384285" cy="197644"/>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E79E348-7FF9-404C-A6A7-B31A99F275A5}"/>
                  </a:ext>
                </a:extLst>
              </p:cNvPr>
              <p:cNvSpPr txBox="1"/>
              <p:nvPr/>
            </p:nvSpPr>
            <p:spPr>
              <a:xfrm>
                <a:off x="6097655" y="3858339"/>
                <a:ext cx="2191407" cy="923330"/>
              </a:xfrm>
              <a:prstGeom prst="rect">
                <a:avLst/>
              </a:prstGeom>
              <a:noFill/>
            </p:spPr>
            <p:txBody>
              <a:bodyPr wrap="square" rtlCol="0">
                <a:spAutoFit/>
              </a:bodyPr>
              <a:lstStyle/>
              <a:p>
                <a:pPr algn="ctr"/>
                <a14:m>
                  <m:oMath xmlns:m="http://schemas.openxmlformats.org/officeDocument/2006/math">
                    <m:r>
                      <a:rPr lang="en-US" b="1" i="1" dirty="0" smtClean="0">
                        <a:solidFill>
                          <a:schemeClr val="tx1"/>
                        </a:solidFill>
                        <a:latin typeface="Cambria Math" panose="02040503050406030204" pitchFamily="18" charset="0"/>
                      </a:rPr>
                      <m:t>𝒗</m:t>
                    </m:r>
                  </m:oMath>
                </a14:m>
                <a:r>
                  <a:rPr lang="en-US" dirty="0">
                    <a:solidFill>
                      <a:schemeClr val="tx1"/>
                    </a:solidFill>
                  </a:rPr>
                  <a:t> is a vector with </a:t>
                </a:r>
                <a:r>
                  <a:rPr lang="en-US" b="1" dirty="0">
                    <a:solidFill>
                      <a:schemeClr val="tx1"/>
                    </a:solidFill>
                  </a:rPr>
                  <a:t>two</a:t>
                </a:r>
                <a:r>
                  <a:rPr lang="en-US" dirty="0">
                    <a:solidFill>
                      <a:schemeClr val="tx1"/>
                    </a:solidFill>
                  </a:rPr>
                  <a:t> elements, but is still just a </a:t>
                </a:r>
                <a:r>
                  <a:rPr lang="en-US" b="1" dirty="0">
                    <a:solidFill>
                      <a:schemeClr val="tx1"/>
                    </a:solidFill>
                  </a:rPr>
                  <a:t>1-D</a:t>
                </a:r>
                <a:r>
                  <a:rPr lang="en-US" dirty="0">
                    <a:solidFill>
                      <a:schemeClr val="tx1"/>
                    </a:solidFill>
                  </a:rPr>
                  <a:t> object</a:t>
                </a:r>
              </a:p>
            </p:txBody>
          </p:sp>
        </mc:Choice>
        <mc:Fallback xmlns="">
          <p:sp>
            <p:nvSpPr>
              <p:cNvPr id="9" name="TextBox 8">
                <a:extLst>
                  <a:ext uri="{FF2B5EF4-FFF2-40B4-BE49-F238E27FC236}">
                    <a16:creationId xmlns:a16="http://schemas.microsoft.com/office/drawing/2014/main" id="{BE79E348-7FF9-404C-A6A7-B31A99F275A5}"/>
                  </a:ext>
                </a:extLst>
              </p:cNvPr>
              <p:cNvSpPr txBox="1">
                <a:spLocks noRot="1" noChangeAspect="1" noMove="1" noResize="1" noEditPoints="1" noAdjustHandles="1" noChangeArrowheads="1" noChangeShapeType="1" noTextEdit="1"/>
              </p:cNvSpPr>
              <p:nvPr/>
            </p:nvSpPr>
            <p:spPr>
              <a:xfrm>
                <a:off x="6097655" y="3858339"/>
                <a:ext cx="2191407" cy="923330"/>
              </a:xfrm>
              <a:prstGeom prst="rect">
                <a:avLst/>
              </a:prstGeom>
              <a:blipFill>
                <a:blip r:embed="rId5"/>
                <a:stretch>
                  <a:fillRect t="-3974" r="-2222" b="-9934"/>
                </a:stretch>
              </a:blipFill>
            </p:spPr>
            <p:txBody>
              <a:bodyPr/>
              <a:lstStyle/>
              <a:p>
                <a:r>
                  <a:rPr lang="en-US">
                    <a:noFill/>
                  </a:rPr>
                  <a:t> </a:t>
                </a:r>
              </a:p>
            </p:txBody>
          </p:sp>
        </mc:Fallback>
      </mc:AlternateContent>
      <p:cxnSp>
        <p:nvCxnSpPr>
          <p:cNvPr id="12" name="Connector: Elbow 11">
            <a:extLst>
              <a:ext uri="{FF2B5EF4-FFF2-40B4-BE49-F238E27FC236}">
                <a16:creationId xmlns:a16="http://schemas.microsoft.com/office/drawing/2014/main" id="{BFFAC267-EEE2-4145-9A9D-38FF2F52A52E}"/>
              </a:ext>
            </a:extLst>
          </p:cNvPr>
          <p:cNvCxnSpPr>
            <a:cxnSpLocks/>
            <a:stCxn id="14" idx="3"/>
            <a:endCxn id="30" idx="2"/>
          </p:cNvCxnSpPr>
          <p:nvPr/>
        </p:nvCxnSpPr>
        <p:spPr>
          <a:xfrm flipV="1">
            <a:off x="8315059" y="2534302"/>
            <a:ext cx="156647" cy="2570533"/>
          </a:xfrm>
          <a:prstGeom prst="bentConnector2">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09B86F4-267D-4531-853F-13A02B229137}"/>
              </a:ext>
            </a:extLst>
          </p:cNvPr>
          <p:cNvSpPr txBox="1"/>
          <p:nvPr/>
        </p:nvSpPr>
        <p:spPr>
          <a:xfrm>
            <a:off x="5965997" y="4781669"/>
            <a:ext cx="2349062" cy="646331"/>
          </a:xfrm>
          <a:prstGeom prst="rect">
            <a:avLst/>
          </a:prstGeom>
          <a:noFill/>
        </p:spPr>
        <p:txBody>
          <a:bodyPr wrap="square" rtlCol="0">
            <a:spAutoFit/>
          </a:bodyPr>
          <a:lstStyle/>
          <a:p>
            <a:pPr algn="ctr"/>
            <a:r>
              <a:rPr lang="en-US" dirty="0">
                <a:solidFill>
                  <a:srgbClr val="7030A0"/>
                </a:solidFill>
              </a:rPr>
              <a:t>Notice the comma with nothing after it</a:t>
            </a:r>
          </a:p>
        </p:txBody>
      </p:sp>
    </p:spTree>
    <p:extLst>
      <p:ext uri="{BB962C8B-B14F-4D97-AF65-F5344CB8AC3E}">
        <p14:creationId xmlns:p14="http://schemas.microsoft.com/office/powerpoint/2010/main" val="1024450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par>
                          <p:cTn id="12" fill="hold">
                            <p:stCondLst>
                              <p:cond delay="500"/>
                            </p:stCondLst>
                            <p:childTnLst>
                              <p:par>
                                <p:cTn id="13" presetID="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500"/>
                                        <p:tgtEl>
                                          <p:spTgt spid="14"/>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00"/>
                                        <p:tgtEl>
                                          <p:spTgt spid="12"/>
                                        </p:tgtEl>
                                      </p:cBhvr>
                                    </p:animEffect>
                                  </p:childTnLst>
                                </p:cTn>
                              </p:par>
                            </p:childTnLst>
                          </p:cTn>
                        </p:par>
                        <p:par>
                          <p:cTn id="26" fill="hold">
                            <p:stCondLst>
                              <p:cond delay="1000"/>
                            </p:stCondLst>
                            <p:childTnLst>
                              <p:par>
                                <p:cTn id="27" presetID="22" presetClass="entr" presetSubtype="4" fill="hold" grpId="0" nodeType="after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down)">
                                      <p:cBhvr>
                                        <p:cTn id="2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0" grpId="0" animBg="1"/>
      <p:bldP spid="9"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C3A6FA7-05DC-4B65-93C0-DDD876EA8122}"/>
              </a:ext>
            </a:extLst>
          </p:cNvPr>
          <p:cNvPicPr>
            <a:picLocks noChangeAspect="1"/>
          </p:cNvPicPr>
          <p:nvPr/>
        </p:nvPicPr>
        <p:blipFill>
          <a:blip r:embed="rId3"/>
          <a:stretch>
            <a:fillRect/>
          </a:stretch>
        </p:blipFill>
        <p:spPr>
          <a:xfrm>
            <a:off x="810328" y="1652690"/>
            <a:ext cx="4579334" cy="4519552"/>
          </a:xfrm>
          <a:prstGeom prst="rect">
            <a:avLst/>
          </a:prstGeom>
          <a:ln>
            <a:solidFill>
              <a:schemeClr val="tx1"/>
            </a:solidFill>
          </a:ln>
        </p:spPr>
      </p:pic>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Cells 2 &amp; 3 – real_vectors.ipynb</a:t>
            </a:r>
          </a:p>
        </p:txBody>
      </p:sp>
      <p:sp>
        <p:nvSpPr>
          <p:cNvPr id="4" name="Slide Number Placeholder 3"/>
          <p:cNvSpPr>
            <a:spLocks noGrp="1"/>
          </p:cNvSpPr>
          <p:nvPr>
            <p:ph type="sldNum" sz="quarter" idx="12"/>
          </p:nvPr>
        </p:nvSpPr>
        <p:spPr/>
        <p:txBody>
          <a:bodyPr/>
          <a:lstStyle/>
          <a:p>
            <a:fld id="{650AD656-6FF9-465D-B7B0-1CD0DD39CD23}" type="slidenum">
              <a:rPr lang="en-US" smtClean="0"/>
              <a:t>17</a:t>
            </a:fld>
            <a:endParaRPr lang="en-US"/>
          </a:p>
        </p:txBody>
      </p:sp>
      <p:grpSp>
        <p:nvGrpSpPr>
          <p:cNvPr id="18" name="Group 17">
            <a:extLst>
              <a:ext uri="{FF2B5EF4-FFF2-40B4-BE49-F238E27FC236}">
                <a16:creationId xmlns:a16="http://schemas.microsoft.com/office/drawing/2014/main" id="{1546BFFA-8D09-47CE-BADC-01E4BF45613E}"/>
              </a:ext>
            </a:extLst>
          </p:cNvPr>
          <p:cNvGrpSpPr/>
          <p:nvPr/>
        </p:nvGrpSpPr>
        <p:grpSpPr>
          <a:xfrm>
            <a:off x="5832488" y="2793999"/>
            <a:ext cx="2672255" cy="2236934"/>
            <a:chOff x="2325414" y="2435480"/>
            <a:chExt cx="2672255" cy="2236934"/>
          </a:xfrm>
        </p:grpSpPr>
        <p:sp>
          <p:nvSpPr>
            <p:cNvPr id="17" name="Rectangle 16">
              <a:extLst>
                <a:ext uri="{FF2B5EF4-FFF2-40B4-BE49-F238E27FC236}">
                  <a16:creationId xmlns:a16="http://schemas.microsoft.com/office/drawing/2014/main" id="{94EB8AA7-3165-4CE7-A93E-E7A16F92E7FE}"/>
                </a:ext>
              </a:extLst>
            </p:cNvPr>
            <p:cNvSpPr/>
            <p:nvPr/>
          </p:nvSpPr>
          <p:spPr>
            <a:xfrm>
              <a:off x="2325414" y="2435480"/>
              <a:ext cx="2672255" cy="22369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62163139-248B-4BB1-8F71-8D5112CFCCB8}"/>
                </a:ext>
              </a:extLst>
            </p:cNvPr>
            <p:cNvGrpSpPr/>
            <p:nvPr/>
          </p:nvGrpSpPr>
          <p:grpSpPr>
            <a:xfrm>
              <a:off x="2417380" y="2615383"/>
              <a:ext cx="2488322" cy="1877129"/>
              <a:chOff x="6157184" y="1764973"/>
              <a:chExt cx="2488322" cy="1877129"/>
            </a:xfrm>
          </p:grpSpPr>
          <p:grpSp>
            <p:nvGrpSpPr>
              <p:cNvPr id="40" name="Group 39">
                <a:extLst>
                  <a:ext uri="{FF2B5EF4-FFF2-40B4-BE49-F238E27FC236}">
                    <a16:creationId xmlns:a16="http://schemas.microsoft.com/office/drawing/2014/main" id="{2F3ECFFC-9095-4538-AD37-0B92F521F050}"/>
                  </a:ext>
                </a:extLst>
              </p:cNvPr>
              <p:cNvGrpSpPr/>
              <p:nvPr/>
            </p:nvGrpSpPr>
            <p:grpSpPr>
              <a:xfrm>
                <a:off x="6157184" y="1764973"/>
                <a:ext cx="2488322" cy="1877129"/>
                <a:chOff x="6157184" y="1764973"/>
                <a:chExt cx="2488322" cy="1877129"/>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6F81AC0-DCE3-4115-AB8D-960F270D44F6}"/>
                        </a:ext>
                      </a:extLst>
                    </p:cNvPr>
                    <p:cNvSpPr txBox="1"/>
                    <p:nvPr/>
                  </p:nvSpPr>
                  <p:spPr>
                    <a:xfrm>
                      <a:off x="6157184" y="1764973"/>
                      <a:ext cx="532913" cy="276999"/>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acc>
                              <m:accPr>
                                <m:chr m:val="⃗"/>
                                <m:ctrlPr>
                                  <a:rPr lang="en-US" sz="1200" i="1" smtClean="0">
                                    <a:latin typeface="Cambria Math" panose="02040503050406030204" pitchFamily="18" charset="0"/>
                                  </a:rPr>
                                </m:ctrlPr>
                              </m:accPr>
                              <m:e>
                                <m:r>
                                  <a:rPr lang="en-US" sz="1200" b="0" i="1" smtClean="0">
                                    <a:latin typeface="Cambria Math" panose="02040503050406030204" pitchFamily="18" charset="0"/>
                                  </a:rPr>
                                  <m:t>𝑤</m:t>
                                </m:r>
                              </m:e>
                            </m:acc>
                          </m:oMath>
                        </m:oMathPara>
                      </a14:m>
                      <a:endParaRPr lang="en-US" dirty="0"/>
                    </a:p>
                  </p:txBody>
                </p:sp>
              </mc:Choice>
              <mc:Fallback xmlns="">
                <p:sp>
                  <p:nvSpPr>
                    <p:cNvPr id="41" name="TextBox 40">
                      <a:extLst>
                        <a:ext uri="{FF2B5EF4-FFF2-40B4-BE49-F238E27FC236}">
                          <a16:creationId xmlns:a16="http://schemas.microsoft.com/office/drawing/2014/main" id="{E6F81AC0-DCE3-4115-AB8D-960F270D44F6}"/>
                        </a:ext>
                      </a:extLst>
                    </p:cNvPr>
                    <p:cNvSpPr txBox="1">
                      <a:spLocks noRot="1" noChangeAspect="1" noMove="1" noResize="1" noEditPoints="1" noAdjustHandles="1" noChangeArrowheads="1" noChangeShapeType="1" noTextEdit="1"/>
                    </p:cNvSpPr>
                    <p:nvPr/>
                  </p:nvSpPr>
                  <p:spPr>
                    <a:xfrm>
                      <a:off x="6157184" y="1764973"/>
                      <a:ext cx="532913" cy="276999"/>
                    </a:xfrm>
                    <a:prstGeom prst="rect">
                      <a:avLst/>
                    </a:prstGeom>
                    <a:blipFill>
                      <a:blip r:embed="rId4"/>
                      <a:stretch>
                        <a:fillRect/>
                      </a:stretch>
                    </a:blipFill>
                  </p:spPr>
                  <p:txBody>
                    <a:bodyPr/>
                    <a:lstStyle/>
                    <a:p>
                      <a:r>
                        <a:rPr lang="en-US">
                          <a:noFill/>
                        </a:rPr>
                        <a:t> </a:t>
                      </a:r>
                    </a:p>
                  </p:txBody>
                </p:sp>
              </mc:Fallback>
            </mc:AlternateContent>
            <p:cxnSp>
              <p:nvCxnSpPr>
                <p:cNvPr id="48" name="Straight Connector 47">
                  <a:extLst>
                    <a:ext uri="{FF2B5EF4-FFF2-40B4-BE49-F238E27FC236}">
                      <a16:creationId xmlns:a16="http://schemas.microsoft.com/office/drawing/2014/main" id="{28F85021-E967-4EC1-8334-A94CFF2DFDB5}"/>
                    </a:ext>
                  </a:extLst>
                </p:cNvPr>
                <p:cNvCxnSpPr>
                  <a:cxnSpLocks/>
                </p:cNvCxnSpPr>
                <p:nvPr/>
              </p:nvCxnSpPr>
              <p:spPr>
                <a:xfrm>
                  <a:off x="7227376" y="1813302"/>
                  <a:ext cx="0" cy="1828800"/>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2CB5CD0-046D-438C-8594-26B617B070CA}"/>
                    </a:ext>
                  </a:extLst>
                </p:cNvPr>
                <p:cNvCxnSpPr>
                  <a:cxnSpLocks/>
                </p:cNvCxnSpPr>
                <p:nvPr/>
              </p:nvCxnSpPr>
              <p:spPr>
                <a:xfrm>
                  <a:off x="6312976" y="2727702"/>
                  <a:ext cx="1828800" cy="0"/>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CB9562DB-EE11-40B7-A54C-DD44125A1C08}"/>
                    </a:ext>
                  </a:extLst>
                </p:cNvPr>
                <p:cNvSpPr/>
                <p:nvPr/>
              </p:nvSpPr>
              <p:spPr>
                <a:xfrm>
                  <a:off x="6312976" y="1813302"/>
                  <a:ext cx="1828800" cy="1828800"/>
                </a:xfrm>
                <a:prstGeom prst="ellipse">
                  <a:avLst/>
                </a:prstGeom>
                <a:noFill/>
                <a:ln w="3175">
                  <a:solidFill>
                    <a:srgbClr val="00B0F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6D8835F9-9216-4010-9392-52A13EA8383F}"/>
                    </a:ext>
                  </a:extLst>
                </p:cNvPr>
                <p:cNvCxnSpPr>
                  <a:endCxn id="52" idx="7"/>
                </p:cNvCxnSpPr>
                <p:nvPr/>
              </p:nvCxnSpPr>
              <p:spPr>
                <a:xfrm flipV="1">
                  <a:off x="7227376" y="2081124"/>
                  <a:ext cx="646578" cy="6465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B77302A-BC87-4B3C-BB5A-AE11C950B6BA}"/>
                    </a:ext>
                  </a:extLst>
                </p:cNvPr>
                <p:cNvCxnSpPr>
                  <a:cxnSpLocks/>
                  <a:endCxn id="52" idx="1"/>
                </p:cNvCxnSpPr>
                <p:nvPr/>
              </p:nvCxnSpPr>
              <p:spPr>
                <a:xfrm flipH="1" flipV="1">
                  <a:off x="6580798" y="2081124"/>
                  <a:ext cx="646578" cy="64657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74AE7D5-1561-408F-8DF9-DEFF7368BADB}"/>
                        </a:ext>
                      </a:extLst>
                    </p:cNvPr>
                    <p:cNvSpPr txBox="1"/>
                    <p:nvPr/>
                  </p:nvSpPr>
                  <p:spPr>
                    <a:xfrm>
                      <a:off x="7799606" y="1764973"/>
                      <a:ext cx="532913" cy="276999"/>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acc>
                              <m:accPr>
                                <m:chr m:val="⃗"/>
                                <m:ctrlPr>
                                  <a:rPr lang="en-US" sz="1200" i="1" smtClean="0">
                                    <a:latin typeface="Cambria Math" panose="02040503050406030204" pitchFamily="18" charset="0"/>
                                  </a:rPr>
                                </m:ctrlPr>
                              </m:accPr>
                              <m:e>
                                <m:r>
                                  <a:rPr lang="en-US" sz="1200" b="0" i="1" smtClean="0">
                                    <a:latin typeface="Cambria Math" panose="02040503050406030204" pitchFamily="18" charset="0"/>
                                  </a:rPr>
                                  <m:t>𝑣</m:t>
                                </m:r>
                              </m:e>
                            </m:acc>
                          </m:oMath>
                        </m:oMathPara>
                      </a14:m>
                      <a:endParaRPr lang="en-US" dirty="0"/>
                    </a:p>
                  </p:txBody>
                </p:sp>
              </mc:Choice>
              <mc:Fallback xmlns="">
                <p:sp>
                  <p:nvSpPr>
                    <p:cNvPr id="61" name="TextBox 60">
                      <a:extLst>
                        <a:ext uri="{FF2B5EF4-FFF2-40B4-BE49-F238E27FC236}">
                          <a16:creationId xmlns:a16="http://schemas.microsoft.com/office/drawing/2014/main" id="{574AE7D5-1561-408F-8DF9-DEFF7368BADB}"/>
                        </a:ext>
                      </a:extLst>
                    </p:cNvPr>
                    <p:cNvSpPr txBox="1">
                      <a:spLocks noRot="1" noChangeAspect="1" noMove="1" noResize="1" noEditPoints="1" noAdjustHandles="1" noChangeArrowheads="1" noChangeShapeType="1" noTextEdit="1"/>
                    </p:cNvSpPr>
                    <p:nvPr/>
                  </p:nvSpPr>
                  <p:spPr>
                    <a:xfrm>
                      <a:off x="7799606" y="1764973"/>
                      <a:ext cx="532913" cy="276999"/>
                    </a:xfrm>
                    <a:prstGeom prst="rect">
                      <a:avLst/>
                    </a:prstGeom>
                    <a:blipFill>
                      <a:blip r:embed="rId5"/>
                      <a:stretch>
                        <a:fillRect t="-2222" r="-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F182B5C-C1CB-4FE4-846D-86948F3C000F}"/>
                        </a:ext>
                      </a:extLst>
                    </p:cNvPr>
                    <p:cNvSpPr txBox="1"/>
                    <p:nvPr/>
                  </p:nvSpPr>
                  <p:spPr>
                    <a:xfrm>
                      <a:off x="7444517" y="2389367"/>
                      <a:ext cx="406190"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1</m:t>
                                </m:r>
                              </m:sub>
                            </m:sSub>
                          </m:oMath>
                        </m:oMathPara>
                      </a14:m>
                      <a:endParaRPr lang="en-US" dirty="0"/>
                    </a:p>
                  </p:txBody>
                </p:sp>
              </mc:Choice>
              <mc:Fallback xmlns="">
                <p:sp>
                  <p:nvSpPr>
                    <p:cNvPr id="62" name="TextBox 61">
                      <a:extLst>
                        <a:ext uri="{FF2B5EF4-FFF2-40B4-BE49-F238E27FC236}">
                          <a16:creationId xmlns:a16="http://schemas.microsoft.com/office/drawing/2014/main" id="{0F182B5C-C1CB-4FE4-846D-86948F3C000F}"/>
                        </a:ext>
                      </a:extLst>
                    </p:cNvPr>
                    <p:cNvSpPr txBox="1">
                      <a:spLocks noRot="1" noChangeAspect="1" noMove="1" noResize="1" noEditPoints="1" noAdjustHandles="1" noChangeArrowheads="1" noChangeShapeType="1" noTextEdit="1"/>
                    </p:cNvSpPr>
                    <p:nvPr/>
                  </p:nvSpPr>
                  <p:spPr>
                    <a:xfrm>
                      <a:off x="7444517" y="2389367"/>
                      <a:ext cx="40619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D6A86C6-1420-486F-950D-B7AC996DB83A}"/>
                        </a:ext>
                      </a:extLst>
                    </p:cNvPr>
                    <p:cNvSpPr txBox="1"/>
                    <p:nvPr/>
                  </p:nvSpPr>
                  <p:spPr>
                    <a:xfrm>
                      <a:off x="6636704" y="2389367"/>
                      <a:ext cx="406190"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2</m:t>
                                </m:r>
                              </m:sub>
                            </m:sSub>
                          </m:oMath>
                        </m:oMathPara>
                      </a14:m>
                      <a:endParaRPr lang="en-US" dirty="0"/>
                    </a:p>
                  </p:txBody>
                </p:sp>
              </mc:Choice>
              <mc:Fallback xmlns="">
                <p:sp>
                  <p:nvSpPr>
                    <p:cNvPr id="63" name="TextBox 62">
                      <a:extLst>
                        <a:ext uri="{FF2B5EF4-FFF2-40B4-BE49-F238E27FC236}">
                          <a16:creationId xmlns:a16="http://schemas.microsoft.com/office/drawing/2014/main" id="{1D6A86C6-1420-486F-950D-B7AC996DB83A}"/>
                        </a:ext>
                      </a:extLst>
                    </p:cNvPr>
                    <p:cNvSpPr txBox="1">
                      <a:spLocks noRot="1" noChangeAspect="1" noMove="1" noResize="1" noEditPoints="1" noAdjustHandles="1" noChangeArrowheads="1" noChangeShapeType="1" noTextEdit="1"/>
                    </p:cNvSpPr>
                    <p:nvPr/>
                  </p:nvSpPr>
                  <p:spPr>
                    <a:xfrm>
                      <a:off x="6636704" y="2389367"/>
                      <a:ext cx="40619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4E0AA137-85B4-4A57-83CA-4E47553C0DB8}"/>
                        </a:ext>
                      </a:extLst>
                    </p:cNvPr>
                    <p:cNvSpPr txBox="1"/>
                    <p:nvPr/>
                  </p:nvSpPr>
                  <p:spPr>
                    <a:xfrm>
                      <a:off x="8118589" y="2573813"/>
                      <a:ext cx="526917"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d>
                              <m:dPr>
                                <m:ctrlPr>
                                  <a:rPr lang="en-US" sz="1400" i="1">
                                    <a:latin typeface="Cambria Math" panose="02040503050406030204" pitchFamily="18" charset="0"/>
                                  </a:rPr>
                                </m:ctrlPr>
                              </m:dPr>
                              <m:e>
                                <m:r>
                                  <a:rPr lang="en-US" sz="1400" i="1">
                                    <a:latin typeface="Cambria Math" panose="02040503050406030204" pitchFamily="18" charset="0"/>
                                  </a:rPr>
                                  <m:t>1,0</m:t>
                                </m:r>
                              </m:e>
                            </m:d>
                          </m:oMath>
                        </m:oMathPara>
                      </a14:m>
                      <a:endParaRPr lang="en-US" dirty="0"/>
                    </a:p>
                  </p:txBody>
                </p:sp>
              </mc:Choice>
              <mc:Fallback xmlns="">
                <p:sp>
                  <p:nvSpPr>
                    <p:cNvPr id="64" name="TextBox 63">
                      <a:extLst>
                        <a:ext uri="{FF2B5EF4-FFF2-40B4-BE49-F238E27FC236}">
                          <a16:creationId xmlns:a16="http://schemas.microsoft.com/office/drawing/2014/main" id="{4E0AA137-85B4-4A57-83CA-4E47553C0DB8}"/>
                        </a:ext>
                      </a:extLst>
                    </p:cNvPr>
                    <p:cNvSpPr txBox="1">
                      <a:spLocks noRot="1" noChangeAspect="1" noMove="1" noResize="1" noEditPoints="1" noAdjustHandles="1" noChangeArrowheads="1" noChangeShapeType="1" noTextEdit="1"/>
                    </p:cNvSpPr>
                    <p:nvPr/>
                  </p:nvSpPr>
                  <p:spPr>
                    <a:xfrm>
                      <a:off x="8118589" y="2573813"/>
                      <a:ext cx="526917" cy="307777"/>
                    </a:xfrm>
                    <a:prstGeom prst="rect">
                      <a:avLst/>
                    </a:prstGeom>
                    <a:blipFill>
                      <a:blip r:embed="rId8"/>
                      <a:stretch>
                        <a:fillRect/>
                      </a:stretch>
                    </a:blipFill>
                  </p:spPr>
                  <p:txBody>
                    <a:bodyPr/>
                    <a:lstStyle/>
                    <a:p>
                      <a:r>
                        <a:rPr lang="en-US">
                          <a:noFill/>
                        </a:rPr>
                        <a:t> </a:t>
                      </a:r>
                    </a:p>
                  </p:txBody>
                </p:sp>
              </mc:Fallback>
            </mc:AlternateContent>
            <p:cxnSp>
              <p:nvCxnSpPr>
                <p:cNvPr id="65" name="Straight Connector 64">
                  <a:extLst>
                    <a:ext uri="{FF2B5EF4-FFF2-40B4-BE49-F238E27FC236}">
                      <a16:creationId xmlns:a16="http://schemas.microsoft.com/office/drawing/2014/main" id="{3C125BD7-50C2-4BB6-BF28-F0084C787EA8}"/>
                    </a:ext>
                  </a:extLst>
                </p:cNvPr>
                <p:cNvCxnSpPr>
                  <a:cxnSpLocks/>
                  <a:stCxn id="63" idx="3"/>
                </p:cNvCxnSpPr>
                <p:nvPr/>
              </p:nvCxnSpPr>
              <p:spPr>
                <a:xfrm flipV="1">
                  <a:off x="7042894" y="2389367"/>
                  <a:ext cx="184482" cy="1846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0380987-326A-4755-8379-2FC09236F011}"/>
                    </a:ext>
                  </a:extLst>
                </p:cNvPr>
                <p:cNvCxnSpPr>
                  <a:cxnSpLocks/>
                </p:cNvCxnSpPr>
                <p:nvPr/>
              </p:nvCxnSpPr>
              <p:spPr>
                <a:xfrm flipH="1" flipV="1">
                  <a:off x="7224202" y="2395087"/>
                  <a:ext cx="183300" cy="1789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E690326-FDBF-4DB8-990D-22A85A2D0B55}"/>
                      </a:ext>
                    </a:extLst>
                  </p:cNvPr>
                  <p:cNvSpPr txBox="1"/>
                  <p:nvPr/>
                </p:nvSpPr>
                <p:spPr>
                  <a:xfrm>
                    <a:off x="6458765" y="2327574"/>
                    <a:ext cx="264881" cy="323294"/>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box>
                            <m:boxPr>
                              <m:ctrlPr>
                                <a:rPr lang="en-US" i="1" smtClean="0">
                                  <a:solidFill>
                                    <a:srgbClr val="7030A0"/>
                                  </a:solidFill>
                                  <a:latin typeface="Cambria Math" panose="02040503050406030204" pitchFamily="18" charset="0"/>
                                </a:rPr>
                              </m:ctrlPr>
                            </m:boxPr>
                            <m:e>
                              <m:argPr>
                                <m:argSz m:val="-1"/>
                              </m:argPr>
                              <m:f>
                                <m:fPr>
                                  <m:ctrlPr>
                                    <a:rPr lang="en-US" i="1" smtClean="0">
                                      <a:solidFill>
                                        <a:srgbClr val="7030A0"/>
                                      </a:solidFill>
                                      <a:latin typeface="Cambria Math" panose="02040503050406030204" pitchFamily="18" charset="0"/>
                                    </a:rPr>
                                  </m:ctrlPr>
                                </m:fPr>
                                <m:num>
                                  <m:r>
                                    <a:rPr lang="en-US" b="0" i="1" smtClean="0">
                                      <a:solidFill>
                                        <a:srgbClr val="7030A0"/>
                                      </a:solidFill>
                                      <a:latin typeface="Cambria Math" panose="02040503050406030204" pitchFamily="18" charset="0"/>
                                    </a:rPr>
                                    <m:t>3</m:t>
                                  </m:r>
                                </m:num>
                                <m:den>
                                  <m:r>
                                    <a:rPr lang="en-US" b="0" i="1" smtClean="0">
                                      <a:solidFill>
                                        <a:srgbClr val="7030A0"/>
                                      </a:solidFill>
                                      <a:latin typeface="Cambria Math" panose="02040503050406030204" pitchFamily="18" charset="0"/>
                                    </a:rPr>
                                    <m:t>4</m:t>
                                  </m:r>
                                </m:den>
                              </m:f>
                              <m:r>
                                <a:rPr lang="en-US" i="1" smtClean="0">
                                  <a:solidFill>
                                    <a:srgbClr val="7030A0"/>
                                  </a:solidFill>
                                  <a:latin typeface="Cambria Math" panose="02040503050406030204" pitchFamily="18" charset="0"/>
                                  <a:ea typeface="Cambria Math" panose="02040503050406030204" pitchFamily="18" charset="0"/>
                                </a:rPr>
                                <m:t>𝜋</m:t>
                              </m:r>
                            </m:e>
                          </m:box>
                        </m:oMath>
                      </m:oMathPara>
                    </a14:m>
                    <a:endParaRPr lang="en-US" dirty="0">
                      <a:solidFill>
                        <a:srgbClr val="7030A0"/>
                      </a:solidFill>
                    </a:endParaRPr>
                  </a:p>
                </p:txBody>
              </p:sp>
            </mc:Choice>
            <mc:Fallback xmlns="">
              <p:sp>
                <p:nvSpPr>
                  <p:cNvPr id="67" name="TextBox 66">
                    <a:extLst>
                      <a:ext uri="{FF2B5EF4-FFF2-40B4-BE49-F238E27FC236}">
                        <a16:creationId xmlns:a16="http://schemas.microsoft.com/office/drawing/2014/main" id="{CE690326-FDBF-4DB8-990D-22A85A2D0B55}"/>
                      </a:ext>
                    </a:extLst>
                  </p:cNvPr>
                  <p:cNvSpPr txBox="1">
                    <a:spLocks noRot="1" noChangeAspect="1" noMove="1" noResize="1" noEditPoints="1" noAdjustHandles="1" noChangeArrowheads="1" noChangeShapeType="1" noTextEdit="1"/>
                  </p:cNvSpPr>
                  <p:nvPr/>
                </p:nvSpPr>
                <p:spPr>
                  <a:xfrm>
                    <a:off x="6458765" y="2327574"/>
                    <a:ext cx="264881" cy="323294"/>
                  </a:xfrm>
                  <a:prstGeom prst="rect">
                    <a:avLst/>
                  </a:prstGeom>
                  <a:blipFill>
                    <a:blip r:embed="rId9"/>
                    <a:stretch>
                      <a:fillRect l="-11364" r="-454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1DBE3416-475E-41F3-A3F0-063018E5BEF9}"/>
                      </a:ext>
                    </a:extLst>
                  </p:cNvPr>
                  <p:cNvSpPr txBox="1"/>
                  <p:nvPr/>
                </p:nvSpPr>
                <p:spPr>
                  <a:xfrm>
                    <a:off x="7753144" y="2327574"/>
                    <a:ext cx="264880" cy="32271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box>
                            <m:boxPr>
                              <m:ctrlPr>
                                <a:rPr lang="en-US" i="1" smtClean="0">
                                  <a:solidFill>
                                    <a:srgbClr val="7030A0"/>
                                  </a:solidFill>
                                  <a:latin typeface="Cambria Math" panose="02040503050406030204" pitchFamily="18" charset="0"/>
                                </a:rPr>
                              </m:ctrlPr>
                            </m:boxPr>
                            <m:e>
                              <m:argPr>
                                <m:argSz m:val="-1"/>
                              </m:argPr>
                              <m:f>
                                <m:fPr>
                                  <m:ctrlPr>
                                    <a:rPr lang="en-US" i="1" smtClean="0">
                                      <a:solidFill>
                                        <a:srgbClr val="7030A0"/>
                                      </a:solidFill>
                                      <a:latin typeface="Cambria Math" panose="02040503050406030204" pitchFamily="18" charset="0"/>
                                    </a:rPr>
                                  </m:ctrlPr>
                                </m:fPr>
                                <m:num>
                                  <m:r>
                                    <a:rPr lang="en-US" b="0" i="1" smtClean="0">
                                      <a:solidFill>
                                        <a:srgbClr val="7030A0"/>
                                      </a:solidFill>
                                      <a:latin typeface="Cambria Math" panose="02040503050406030204" pitchFamily="18" charset="0"/>
                                    </a:rPr>
                                    <m:t>1</m:t>
                                  </m:r>
                                </m:num>
                                <m:den>
                                  <m:r>
                                    <a:rPr lang="en-US" b="0" i="1" smtClean="0">
                                      <a:solidFill>
                                        <a:srgbClr val="7030A0"/>
                                      </a:solidFill>
                                      <a:latin typeface="Cambria Math" panose="02040503050406030204" pitchFamily="18" charset="0"/>
                                    </a:rPr>
                                    <m:t>4</m:t>
                                  </m:r>
                                </m:den>
                              </m:f>
                              <m:r>
                                <a:rPr lang="en-US" i="1" smtClean="0">
                                  <a:solidFill>
                                    <a:srgbClr val="7030A0"/>
                                  </a:solidFill>
                                  <a:latin typeface="Cambria Math" panose="02040503050406030204" pitchFamily="18" charset="0"/>
                                  <a:ea typeface="Cambria Math" panose="02040503050406030204" pitchFamily="18" charset="0"/>
                                </a:rPr>
                                <m:t>𝜋</m:t>
                              </m:r>
                            </m:e>
                          </m:box>
                        </m:oMath>
                      </m:oMathPara>
                    </a14:m>
                    <a:endParaRPr lang="en-US" dirty="0">
                      <a:solidFill>
                        <a:srgbClr val="7030A0"/>
                      </a:solidFill>
                    </a:endParaRPr>
                  </a:p>
                </p:txBody>
              </p:sp>
            </mc:Choice>
            <mc:Fallback xmlns="">
              <p:sp>
                <p:nvSpPr>
                  <p:cNvPr id="68" name="TextBox 67">
                    <a:extLst>
                      <a:ext uri="{FF2B5EF4-FFF2-40B4-BE49-F238E27FC236}">
                        <a16:creationId xmlns:a16="http://schemas.microsoft.com/office/drawing/2014/main" id="{1DBE3416-475E-41F3-A3F0-063018E5BEF9}"/>
                      </a:ext>
                    </a:extLst>
                  </p:cNvPr>
                  <p:cNvSpPr txBox="1">
                    <a:spLocks noRot="1" noChangeAspect="1" noMove="1" noResize="1" noEditPoints="1" noAdjustHandles="1" noChangeArrowheads="1" noChangeShapeType="1" noTextEdit="1"/>
                  </p:cNvSpPr>
                  <p:nvPr/>
                </p:nvSpPr>
                <p:spPr>
                  <a:xfrm>
                    <a:off x="7753144" y="2327574"/>
                    <a:ext cx="264880" cy="322717"/>
                  </a:xfrm>
                  <a:prstGeom prst="rect">
                    <a:avLst/>
                  </a:prstGeom>
                  <a:blipFill>
                    <a:blip r:embed="rId10"/>
                    <a:stretch>
                      <a:fillRect l="-13953" r="-4651" b="-18868"/>
                    </a:stretch>
                  </a:blipFill>
                </p:spPr>
                <p:txBody>
                  <a:bodyPr/>
                  <a:lstStyle/>
                  <a:p>
                    <a:r>
                      <a:rPr lang="en-US">
                        <a:noFill/>
                      </a:rPr>
                      <a:t> </a:t>
                    </a:r>
                  </a:p>
                </p:txBody>
              </p:sp>
            </mc:Fallback>
          </mc:AlternateContent>
        </p:grpSp>
      </p:grpSp>
      <p:sp>
        <p:nvSpPr>
          <p:cNvPr id="8" name="Rectangle 7">
            <a:extLst>
              <a:ext uri="{FF2B5EF4-FFF2-40B4-BE49-F238E27FC236}">
                <a16:creationId xmlns:a16="http://schemas.microsoft.com/office/drawing/2014/main" id="{BFBCB13A-D94A-4BC0-80F3-3CB576067FC7}"/>
              </a:ext>
            </a:extLst>
          </p:cNvPr>
          <p:cNvSpPr/>
          <p:nvPr/>
        </p:nvSpPr>
        <p:spPr>
          <a:xfrm>
            <a:off x="3424237" y="5021407"/>
            <a:ext cx="1376363" cy="1743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B70B3C34-63C9-42F6-A803-4350B77EA63C}"/>
              </a:ext>
            </a:extLst>
          </p:cNvPr>
          <p:cNvGrpSpPr/>
          <p:nvPr/>
        </p:nvGrpSpPr>
        <p:grpSpPr>
          <a:xfrm>
            <a:off x="1727648" y="5621707"/>
            <a:ext cx="1076632" cy="369332"/>
            <a:chOff x="4968362" y="2079211"/>
            <a:chExt cx="1076632" cy="369332"/>
          </a:xfrm>
        </p:grpSpPr>
        <p:cxnSp>
          <p:nvCxnSpPr>
            <p:cNvPr id="36" name="Straight Arrow Connector 35">
              <a:extLst>
                <a:ext uri="{FF2B5EF4-FFF2-40B4-BE49-F238E27FC236}">
                  <a16:creationId xmlns:a16="http://schemas.microsoft.com/office/drawing/2014/main" id="{1931EE07-0BED-4093-BB6D-DD239C2804AA}"/>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58CA425-EA85-4379-9A2A-D7149255AA0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286068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par>
                          <p:cTn id="12" fill="hold">
                            <p:stCondLst>
                              <p:cond delay="500"/>
                            </p:stCondLst>
                            <p:childTnLst>
                              <p:par>
                                <p:cTn id="13" presetID="22" presetClass="entr" presetSubtype="2"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right)">
                                      <p:cBhvr>
                                        <p:cTn id="1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2A4CC2-3542-406F-ADF1-3F90FE362D35}"/>
              </a:ext>
            </a:extLst>
          </p:cNvPr>
          <p:cNvPicPr>
            <a:picLocks noChangeAspect="1"/>
          </p:cNvPicPr>
          <p:nvPr/>
        </p:nvPicPr>
        <p:blipFill>
          <a:blip r:embed="rId3"/>
          <a:stretch>
            <a:fillRect/>
          </a:stretch>
        </p:blipFill>
        <p:spPr>
          <a:xfrm>
            <a:off x="1164034" y="1536514"/>
            <a:ext cx="6815932" cy="2514970"/>
          </a:xfrm>
          <a:prstGeom prst="rect">
            <a:avLst/>
          </a:prstGeom>
          <a:ln>
            <a:solidFill>
              <a:schemeClr val="tx1"/>
            </a:solidFill>
          </a:ln>
        </p:spPr>
      </p:pic>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4 – real_vectors.ipynb</a:t>
            </a:r>
          </a:p>
        </p:txBody>
      </p:sp>
      <p:sp>
        <p:nvSpPr>
          <p:cNvPr id="4" name="Slide Number Placeholder 3"/>
          <p:cNvSpPr>
            <a:spLocks noGrp="1"/>
          </p:cNvSpPr>
          <p:nvPr>
            <p:ph type="sldNum" sz="quarter" idx="12"/>
          </p:nvPr>
        </p:nvSpPr>
        <p:spPr/>
        <p:txBody>
          <a:bodyPr/>
          <a:lstStyle/>
          <a:p>
            <a:fld id="{650AD656-6FF9-465D-B7B0-1CD0DD39CD23}" type="slidenum">
              <a:rPr lang="en-US" smtClean="0"/>
              <a:t>18</a:t>
            </a:fld>
            <a:endParaRPr lang="en-US"/>
          </a:p>
        </p:txBody>
      </p:sp>
      <p:grpSp>
        <p:nvGrpSpPr>
          <p:cNvPr id="18" name="Group 17">
            <a:extLst>
              <a:ext uri="{FF2B5EF4-FFF2-40B4-BE49-F238E27FC236}">
                <a16:creationId xmlns:a16="http://schemas.microsoft.com/office/drawing/2014/main" id="{1546BFFA-8D09-47CE-BADC-01E4BF45613E}"/>
              </a:ext>
            </a:extLst>
          </p:cNvPr>
          <p:cNvGrpSpPr/>
          <p:nvPr/>
        </p:nvGrpSpPr>
        <p:grpSpPr>
          <a:xfrm>
            <a:off x="5307711" y="4301979"/>
            <a:ext cx="2672255" cy="2236934"/>
            <a:chOff x="2325414" y="2435480"/>
            <a:chExt cx="2672255" cy="2236934"/>
          </a:xfrm>
        </p:grpSpPr>
        <p:sp>
          <p:nvSpPr>
            <p:cNvPr id="17" name="Rectangle 16">
              <a:extLst>
                <a:ext uri="{FF2B5EF4-FFF2-40B4-BE49-F238E27FC236}">
                  <a16:creationId xmlns:a16="http://schemas.microsoft.com/office/drawing/2014/main" id="{94EB8AA7-3165-4CE7-A93E-E7A16F92E7FE}"/>
                </a:ext>
              </a:extLst>
            </p:cNvPr>
            <p:cNvSpPr/>
            <p:nvPr/>
          </p:nvSpPr>
          <p:spPr>
            <a:xfrm>
              <a:off x="2325414" y="2435480"/>
              <a:ext cx="2672255" cy="22369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62163139-248B-4BB1-8F71-8D5112CFCCB8}"/>
                </a:ext>
              </a:extLst>
            </p:cNvPr>
            <p:cNvGrpSpPr/>
            <p:nvPr/>
          </p:nvGrpSpPr>
          <p:grpSpPr>
            <a:xfrm>
              <a:off x="2417380" y="2615383"/>
              <a:ext cx="2488322" cy="1877129"/>
              <a:chOff x="6157184" y="1764973"/>
              <a:chExt cx="2488322" cy="1877129"/>
            </a:xfrm>
          </p:grpSpPr>
          <p:grpSp>
            <p:nvGrpSpPr>
              <p:cNvPr id="40" name="Group 39">
                <a:extLst>
                  <a:ext uri="{FF2B5EF4-FFF2-40B4-BE49-F238E27FC236}">
                    <a16:creationId xmlns:a16="http://schemas.microsoft.com/office/drawing/2014/main" id="{2F3ECFFC-9095-4538-AD37-0B92F521F050}"/>
                  </a:ext>
                </a:extLst>
              </p:cNvPr>
              <p:cNvGrpSpPr/>
              <p:nvPr/>
            </p:nvGrpSpPr>
            <p:grpSpPr>
              <a:xfrm>
                <a:off x="6157184" y="1764973"/>
                <a:ext cx="2488322" cy="1877129"/>
                <a:chOff x="6157184" y="1764973"/>
                <a:chExt cx="2488322" cy="1877129"/>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6F81AC0-DCE3-4115-AB8D-960F270D44F6}"/>
                        </a:ext>
                      </a:extLst>
                    </p:cNvPr>
                    <p:cNvSpPr txBox="1"/>
                    <p:nvPr/>
                  </p:nvSpPr>
                  <p:spPr>
                    <a:xfrm>
                      <a:off x="6157184" y="1764973"/>
                      <a:ext cx="532913" cy="276999"/>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acc>
                              <m:accPr>
                                <m:chr m:val="⃗"/>
                                <m:ctrlPr>
                                  <a:rPr lang="en-US" sz="1200" i="1" smtClean="0">
                                    <a:latin typeface="Cambria Math" panose="02040503050406030204" pitchFamily="18" charset="0"/>
                                  </a:rPr>
                                </m:ctrlPr>
                              </m:accPr>
                              <m:e>
                                <m:r>
                                  <a:rPr lang="en-US" sz="1200" b="0" i="1" smtClean="0">
                                    <a:latin typeface="Cambria Math" panose="02040503050406030204" pitchFamily="18" charset="0"/>
                                  </a:rPr>
                                  <m:t>𝑤</m:t>
                                </m:r>
                              </m:e>
                            </m:acc>
                          </m:oMath>
                        </m:oMathPara>
                      </a14:m>
                      <a:endParaRPr lang="en-US" dirty="0"/>
                    </a:p>
                  </p:txBody>
                </p:sp>
              </mc:Choice>
              <mc:Fallback xmlns="">
                <p:sp>
                  <p:nvSpPr>
                    <p:cNvPr id="41" name="TextBox 40">
                      <a:extLst>
                        <a:ext uri="{FF2B5EF4-FFF2-40B4-BE49-F238E27FC236}">
                          <a16:creationId xmlns:a16="http://schemas.microsoft.com/office/drawing/2014/main" id="{E6F81AC0-DCE3-4115-AB8D-960F270D44F6}"/>
                        </a:ext>
                      </a:extLst>
                    </p:cNvPr>
                    <p:cNvSpPr txBox="1">
                      <a:spLocks noRot="1" noChangeAspect="1" noMove="1" noResize="1" noEditPoints="1" noAdjustHandles="1" noChangeArrowheads="1" noChangeShapeType="1" noTextEdit="1"/>
                    </p:cNvSpPr>
                    <p:nvPr/>
                  </p:nvSpPr>
                  <p:spPr>
                    <a:xfrm>
                      <a:off x="6157184" y="1764973"/>
                      <a:ext cx="532913" cy="276999"/>
                    </a:xfrm>
                    <a:prstGeom prst="rect">
                      <a:avLst/>
                    </a:prstGeom>
                    <a:blipFill>
                      <a:blip r:embed="rId4"/>
                      <a:stretch>
                        <a:fillRect/>
                      </a:stretch>
                    </a:blipFill>
                  </p:spPr>
                  <p:txBody>
                    <a:bodyPr/>
                    <a:lstStyle/>
                    <a:p>
                      <a:r>
                        <a:rPr lang="en-US">
                          <a:noFill/>
                        </a:rPr>
                        <a:t> </a:t>
                      </a:r>
                    </a:p>
                  </p:txBody>
                </p:sp>
              </mc:Fallback>
            </mc:AlternateContent>
            <p:cxnSp>
              <p:nvCxnSpPr>
                <p:cNvPr id="48" name="Straight Connector 47">
                  <a:extLst>
                    <a:ext uri="{FF2B5EF4-FFF2-40B4-BE49-F238E27FC236}">
                      <a16:creationId xmlns:a16="http://schemas.microsoft.com/office/drawing/2014/main" id="{28F85021-E967-4EC1-8334-A94CFF2DFDB5}"/>
                    </a:ext>
                  </a:extLst>
                </p:cNvPr>
                <p:cNvCxnSpPr>
                  <a:cxnSpLocks/>
                </p:cNvCxnSpPr>
                <p:nvPr/>
              </p:nvCxnSpPr>
              <p:spPr>
                <a:xfrm>
                  <a:off x="7227376" y="1813302"/>
                  <a:ext cx="0" cy="1828800"/>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2CB5CD0-046D-438C-8594-26B617B070CA}"/>
                    </a:ext>
                  </a:extLst>
                </p:cNvPr>
                <p:cNvCxnSpPr>
                  <a:cxnSpLocks/>
                </p:cNvCxnSpPr>
                <p:nvPr/>
              </p:nvCxnSpPr>
              <p:spPr>
                <a:xfrm>
                  <a:off x="6312976" y="2727702"/>
                  <a:ext cx="1828800" cy="0"/>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CB9562DB-EE11-40B7-A54C-DD44125A1C08}"/>
                    </a:ext>
                  </a:extLst>
                </p:cNvPr>
                <p:cNvSpPr/>
                <p:nvPr/>
              </p:nvSpPr>
              <p:spPr>
                <a:xfrm>
                  <a:off x="6312976" y="1813302"/>
                  <a:ext cx="1828800" cy="1828800"/>
                </a:xfrm>
                <a:prstGeom prst="ellipse">
                  <a:avLst/>
                </a:prstGeom>
                <a:noFill/>
                <a:ln w="3175">
                  <a:solidFill>
                    <a:srgbClr val="00B0F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6D8835F9-9216-4010-9392-52A13EA8383F}"/>
                    </a:ext>
                  </a:extLst>
                </p:cNvPr>
                <p:cNvCxnSpPr>
                  <a:endCxn id="52" idx="7"/>
                </p:cNvCxnSpPr>
                <p:nvPr/>
              </p:nvCxnSpPr>
              <p:spPr>
                <a:xfrm flipV="1">
                  <a:off x="7227376" y="2081124"/>
                  <a:ext cx="646578" cy="6465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B77302A-BC87-4B3C-BB5A-AE11C950B6BA}"/>
                    </a:ext>
                  </a:extLst>
                </p:cNvPr>
                <p:cNvCxnSpPr>
                  <a:cxnSpLocks/>
                  <a:endCxn id="52" idx="1"/>
                </p:cNvCxnSpPr>
                <p:nvPr/>
              </p:nvCxnSpPr>
              <p:spPr>
                <a:xfrm flipH="1" flipV="1">
                  <a:off x="6580798" y="2081124"/>
                  <a:ext cx="646578" cy="64657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74AE7D5-1561-408F-8DF9-DEFF7368BADB}"/>
                        </a:ext>
                      </a:extLst>
                    </p:cNvPr>
                    <p:cNvSpPr txBox="1"/>
                    <p:nvPr/>
                  </p:nvSpPr>
                  <p:spPr>
                    <a:xfrm>
                      <a:off x="7799606" y="1764973"/>
                      <a:ext cx="532913" cy="276999"/>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acc>
                              <m:accPr>
                                <m:chr m:val="⃗"/>
                                <m:ctrlPr>
                                  <a:rPr lang="en-US" sz="1200" i="1" smtClean="0">
                                    <a:latin typeface="Cambria Math" panose="02040503050406030204" pitchFamily="18" charset="0"/>
                                  </a:rPr>
                                </m:ctrlPr>
                              </m:accPr>
                              <m:e>
                                <m:r>
                                  <a:rPr lang="en-US" sz="1200" b="0" i="1" smtClean="0">
                                    <a:latin typeface="Cambria Math" panose="02040503050406030204" pitchFamily="18" charset="0"/>
                                  </a:rPr>
                                  <m:t>𝑣</m:t>
                                </m:r>
                              </m:e>
                            </m:acc>
                          </m:oMath>
                        </m:oMathPara>
                      </a14:m>
                      <a:endParaRPr lang="en-US" dirty="0"/>
                    </a:p>
                  </p:txBody>
                </p:sp>
              </mc:Choice>
              <mc:Fallback xmlns="">
                <p:sp>
                  <p:nvSpPr>
                    <p:cNvPr id="61" name="TextBox 60">
                      <a:extLst>
                        <a:ext uri="{FF2B5EF4-FFF2-40B4-BE49-F238E27FC236}">
                          <a16:creationId xmlns:a16="http://schemas.microsoft.com/office/drawing/2014/main" id="{574AE7D5-1561-408F-8DF9-DEFF7368BADB}"/>
                        </a:ext>
                      </a:extLst>
                    </p:cNvPr>
                    <p:cNvSpPr txBox="1">
                      <a:spLocks noRot="1" noChangeAspect="1" noMove="1" noResize="1" noEditPoints="1" noAdjustHandles="1" noChangeArrowheads="1" noChangeShapeType="1" noTextEdit="1"/>
                    </p:cNvSpPr>
                    <p:nvPr/>
                  </p:nvSpPr>
                  <p:spPr>
                    <a:xfrm>
                      <a:off x="7799606" y="1764973"/>
                      <a:ext cx="532913" cy="276999"/>
                    </a:xfrm>
                    <a:prstGeom prst="rect">
                      <a:avLst/>
                    </a:prstGeom>
                    <a:blipFill>
                      <a:blip r:embed="rId5"/>
                      <a:stretch>
                        <a:fillRect t="-2174" r="-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F182B5C-C1CB-4FE4-846D-86948F3C000F}"/>
                        </a:ext>
                      </a:extLst>
                    </p:cNvPr>
                    <p:cNvSpPr txBox="1"/>
                    <p:nvPr/>
                  </p:nvSpPr>
                  <p:spPr>
                    <a:xfrm>
                      <a:off x="7444517" y="2389367"/>
                      <a:ext cx="406190"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1</m:t>
                                </m:r>
                              </m:sub>
                            </m:sSub>
                          </m:oMath>
                        </m:oMathPara>
                      </a14:m>
                      <a:endParaRPr lang="en-US" dirty="0"/>
                    </a:p>
                  </p:txBody>
                </p:sp>
              </mc:Choice>
              <mc:Fallback xmlns="">
                <p:sp>
                  <p:nvSpPr>
                    <p:cNvPr id="62" name="TextBox 61">
                      <a:extLst>
                        <a:ext uri="{FF2B5EF4-FFF2-40B4-BE49-F238E27FC236}">
                          <a16:creationId xmlns:a16="http://schemas.microsoft.com/office/drawing/2014/main" id="{0F182B5C-C1CB-4FE4-846D-86948F3C000F}"/>
                        </a:ext>
                      </a:extLst>
                    </p:cNvPr>
                    <p:cNvSpPr txBox="1">
                      <a:spLocks noRot="1" noChangeAspect="1" noMove="1" noResize="1" noEditPoints="1" noAdjustHandles="1" noChangeArrowheads="1" noChangeShapeType="1" noTextEdit="1"/>
                    </p:cNvSpPr>
                    <p:nvPr/>
                  </p:nvSpPr>
                  <p:spPr>
                    <a:xfrm>
                      <a:off x="7444517" y="2389367"/>
                      <a:ext cx="40619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D6A86C6-1420-486F-950D-B7AC996DB83A}"/>
                        </a:ext>
                      </a:extLst>
                    </p:cNvPr>
                    <p:cNvSpPr txBox="1"/>
                    <p:nvPr/>
                  </p:nvSpPr>
                  <p:spPr>
                    <a:xfrm>
                      <a:off x="6636704" y="2389367"/>
                      <a:ext cx="406190"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2</m:t>
                                </m:r>
                              </m:sub>
                            </m:sSub>
                          </m:oMath>
                        </m:oMathPara>
                      </a14:m>
                      <a:endParaRPr lang="en-US" dirty="0"/>
                    </a:p>
                  </p:txBody>
                </p:sp>
              </mc:Choice>
              <mc:Fallback xmlns="">
                <p:sp>
                  <p:nvSpPr>
                    <p:cNvPr id="63" name="TextBox 62">
                      <a:extLst>
                        <a:ext uri="{FF2B5EF4-FFF2-40B4-BE49-F238E27FC236}">
                          <a16:creationId xmlns:a16="http://schemas.microsoft.com/office/drawing/2014/main" id="{1D6A86C6-1420-486F-950D-B7AC996DB83A}"/>
                        </a:ext>
                      </a:extLst>
                    </p:cNvPr>
                    <p:cNvSpPr txBox="1">
                      <a:spLocks noRot="1" noChangeAspect="1" noMove="1" noResize="1" noEditPoints="1" noAdjustHandles="1" noChangeArrowheads="1" noChangeShapeType="1" noTextEdit="1"/>
                    </p:cNvSpPr>
                    <p:nvPr/>
                  </p:nvSpPr>
                  <p:spPr>
                    <a:xfrm>
                      <a:off x="6636704" y="2389367"/>
                      <a:ext cx="40619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4E0AA137-85B4-4A57-83CA-4E47553C0DB8}"/>
                        </a:ext>
                      </a:extLst>
                    </p:cNvPr>
                    <p:cNvSpPr txBox="1"/>
                    <p:nvPr/>
                  </p:nvSpPr>
                  <p:spPr>
                    <a:xfrm>
                      <a:off x="8118589" y="2573813"/>
                      <a:ext cx="526917"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d>
                              <m:dPr>
                                <m:ctrlPr>
                                  <a:rPr lang="en-US" sz="1400" i="1">
                                    <a:latin typeface="Cambria Math" panose="02040503050406030204" pitchFamily="18" charset="0"/>
                                  </a:rPr>
                                </m:ctrlPr>
                              </m:dPr>
                              <m:e>
                                <m:r>
                                  <a:rPr lang="en-US" sz="1400" i="1">
                                    <a:latin typeface="Cambria Math" panose="02040503050406030204" pitchFamily="18" charset="0"/>
                                  </a:rPr>
                                  <m:t>1,0</m:t>
                                </m:r>
                              </m:e>
                            </m:d>
                          </m:oMath>
                        </m:oMathPara>
                      </a14:m>
                      <a:endParaRPr lang="en-US" dirty="0"/>
                    </a:p>
                  </p:txBody>
                </p:sp>
              </mc:Choice>
              <mc:Fallback xmlns="">
                <p:sp>
                  <p:nvSpPr>
                    <p:cNvPr id="64" name="TextBox 63">
                      <a:extLst>
                        <a:ext uri="{FF2B5EF4-FFF2-40B4-BE49-F238E27FC236}">
                          <a16:creationId xmlns:a16="http://schemas.microsoft.com/office/drawing/2014/main" id="{4E0AA137-85B4-4A57-83CA-4E47553C0DB8}"/>
                        </a:ext>
                      </a:extLst>
                    </p:cNvPr>
                    <p:cNvSpPr txBox="1">
                      <a:spLocks noRot="1" noChangeAspect="1" noMove="1" noResize="1" noEditPoints="1" noAdjustHandles="1" noChangeArrowheads="1" noChangeShapeType="1" noTextEdit="1"/>
                    </p:cNvSpPr>
                    <p:nvPr/>
                  </p:nvSpPr>
                  <p:spPr>
                    <a:xfrm>
                      <a:off x="8118589" y="2573813"/>
                      <a:ext cx="526917" cy="307777"/>
                    </a:xfrm>
                    <a:prstGeom prst="rect">
                      <a:avLst/>
                    </a:prstGeom>
                    <a:blipFill>
                      <a:blip r:embed="rId8"/>
                      <a:stretch>
                        <a:fillRect/>
                      </a:stretch>
                    </a:blipFill>
                  </p:spPr>
                  <p:txBody>
                    <a:bodyPr/>
                    <a:lstStyle/>
                    <a:p>
                      <a:r>
                        <a:rPr lang="en-US">
                          <a:noFill/>
                        </a:rPr>
                        <a:t> </a:t>
                      </a:r>
                    </a:p>
                  </p:txBody>
                </p:sp>
              </mc:Fallback>
            </mc:AlternateContent>
            <p:cxnSp>
              <p:nvCxnSpPr>
                <p:cNvPr id="65" name="Straight Connector 64">
                  <a:extLst>
                    <a:ext uri="{FF2B5EF4-FFF2-40B4-BE49-F238E27FC236}">
                      <a16:creationId xmlns:a16="http://schemas.microsoft.com/office/drawing/2014/main" id="{3C125BD7-50C2-4BB6-BF28-F0084C787EA8}"/>
                    </a:ext>
                  </a:extLst>
                </p:cNvPr>
                <p:cNvCxnSpPr>
                  <a:cxnSpLocks/>
                  <a:stCxn id="63" idx="3"/>
                </p:cNvCxnSpPr>
                <p:nvPr/>
              </p:nvCxnSpPr>
              <p:spPr>
                <a:xfrm flipV="1">
                  <a:off x="7042894" y="2389367"/>
                  <a:ext cx="184482" cy="1846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0380987-326A-4755-8379-2FC09236F011}"/>
                    </a:ext>
                  </a:extLst>
                </p:cNvPr>
                <p:cNvCxnSpPr>
                  <a:cxnSpLocks/>
                </p:cNvCxnSpPr>
                <p:nvPr/>
              </p:nvCxnSpPr>
              <p:spPr>
                <a:xfrm flipH="1" flipV="1">
                  <a:off x="7224202" y="2395087"/>
                  <a:ext cx="183300" cy="1789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E690326-FDBF-4DB8-990D-22A85A2D0B55}"/>
                      </a:ext>
                    </a:extLst>
                  </p:cNvPr>
                  <p:cNvSpPr txBox="1"/>
                  <p:nvPr/>
                </p:nvSpPr>
                <p:spPr>
                  <a:xfrm>
                    <a:off x="6458765" y="2327574"/>
                    <a:ext cx="264881" cy="323294"/>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box>
                            <m:boxPr>
                              <m:ctrlPr>
                                <a:rPr lang="en-US" i="1" smtClean="0">
                                  <a:solidFill>
                                    <a:srgbClr val="7030A0"/>
                                  </a:solidFill>
                                  <a:latin typeface="Cambria Math" panose="02040503050406030204" pitchFamily="18" charset="0"/>
                                </a:rPr>
                              </m:ctrlPr>
                            </m:boxPr>
                            <m:e>
                              <m:argPr>
                                <m:argSz m:val="-1"/>
                              </m:argPr>
                              <m:f>
                                <m:fPr>
                                  <m:ctrlPr>
                                    <a:rPr lang="en-US" i="1" smtClean="0">
                                      <a:solidFill>
                                        <a:srgbClr val="7030A0"/>
                                      </a:solidFill>
                                      <a:latin typeface="Cambria Math" panose="02040503050406030204" pitchFamily="18" charset="0"/>
                                    </a:rPr>
                                  </m:ctrlPr>
                                </m:fPr>
                                <m:num>
                                  <m:r>
                                    <a:rPr lang="en-US" b="0" i="1" smtClean="0">
                                      <a:solidFill>
                                        <a:srgbClr val="7030A0"/>
                                      </a:solidFill>
                                      <a:latin typeface="Cambria Math" panose="02040503050406030204" pitchFamily="18" charset="0"/>
                                    </a:rPr>
                                    <m:t>3</m:t>
                                  </m:r>
                                </m:num>
                                <m:den>
                                  <m:r>
                                    <a:rPr lang="en-US" b="0" i="1" smtClean="0">
                                      <a:solidFill>
                                        <a:srgbClr val="7030A0"/>
                                      </a:solidFill>
                                      <a:latin typeface="Cambria Math" panose="02040503050406030204" pitchFamily="18" charset="0"/>
                                    </a:rPr>
                                    <m:t>4</m:t>
                                  </m:r>
                                </m:den>
                              </m:f>
                              <m:r>
                                <a:rPr lang="en-US" i="1" smtClean="0">
                                  <a:solidFill>
                                    <a:srgbClr val="7030A0"/>
                                  </a:solidFill>
                                  <a:latin typeface="Cambria Math" panose="02040503050406030204" pitchFamily="18" charset="0"/>
                                  <a:ea typeface="Cambria Math" panose="02040503050406030204" pitchFamily="18" charset="0"/>
                                </a:rPr>
                                <m:t>𝜋</m:t>
                              </m:r>
                            </m:e>
                          </m:box>
                        </m:oMath>
                      </m:oMathPara>
                    </a14:m>
                    <a:endParaRPr lang="en-US" dirty="0">
                      <a:solidFill>
                        <a:srgbClr val="7030A0"/>
                      </a:solidFill>
                    </a:endParaRPr>
                  </a:p>
                </p:txBody>
              </p:sp>
            </mc:Choice>
            <mc:Fallback xmlns="">
              <p:sp>
                <p:nvSpPr>
                  <p:cNvPr id="67" name="TextBox 66">
                    <a:extLst>
                      <a:ext uri="{FF2B5EF4-FFF2-40B4-BE49-F238E27FC236}">
                        <a16:creationId xmlns:a16="http://schemas.microsoft.com/office/drawing/2014/main" id="{CE690326-FDBF-4DB8-990D-22A85A2D0B55}"/>
                      </a:ext>
                    </a:extLst>
                  </p:cNvPr>
                  <p:cNvSpPr txBox="1">
                    <a:spLocks noRot="1" noChangeAspect="1" noMove="1" noResize="1" noEditPoints="1" noAdjustHandles="1" noChangeArrowheads="1" noChangeShapeType="1" noTextEdit="1"/>
                  </p:cNvSpPr>
                  <p:nvPr/>
                </p:nvSpPr>
                <p:spPr>
                  <a:xfrm>
                    <a:off x="6458765" y="2327574"/>
                    <a:ext cx="264881" cy="323294"/>
                  </a:xfrm>
                  <a:prstGeom prst="rect">
                    <a:avLst/>
                  </a:prstGeom>
                  <a:blipFill>
                    <a:blip r:embed="rId9"/>
                    <a:stretch>
                      <a:fillRect l="-11364" r="-4545" b="-169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1DBE3416-475E-41F3-A3F0-063018E5BEF9}"/>
                      </a:ext>
                    </a:extLst>
                  </p:cNvPr>
                  <p:cNvSpPr txBox="1"/>
                  <p:nvPr/>
                </p:nvSpPr>
                <p:spPr>
                  <a:xfrm>
                    <a:off x="7753144" y="2327574"/>
                    <a:ext cx="264880" cy="32271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box>
                            <m:boxPr>
                              <m:ctrlPr>
                                <a:rPr lang="en-US" i="1" smtClean="0">
                                  <a:solidFill>
                                    <a:srgbClr val="7030A0"/>
                                  </a:solidFill>
                                  <a:latin typeface="Cambria Math" panose="02040503050406030204" pitchFamily="18" charset="0"/>
                                </a:rPr>
                              </m:ctrlPr>
                            </m:boxPr>
                            <m:e>
                              <m:argPr>
                                <m:argSz m:val="-1"/>
                              </m:argPr>
                              <m:f>
                                <m:fPr>
                                  <m:ctrlPr>
                                    <a:rPr lang="en-US" i="1" smtClean="0">
                                      <a:solidFill>
                                        <a:srgbClr val="7030A0"/>
                                      </a:solidFill>
                                      <a:latin typeface="Cambria Math" panose="02040503050406030204" pitchFamily="18" charset="0"/>
                                    </a:rPr>
                                  </m:ctrlPr>
                                </m:fPr>
                                <m:num>
                                  <m:r>
                                    <a:rPr lang="en-US" b="0" i="1" smtClean="0">
                                      <a:solidFill>
                                        <a:srgbClr val="7030A0"/>
                                      </a:solidFill>
                                      <a:latin typeface="Cambria Math" panose="02040503050406030204" pitchFamily="18" charset="0"/>
                                    </a:rPr>
                                    <m:t>1</m:t>
                                  </m:r>
                                </m:num>
                                <m:den>
                                  <m:r>
                                    <a:rPr lang="en-US" b="0" i="1" smtClean="0">
                                      <a:solidFill>
                                        <a:srgbClr val="7030A0"/>
                                      </a:solidFill>
                                      <a:latin typeface="Cambria Math" panose="02040503050406030204" pitchFamily="18" charset="0"/>
                                    </a:rPr>
                                    <m:t>4</m:t>
                                  </m:r>
                                </m:den>
                              </m:f>
                              <m:r>
                                <a:rPr lang="en-US" i="1" smtClean="0">
                                  <a:solidFill>
                                    <a:srgbClr val="7030A0"/>
                                  </a:solidFill>
                                  <a:latin typeface="Cambria Math" panose="02040503050406030204" pitchFamily="18" charset="0"/>
                                  <a:ea typeface="Cambria Math" panose="02040503050406030204" pitchFamily="18" charset="0"/>
                                </a:rPr>
                                <m:t>𝜋</m:t>
                              </m:r>
                            </m:e>
                          </m:box>
                        </m:oMath>
                      </m:oMathPara>
                    </a14:m>
                    <a:endParaRPr lang="en-US" dirty="0">
                      <a:solidFill>
                        <a:srgbClr val="7030A0"/>
                      </a:solidFill>
                    </a:endParaRPr>
                  </a:p>
                </p:txBody>
              </p:sp>
            </mc:Choice>
            <mc:Fallback xmlns="">
              <p:sp>
                <p:nvSpPr>
                  <p:cNvPr id="68" name="TextBox 67">
                    <a:extLst>
                      <a:ext uri="{FF2B5EF4-FFF2-40B4-BE49-F238E27FC236}">
                        <a16:creationId xmlns:a16="http://schemas.microsoft.com/office/drawing/2014/main" id="{1DBE3416-475E-41F3-A3F0-063018E5BEF9}"/>
                      </a:ext>
                    </a:extLst>
                  </p:cNvPr>
                  <p:cNvSpPr txBox="1">
                    <a:spLocks noRot="1" noChangeAspect="1" noMove="1" noResize="1" noEditPoints="1" noAdjustHandles="1" noChangeArrowheads="1" noChangeShapeType="1" noTextEdit="1"/>
                  </p:cNvSpPr>
                  <p:nvPr/>
                </p:nvSpPr>
                <p:spPr>
                  <a:xfrm>
                    <a:off x="7753144" y="2327574"/>
                    <a:ext cx="264880" cy="322717"/>
                  </a:xfrm>
                  <a:prstGeom prst="rect">
                    <a:avLst/>
                  </a:prstGeom>
                  <a:blipFill>
                    <a:blip r:embed="rId10"/>
                    <a:stretch>
                      <a:fillRect l="-13953" r="-4651" b="-19231"/>
                    </a:stretch>
                  </a:blipFill>
                </p:spPr>
                <p:txBody>
                  <a:bodyPr/>
                  <a:lstStyle/>
                  <a:p>
                    <a:r>
                      <a:rPr lang="en-US">
                        <a:noFill/>
                      </a:rPr>
                      <a:t> </a:t>
                    </a:r>
                  </a:p>
                </p:txBody>
              </p:sp>
            </mc:Fallback>
          </mc:AlternateContent>
        </p:grpSp>
      </p:grpSp>
      <p:sp>
        <p:nvSpPr>
          <p:cNvPr id="8" name="Rectangle 7">
            <a:extLst>
              <a:ext uri="{FF2B5EF4-FFF2-40B4-BE49-F238E27FC236}">
                <a16:creationId xmlns:a16="http://schemas.microsoft.com/office/drawing/2014/main" id="{BFBCB13A-D94A-4BC0-80F3-3CB576067FC7}"/>
              </a:ext>
            </a:extLst>
          </p:cNvPr>
          <p:cNvSpPr/>
          <p:nvPr/>
        </p:nvSpPr>
        <p:spPr>
          <a:xfrm>
            <a:off x="1970610" y="2142708"/>
            <a:ext cx="1010716" cy="1743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5D4A004-9851-447A-99EC-1D5D5722793B}"/>
              </a:ext>
            </a:extLst>
          </p:cNvPr>
          <p:cNvPicPr>
            <a:picLocks noChangeAspect="1"/>
          </p:cNvPicPr>
          <p:nvPr/>
        </p:nvPicPr>
        <p:blipFill>
          <a:blip r:embed="rId11"/>
          <a:stretch>
            <a:fillRect/>
          </a:stretch>
        </p:blipFill>
        <p:spPr>
          <a:xfrm>
            <a:off x="1144210" y="4308405"/>
            <a:ext cx="3514802" cy="1248113"/>
          </a:xfrm>
          <a:prstGeom prst="rect">
            <a:avLst/>
          </a:prstGeom>
          <a:ln>
            <a:solidFill>
              <a:schemeClr val="tx1"/>
            </a:solidFill>
          </a:ln>
        </p:spPr>
      </p:pic>
      <p:grpSp>
        <p:nvGrpSpPr>
          <p:cNvPr id="28" name="Group 27">
            <a:extLst>
              <a:ext uri="{FF2B5EF4-FFF2-40B4-BE49-F238E27FC236}">
                <a16:creationId xmlns:a16="http://schemas.microsoft.com/office/drawing/2014/main" id="{3E394354-5E9F-45AF-A177-A08B10447529}"/>
              </a:ext>
            </a:extLst>
          </p:cNvPr>
          <p:cNvGrpSpPr/>
          <p:nvPr/>
        </p:nvGrpSpPr>
        <p:grpSpPr>
          <a:xfrm>
            <a:off x="3061364" y="2045230"/>
            <a:ext cx="1076632" cy="369332"/>
            <a:chOff x="4968362" y="2079211"/>
            <a:chExt cx="1076632" cy="369332"/>
          </a:xfrm>
        </p:grpSpPr>
        <p:cxnSp>
          <p:nvCxnSpPr>
            <p:cNvPr id="29" name="Straight Arrow Connector 28">
              <a:extLst>
                <a:ext uri="{FF2B5EF4-FFF2-40B4-BE49-F238E27FC236}">
                  <a16:creationId xmlns:a16="http://schemas.microsoft.com/office/drawing/2014/main" id="{AEB22F22-3BD3-4638-A3AD-8535D1AF63EA}"/>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BEF0556-9C9A-4D4E-B682-C0B174B1F18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1" name="Group 30">
            <a:extLst>
              <a:ext uri="{FF2B5EF4-FFF2-40B4-BE49-F238E27FC236}">
                <a16:creationId xmlns:a16="http://schemas.microsoft.com/office/drawing/2014/main" id="{38516498-3E64-463D-A1CF-F234111D8BC6}"/>
              </a:ext>
            </a:extLst>
          </p:cNvPr>
          <p:cNvGrpSpPr/>
          <p:nvPr/>
        </p:nvGrpSpPr>
        <p:grpSpPr>
          <a:xfrm>
            <a:off x="6360416" y="2608227"/>
            <a:ext cx="1076632" cy="369332"/>
            <a:chOff x="4704120" y="2356972"/>
            <a:chExt cx="1076632" cy="369332"/>
          </a:xfrm>
        </p:grpSpPr>
        <p:cxnSp>
          <p:nvCxnSpPr>
            <p:cNvPr id="32" name="Straight Arrow Connector 31">
              <a:extLst>
                <a:ext uri="{FF2B5EF4-FFF2-40B4-BE49-F238E27FC236}">
                  <a16:creationId xmlns:a16="http://schemas.microsoft.com/office/drawing/2014/main" id="{263EE9BD-2559-445A-815C-CDDDFB6154ED}"/>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1CF3ED2-D11A-472D-AF86-EA3FB1B6A3D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4" name="Group 33">
            <a:extLst>
              <a:ext uri="{FF2B5EF4-FFF2-40B4-BE49-F238E27FC236}">
                <a16:creationId xmlns:a16="http://schemas.microsoft.com/office/drawing/2014/main" id="{626DE8ED-D33D-47A7-9058-7747D78CD4BE}"/>
              </a:ext>
            </a:extLst>
          </p:cNvPr>
          <p:cNvGrpSpPr/>
          <p:nvPr/>
        </p:nvGrpSpPr>
        <p:grpSpPr>
          <a:xfrm>
            <a:off x="5966139" y="3159751"/>
            <a:ext cx="1068643" cy="369332"/>
            <a:chOff x="3647644" y="4910075"/>
            <a:chExt cx="1068643" cy="369332"/>
          </a:xfrm>
        </p:grpSpPr>
        <p:sp>
          <p:nvSpPr>
            <p:cNvPr id="35" name="TextBox 34">
              <a:extLst>
                <a:ext uri="{FF2B5EF4-FFF2-40B4-BE49-F238E27FC236}">
                  <a16:creationId xmlns:a16="http://schemas.microsoft.com/office/drawing/2014/main" id="{A3AAAE79-64D4-4BEA-8C96-F8259EA60220}"/>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6" name="Straight Arrow Connector 35">
              <a:extLst>
                <a:ext uri="{FF2B5EF4-FFF2-40B4-BE49-F238E27FC236}">
                  <a16:creationId xmlns:a16="http://schemas.microsoft.com/office/drawing/2014/main" id="{86E03DD9-6AC0-402C-ADC3-B892BC110723}"/>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43257F63-3E6F-4E6E-9CED-E76A913AD4B5}"/>
              </a:ext>
            </a:extLst>
          </p:cNvPr>
          <p:cNvGrpSpPr/>
          <p:nvPr/>
        </p:nvGrpSpPr>
        <p:grpSpPr>
          <a:xfrm>
            <a:off x="7882731" y="3543104"/>
            <a:ext cx="1064340" cy="369332"/>
            <a:chOff x="3647644" y="5421073"/>
            <a:chExt cx="1064340" cy="369332"/>
          </a:xfrm>
        </p:grpSpPr>
        <p:sp>
          <p:nvSpPr>
            <p:cNvPr id="38" name="TextBox 37">
              <a:extLst>
                <a:ext uri="{FF2B5EF4-FFF2-40B4-BE49-F238E27FC236}">
                  <a16:creationId xmlns:a16="http://schemas.microsoft.com/office/drawing/2014/main" id="{B7F19CAF-4235-4FBC-B5EC-AAFDA48C1675}"/>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9" name="Straight Arrow Connector 38">
              <a:extLst>
                <a:ext uri="{FF2B5EF4-FFF2-40B4-BE49-F238E27FC236}">
                  <a16:creationId xmlns:a16="http://schemas.microsoft.com/office/drawing/2014/main" id="{8FFE9C5B-A0DE-44B3-8067-789CF0C89BBB}"/>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73BAB73-078F-44F7-8E80-F22A56B9ABA1}"/>
                  </a:ext>
                </a:extLst>
              </p:cNvPr>
              <p:cNvSpPr txBox="1"/>
              <p:nvPr/>
            </p:nvSpPr>
            <p:spPr>
              <a:xfrm>
                <a:off x="1910728" y="5835246"/>
                <a:ext cx="2123465" cy="5211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sSup>
                            <m:sSupPr>
                              <m:ctrlPr>
                                <a:rPr lang="en-US" b="0" i="1" smtClean="0">
                                  <a:latin typeface="Cambria Math" panose="02040503050406030204" pitchFamily="18" charset="0"/>
                                  <a:ea typeface="Cambria Math" panose="02040503050406030204" pitchFamily="18" charset="0"/>
                                </a:rPr>
                              </m:ctrlPr>
                            </m:sSupPr>
                            <m:e>
                              <m:r>
                                <m:rPr>
                                  <m:sty m:val="p"/>
                                </m:rPr>
                                <a:rPr lang="en-US" b="0" i="0" smtClean="0">
                                  <a:latin typeface="Cambria Math" panose="02040503050406030204" pitchFamily="18" charset="0"/>
                                  <a:ea typeface="Cambria Math" panose="02040503050406030204" pitchFamily="18" charset="0"/>
                                </a:rPr>
                                <m:t>cos</m:t>
                              </m:r>
                            </m:e>
                            <m:sup>
                              <m:r>
                                <a:rPr lang="en-US" b="0" i="1" smtClean="0">
                                  <a:latin typeface="Cambria Math" panose="02040503050406030204" pitchFamily="18" charset="0"/>
                                  <a:ea typeface="Cambria Math" panose="02040503050406030204" pitchFamily="18" charset="0"/>
                                </a:rPr>
                                <m:t>−1</m:t>
                              </m:r>
                            </m:sup>
                          </m:sSup>
                        </m:fName>
                        <m:e>
                          <m:d>
                            <m:dPr>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rPr>
                                  </m:ctrlPr>
                                </m:fPr>
                                <m:num>
                                  <m:r>
                                    <a:rPr lang="en-US" b="1" i="1" smtClean="0">
                                      <a:latin typeface="Cambria Math" panose="02040503050406030204" pitchFamily="18" charset="0"/>
                                    </a:rPr>
                                    <m:t>𝒗</m:t>
                                  </m:r>
                                  <m:r>
                                    <a:rPr lang="en-US"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𝒘</m:t>
                                  </m:r>
                                </m:num>
                                <m:den>
                                  <m:d>
                                    <m:dPr>
                                      <m:begChr m:val="‖"/>
                                      <m:endChr m:val="‖"/>
                                      <m:ctrlPr>
                                        <a:rPr lang="en-US" i="1">
                                          <a:latin typeface="Cambria Math" panose="02040503050406030204" pitchFamily="18" charset="0"/>
                                        </a:rPr>
                                      </m:ctrlPr>
                                    </m:dPr>
                                    <m:e>
                                      <m:r>
                                        <a:rPr lang="en-US" b="1" i="1" smtClean="0">
                                          <a:latin typeface="Cambria Math" panose="02040503050406030204" pitchFamily="18" charset="0"/>
                                        </a:rPr>
                                        <m:t>𝒗</m:t>
                                      </m:r>
                                    </m:e>
                                  </m:d>
                                  <m:d>
                                    <m:dPr>
                                      <m:begChr m:val="‖"/>
                                      <m:endChr m:val="‖"/>
                                      <m:ctrlPr>
                                        <a:rPr lang="en-US" i="1">
                                          <a:latin typeface="Cambria Math" panose="02040503050406030204" pitchFamily="18" charset="0"/>
                                        </a:rPr>
                                      </m:ctrlPr>
                                    </m:dPr>
                                    <m:e>
                                      <m:r>
                                        <a:rPr lang="en-US" b="1" i="1" smtClean="0">
                                          <a:latin typeface="Cambria Math" panose="02040503050406030204" pitchFamily="18" charset="0"/>
                                        </a:rPr>
                                        <m:t>𝒘</m:t>
                                      </m:r>
                                    </m:e>
                                  </m:d>
                                </m:den>
                              </m:f>
                            </m:e>
                          </m:d>
                        </m:e>
                      </m:func>
                    </m:oMath>
                  </m:oMathPara>
                </a14:m>
                <a:endParaRPr lang="en-US" dirty="0"/>
              </a:p>
            </p:txBody>
          </p:sp>
        </mc:Choice>
        <mc:Fallback xmlns="">
          <p:sp>
            <p:nvSpPr>
              <p:cNvPr id="45" name="TextBox 44">
                <a:extLst>
                  <a:ext uri="{FF2B5EF4-FFF2-40B4-BE49-F238E27FC236}">
                    <a16:creationId xmlns:a16="http://schemas.microsoft.com/office/drawing/2014/main" id="{273BAB73-078F-44F7-8E80-F22A56B9ABA1}"/>
                  </a:ext>
                </a:extLst>
              </p:cNvPr>
              <p:cNvSpPr txBox="1">
                <a:spLocks noRot="1" noChangeAspect="1" noMove="1" noResize="1" noEditPoints="1" noAdjustHandles="1" noChangeArrowheads="1" noChangeShapeType="1" noTextEdit="1"/>
              </p:cNvSpPr>
              <p:nvPr/>
            </p:nvSpPr>
            <p:spPr>
              <a:xfrm>
                <a:off x="1910728" y="5835246"/>
                <a:ext cx="2123465" cy="521105"/>
              </a:xfrm>
              <a:prstGeom prst="rect">
                <a:avLst/>
              </a:prstGeom>
              <a:blipFill>
                <a:blip r:embed="rId12"/>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C3946BF2-DD86-468A-B93C-45F1FC9B09AF}"/>
              </a:ext>
            </a:extLst>
          </p:cNvPr>
          <p:cNvSpPr/>
          <p:nvPr/>
        </p:nvSpPr>
        <p:spPr>
          <a:xfrm>
            <a:off x="3712369" y="4451657"/>
            <a:ext cx="594468" cy="262984"/>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4695479-8ECC-4606-B9D9-ABB8367FE50D}"/>
              </a:ext>
            </a:extLst>
          </p:cNvPr>
          <p:cNvSpPr/>
          <p:nvPr/>
        </p:nvSpPr>
        <p:spPr>
          <a:xfrm>
            <a:off x="1641844" y="4880273"/>
            <a:ext cx="594468" cy="262984"/>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4A23A82-BE82-88D3-7D96-AA2F2C393AA1}"/>
              </a:ext>
            </a:extLst>
          </p:cNvPr>
          <p:cNvSpPr/>
          <p:nvPr/>
        </p:nvSpPr>
        <p:spPr>
          <a:xfrm>
            <a:off x="3555124" y="3807372"/>
            <a:ext cx="479069" cy="222304"/>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7210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right)">
                                      <p:cBhvr>
                                        <p:cTn id="11" dur="500"/>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right)">
                                      <p:cBhvr>
                                        <p:cTn id="16" dur="500"/>
                                        <p:tgtEl>
                                          <p:spTgt spid="31"/>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arn(inVertical)">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wipe(right)">
                                      <p:cBhvr>
                                        <p:cTn id="25" dur="500"/>
                                        <p:tgtEl>
                                          <p:spTgt spid="34"/>
                                        </p:tgtEl>
                                      </p:cBhvr>
                                    </p:animEffect>
                                  </p:childTnLst>
                                </p:cTn>
                              </p:par>
                            </p:childTnLst>
                          </p:cTn>
                        </p:par>
                        <p:par>
                          <p:cTn id="26" fill="hold">
                            <p:stCondLst>
                              <p:cond delay="500"/>
                            </p:stCondLst>
                            <p:childTnLst>
                              <p:par>
                                <p:cTn id="27" presetID="16" presetClass="entr" presetSubtype="21" fill="hold" grpId="0" nodeType="after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barn(inVertical)">
                                      <p:cBhvr>
                                        <p:cTn id="29" dur="500"/>
                                        <p:tgtEl>
                                          <p:spTgt spid="4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ipe(right)">
                                      <p:cBhvr>
                                        <p:cTn id="34" dur="500"/>
                                        <p:tgtEl>
                                          <p:spTgt spid="37"/>
                                        </p:tgtEl>
                                      </p:cBhvr>
                                    </p:animEffect>
                                  </p:childTnLst>
                                </p:cTn>
                              </p:par>
                            </p:childTnLst>
                          </p:cTn>
                        </p:par>
                        <p:par>
                          <p:cTn id="35" fill="hold">
                            <p:stCondLst>
                              <p:cond delay="500"/>
                            </p:stCondLst>
                            <p:childTnLst>
                              <p:par>
                                <p:cTn id="36" presetID="16" presetClass="entr" presetSubtype="21" fill="hold" grpId="0" nodeType="after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barn(inVertical)">
                                      <p:cBhvr>
                                        <p:cTn id="38" dur="500"/>
                                        <p:tgtEl>
                                          <p:spTgt spid="2"/>
                                        </p:tgtEl>
                                      </p:cBhvr>
                                    </p:animEffect>
                                  </p:childTnLst>
                                </p:cTn>
                              </p:par>
                            </p:childTnLst>
                          </p:cTn>
                        </p:par>
                        <p:par>
                          <p:cTn id="39" fill="hold">
                            <p:stCondLst>
                              <p:cond delay="1000"/>
                            </p:stCondLst>
                            <p:childTnLst>
                              <p:par>
                                <p:cTn id="40" presetID="2" presetClass="entr" presetSubtype="4" fill="hold" grpId="0" nodeType="afterEffect">
                                  <p:stCondLst>
                                    <p:cond delay="0"/>
                                  </p:stCondLst>
                                  <p:childTnLst>
                                    <p:set>
                                      <p:cBhvr>
                                        <p:cTn id="41" dur="1" fill="hold">
                                          <p:stCondLst>
                                            <p:cond delay="0"/>
                                          </p:stCondLst>
                                        </p:cTn>
                                        <p:tgtEl>
                                          <p:spTgt spid="45"/>
                                        </p:tgtEl>
                                        <p:attrNameLst>
                                          <p:attrName>style.visibility</p:attrName>
                                        </p:attrNameLst>
                                      </p:cBhvr>
                                      <p:to>
                                        <p:strVal val="visible"/>
                                      </p:to>
                                    </p:set>
                                    <p:anim calcmode="lin" valueType="num">
                                      <p:cBhvr additive="base">
                                        <p:cTn id="42" dur="500" fill="hold"/>
                                        <p:tgtEl>
                                          <p:spTgt spid="45"/>
                                        </p:tgtEl>
                                        <p:attrNameLst>
                                          <p:attrName>ppt_x</p:attrName>
                                        </p:attrNameLst>
                                      </p:cBhvr>
                                      <p:tavLst>
                                        <p:tav tm="0">
                                          <p:val>
                                            <p:strVal val="#ppt_x"/>
                                          </p:val>
                                        </p:tav>
                                        <p:tav tm="100000">
                                          <p:val>
                                            <p:strVal val="#ppt_x"/>
                                          </p:val>
                                        </p:tav>
                                      </p:tavLst>
                                    </p:anim>
                                    <p:anim calcmode="lin" valueType="num">
                                      <p:cBhvr additive="base">
                                        <p:cTn id="43"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5" grpId="0"/>
      <p:bldP spid="10" grpId="0" animBg="1"/>
      <p:bldP spid="46" grpId="0" animBg="1"/>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5 – real_vectors.ipynb</a:t>
            </a:r>
          </a:p>
        </p:txBody>
      </p:sp>
      <p:sp>
        <p:nvSpPr>
          <p:cNvPr id="4" name="Slide Number Placeholder 3"/>
          <p:cNvSpPr>
            <a:spLocks noGrp="1"/>
          </p:cNvSpPr>
          <p:nvPr>
            <p:ph type="sldNum" sz="quarter" idx="12"/>
          </p:nvPr>
        </p:nvSpPr>
        <p:spPr/>
        <p:txBody>
          <a:bodyPr/>
          <a:lstStyle/>
          <a:p>
            <a:fld id="{650AD656-6FF9-465D-B7B0-1CD0DD39CD23}" type="slidenum">
              <a:rPr lang="en-US" smtClean="0"/>
              <a:t>19</a:t>
            </a:fld>
            <a:endParaRPr lang="en-US"/>
          </a:p>
        </p:txBody>
      </p:sp>
      <p:pic>
        <p:nvPicPr>
          <p:cNvPr id="6" name="Picture 5">
            <a:extLst>
              <a:ext uri="{FF2B5EF4-FFF2-40B4-BE49-F238E27FC236}">
                <a16:creationId xmlns:a16="http://schemas.microsoft.com/office/drawing/2014/main" id="{6533436F-10CE-4DF2-B5CA-B1A17A893E39}"/>
              </a:ext>
            </a:extLst>
          </p:cNvPr>
          <p:cNvPicPr>
            <a:picLocks noChangeAspect="1"/>
          </p:cNvPicPr>
          <p:nvPr/>
        </p:nvPicPr>
        <p:blipFill>
          <a:blip r:embed="rId3"/>
          <a:stretch>
            <a:fillRect/>
          </a:stretch>
        </p:blipFill>
        <p:spPr>
          <a:xfrm>
            <a:off x="5194729" y="1761327"/>
            <a:ext cx="3236790" cy="3061579"/>
          </a:xfrm>
          <a:prstGeom prst="rect">
            <a:avLst/>
          </a:prstGeom>
          <a:ln>
            <a:noFill/>
          </a:ln>
        </p:spPr>
      </p:pic>
      <p:pic>
        <p:nvPicPr>
          <p:cNvPr id="5" name="Picture 4">
            <a:extLst>
              <a:ext uri="{FF2B5EF4-FFF2-40B4-BE49-F238E27FC236}">
                <a16:creationId xmlns:a16="http://schemas.microsoft.com/office/drawing/2014/main" id="{02E9CDAA-741C-4122-8A60-DCFB2D81530C}"/>
              </a:ext>
            </a:extLst>
          </p:cNvPr>
          <p:cNvPicPr>
            <a:picLocks noChangeAspect="1"/>
          </p:cNvPicPr>
          <p:nvPr/>
        </p:nvPicPr>
        <p:blipFill>
          <a:blip r:embed="rId4"/>
          <a:stretch>
            <a:fillRect/>
          </a:stretch>
        </p:blipFill>
        <p:spPr>
          <a:xfrm>
            <a:off x="712481" y="1752362"/>
            <a:ext cx="4267297" cy="3061579"/>
          </a:xfrm>
          <a:prstGeom prst="rect">
            <a:avLst/>
          </a:prstGeom>
          <a:ln>
            <a:solidFill>
              <a:schemeClr val="tx1"/>
            </a:solidFill>
          </a:ln>
        </p:spPr>
      </p:pic>
      <p:grpSp>
        <p:nvGrpSpPr>
          <p:cNvPr id="28" name="Group 27">
            <a:extLst>
              <a:ext uri="{FF2B5EF4-FFF2-40B4-BE49-F238E27FC236}">
                <a16:creationId xmlns:a16="http://schemas.microsoft.com/office/drawing/2014/main" id="{3E394354-5E9F-45AF-A177-A08B10447529}"/>
              </a:ext>
            </a:extLst>
          </p:cNvPr>
          <p:cNvGrpSpPr/>
          <p:nvPr/>
        </p:nvGrpSpPr>
        <p:grpSpPr>
          <a:xfrm>
            <a:off x="3792421" y="2067533"/>
            <a:ext cx="1076632" cy="369332"/>
            <a:chOff x="4968362" y="2079211"/>
            <a:chExt cx="1076632" cy="369332"/>
          </a:xfrm>
        </p:grpSpPr>
        <p:cxnSp>
          <p:nvCxnSpPr>
            <p:cNvPr id="29" name="Straight Arrow Connector 28">
              <a:extLst>
                <a:ext uri="{FF2B5EF4-FFF2-40B4-BE49-F238E27FC236}">
                  <a16:creationId xmlns:a16="http://schemas.microsoft.com/office/drawing/2014/main" id="{AEB22F22-3BD3-4638-A3AD-8535D1AF63EA}"/>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BEF0556-9C9A-4D4E-B682-C0B174B1F18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42" name="Rectangle 41">
            <a:extLst>
              <a:ext uri="{FF2B5EF4-FFF2-40B4-BE49-F238E27FC236}">
                <a16:creationId xmlns:a16="http://schemas.microsoft.com/office/drawing/2014/main" id="{C62F425B-644E-46E1-A202-8B2275AF4D6C}"/>
              </a:ext>
            </a:extLst>
          </p:cNvPr>
          <p:cNvSpPr/>
          <p:nvPr/>
        </p:nvSpPr>
        <p:spPr>
          <a:xfrm>
            <a:off x="4005644" y="3067564"/>
            <a:ext cx="650187" cy="17437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D9C1177-C305-4811-BFCD-B8823D4D8AA4}"/>
              </a:ext>
            </a:extLst>
          </p:cNvPr>
          <p:cNvSpPr txBox="1"/>
          <p:nvPr/>
        </p:nvSpPr>
        <p:spPr>
          <a:xfrm>
            <a:off x="2364828" y="5352393"/>
            <a:ext cx="4619296" cy="369332"/>
          </a:xfrm>
          <a:prstGeom prst="rect">
            <a:avLst/>
          </a:prstGeom>
          <a:noFill/>
        </p:spPr>
        <p:txBody>
          <a:bodyPr wrap="square" rtlCol="0">
            <a:spAutoFit/>
          </a:bodyPr>
          <a:lstStyle/>
          <a:p>
            <a:pPr algn="ctr"/>
            <a:r>
              <a:rPr lang="en-US" dirty="0">
                <a:hlinkClick r:id="rId5"/>
              </a:rPr>
              <a:t>LaTeX Math Symbols - Handy Reference</a:t>
            </a:r>
            <a:r>
              <a:rPr lang="en-US" dirty="0"/>
              <a:t> </a:t>
            </a:r>
          </a:p>
        </p:txBody>
      </p:sp>
      <p:grpSp>
        <p:nvGrpSpPr>
          <p:cNvPr id="44" name="Group 43">
            <a:extLst>
              <a:ext uri="{FF2B5EF4-FFF2-40B4-BE49-F238E27FC236}">
                <a16:creationId xmlns:a16="http://schemas.microsoft.com/office/drawing/2014/main" id="{65880B28-76A2-4DA7-9665-040A4093A47B}"/>
              </a:ext>
            </a:extLst>
          </p:cNvPr>
          <p:cNvGrpSpPr/>
          <p:nvPr/>
        </p:nvGrpSpPr>
        <p:grpSpPr>
          <a:xfrm>
            <a:off x="2623103" y="2436865"/>
            <a:ext cx="1076632" cy="369332"/>
            <a:chOff x="4704120" y="2356972"/>
            <a:chExt cx="1076632" cy="369332"/>
          </a:xfrm>
        </p:grpSpPr>
        <p:cxnSp>
          <p:nvCxnSpPr>
            <p:cNvPr id="46" name="Straight Arrow Connector 45">
              <a:extLst>
                <a:ext uri="{FF2B5EF4-FFF2-40B4-BE49-F238E27FC236}">
                  <a16:creationId xmlns:a16="http://schemas.microsoft.com/office/drawing/2014/main" id="{BE15B915-E301-4FAD-A938-C4E0292B0F0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74D5925-4818-40BC-9774-EF3FE699AA29}"/>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1599369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righ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right)">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barn(inVertical)">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ppt_x"/>
                                          </p:val>
                                        </p:tav>
                                        <p:tav tm="100000">
                                          <p:val>
                                            <p:strVal val="#ppt_x"/>
                                          </p:val>
                                        </p:tav>
                                      </p:tavLst>
                                    </p:anim>
                                    <p:anim calcmode="lin" valueType="num">
                                      <p:cBhvr additive="base">
                                        <p:cTn id="2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Session </a:t>
            </a:r>
            <a:r>
              <a:rPr lang="en-US" sz="3200" b="1" dirty="0">
                <a:latin typeface="+mn-lt"/>
              </a:rPr>
              <a:t>06</a:t>
            </a:r>
            <a:r>
              <a:rPr lang="en-US" sz="3200" dirty="0">
                <a:latin typeface="+mn-lt"/>
              </a:rPr>
              <a:t> – Goals</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Review complex </a:t>
            </a:r>
            <a:r>
              <a:rPr lang="en-US" sz="2400" u="sng" dirty="0"/>
              <a:t>numbers</a:t>
            </a:r>
            <a:r>
              <a:rPr lang="en-US" sz="2400" dirty="0"/>
              <a:t>, including </a:t>
            </a:r>
            <a:r>
              <a:rPr lang="en-US" sz="2400" b="1" dirty="0"/>
              <a:t>conjugate</a:t>
            </a:r>
            <a:r>
              <a:rPr lang="en-US" sz="2400" dirty="0"/>
              <a:t>, norm, and roots of unity</a:t>
            </a:r>
          </a:p>
          <a:p>
            <a:pPr>
              <a:spcBef>
                <a:spcPts val="0"/>
              </a:spcBef>
              <a:spcAft>
                <a:spcPts val="1200"/>
              </a:spcAft>
            </a:pPr>
            <a:r>
              <a:rPr lang="en-US" sz="2400" dirty="0"/>
              <a:t>Review real and complex </a:t>
            </a:r>
            <a:r>
              <a:rPr lang="en-US" sz="2400" u="sng" dirty="0"/>
              <a:t>vectors</a:t>
            </a:r>
            <a:r>
              <a:rPr lang="en-US" sz="2400" dirty="0"/>
              <a:t>, including addition, scalar multiplication, and </a:t>
            </a:r>
            <a:r>
              <a:rPr lang="en-US" sz="2400" b="1" dirty="0">
                <a:solidFill>
                  <a:srgbClr val="7030A0"/>
                </a:solidFill>
              </a:rPr>
              <a:t>dot product</a:t>
            </a:r>
          </a:p>
          <a:p>
            <a:pPr>
              <a:spcBef>
                <a:spcPts val="0"/>
              </a:spcBef>
              <a:spcAft>
                <a:spcPts val="1200"/>
              </a:spcAft>
            </a:pPr>
            <a:r>
              <a:rPr lang="en-US" sz="2400" dirty="0"/>
              <a:t>Review real and complex </a:t>
            </a:r>
            <a:r>
              <a:rPr lang="en-US" sz="2400" u="sng" dirty="0"/>
              <a:t>matrices</a:t>
            </a:r>
            <a:r>
              <a:rPr lang="en-US" sz="2400" dirty="0"/>
              <a:t>, including matrix inversion, transpose, </a:t>
            </a:r>
            <a:r>
              <a:rPr lang="en-US" sz="2400" b="1" dirty="0">
                <a:solidFill>
                  <a:srgbClr val="00B050"/>
                </a:solidFill>
              </a:rPr>
              <a:t>adjoint</a:t>
            </a:r>
            <a:r>
              <a:rPr lang="en-US" sz="2400" dirty="0"/>
              <a:t>, and </a:t>
            </a:r>
            <a:r>
              <a:rPr lang="en-US" sz="2400" b="1" dirty="0"/>
              <a:t>inner product</a:t>
            </a:r>
          </a:p>
          <a:p>
            <a:pPr>
              <a:spcBef>
                <a:spcPts val="0"/>
              </a:spcBef>
              <a:spcAft>
                <a:spcPts val="1200"/>
              </a:spcAft>
            </a:pPr>
            <a:r>
              <a:rPr lang="en-US" sz="2400" dirty="0"/>
              <a:t>Identify and use diagonal, symmetric, Identity, </a:t>
            </a:r>
            <a:r>
              <a:rPr lang="en-US" sz="2400" b="1" dirty="0">
                <a:solidFill>
                  <a:srgbClr val="0070C0"/>
                </a:solidFill>
              </a:rPr>
              <a:t>Hermitian</a:t>
            </a:r>
            <a:r>
              <a:rPr lang="en-US" sz="2400" dirty="0"/>
              <a:t>, and </a:t>
            </a:r>
            <a:r>
              <a:rPr lang="en-US" sz="2400" b="1" dirty="0">
                <a:solidFill>
                  <a:srgbClr val="7030A0"/>
                </a:solidFill>
              </a:rPr>
              <a:t>Unitary</a:t>
            </a:r>
            <a:r>
              <a:rPr lang="en-US" sz="2400" dirty="0"/>
              <a:t> matrices</a:t>
            </a:r>
          </a:p>
          <a:p>
            <a:pPr>
              <a:spcBef>
                <a:spcPts val="0"/>
              </a:spcBef>
              <a:spcAft>
                <a:spcPts val="1200"/>
              </a:spcAft>
            </a:pPr>
            <a:r>
              <a:rPr lang="en-US" sz="2400" dirty="0"/>
              <a:t>Understand basis sets, transition matrices, and the </a:t>
            </a:r>
            <a:r>
              <a:rPr lang="en-US" sz="2400" b="1" dirty="0">
                <a:solidFill>
                  <a:srgbClr val="FF0000"/>
                </a:solidFill>
              </a:rPr>
              <a:t>Hadamard</a:t>
            </a:r>
            <a:r>
              <a:rPr lang="en-US" sz="2400" dirty="0"/>
              <a:t> matrix</a:t>
            </a:r>
          </a:p>
          <a:p>
            <a:pPr>
              <a:spcBef>
                <a:spcPts val="0"/>
              </a:spcBef>
              <a:spcAft>
                <a:spcPts val="1200"/>
              </a:spcAft>
            </a:pPr>
            <a:r>
              <a:rPr lang="en-US" sz="2400" dirty="0"/>
              <a:t>Appreciate the </a:t>
            </a:r>
            <a:r>
              <a:rPr lang="en-US" sz="2400" b="1" dirty="0">
                <a:solidFill>
                  <a:srgbClr val="00B050"/>
                </a:solidFill>
              </a:rPr>
              <a:t>eigenvectors</a:t>
            </a:r>
            <a:r>
              <a:rPr lang="en-US" sz="2400" dirty="0"/>
              <a:t> and </a:t>
            </a:r>
            <a:r>
              <a:rPr lang="en-US" sz="2400" b="1" dirty="0">
                <a:solidFill>
                  <a:srgbClr val="00B050"/>
                </a:solidFill>
              </a:rPr>
              <a:t>eigenvalues</a:t>
            </a:r>
            <a:r>
              <a:rPr lang="en-US" sz="2400" dirty="0"/>
              <a:t> of a matrix</a:t>
            </a:r>
          </a:p>
          <a:p>
            <a:pPr>
              <a:spcBef>
                <a:spcPts val="0"/>
              </a:spcBef>
              <a:spcAft>
                <a:spcPts val="1200"/>
              </a:spcAft>
            </a:pPr>
            <a:endParaRPr lang="en-US" sz="2000" dirty="0"/>
          </a:p>
          <a:p>
            <a:pPr>
              <a:spcBef>
                <a:spcPts val="0"/>
              </a:spcBef>
              <a:spcAft>
                <a:spcPts val="1200"/>
              </a:spcAft>
            </a:pPr>
            <a:endParaRPr lang="en-US" sz="2400" dirty="0"/>
          </a:p>
        </p:txBody>
      </p:sp>
      <p:sp>
        <p:nvSpPr>
          <p:cNvPr id="4" name="Slide Number Placeholder 3"/>
          <p:cNvSpPr>
            <a:spLocks noGrp="1"/>
          </p:cNvSpPr>
          <p:nvPr>
            <p:ph type="sldNum" sz="quarter" idx="12"/>
          </p:nvPr>
        </p:nvSpPr>
        <p:spPr/>
        <p:txBody>
          <a:bodyPr/>
          <a:lstStyle/>
          <a:p>
            <a:fld id="{650AD656-6FF9-465D-B7B0-1CD0DD39CD23}" type="slidenum">
              <a:rPr lang="en-US" smtClean="0"/>
              <a:t>2</a:t>
            </a:fld>
            <a:endParaRPr lang="en-US"/>
          </a:p>
        </p:txBody>
      </p:sp>
    </p:spTree>
    <p:extLst>
      <p:ext uri="{BB962C8B-B14F-4D97-AF65-F5344CB8AC3E}">
        <p14:creationId xmlns:p14="http://schemas.microsoft.com/office/powerpoint/2010/main" val="1741394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6 – real_vectors.ipynb</a:t>
            </a:r>
          </a:p>
        </p:txBody>
      </p:sp>
      <p:sp>
        <p:nvSpPr>
          <p:cNvPr id="4" name="Slide Number Placeholder 3"/>
          <p:cNvSpPr>
            <a:spLocks noGrp="1"/>
          </p:cNvSpPr>
          <p:nvPr>
            <p:ph type="sldNum" sz="quarter" idx="12"/>
          </p:nvPr>
        </p:nvSpPr>
        <p:spPr/>
        <p:txBody>
          <a:bodyPr/>
          <a:lstStyle/>
          <a:p>
            <a:fld id="{650AD656-6FF9-465D-B7B0-1CD0DD39CD23}" type="slidenum">
              <a:rPr lang="en-US" smtClean="0"/>
              <a:t>20</a:t>
            </a:fld>
            <a:endParaRPr lang="en-US"/>
          </a:p>
        </p:txBody>
      </p:sp>
      <p:grpSp>
        <p:nvGrpSpPr>
          <p:cNvPr id="28" name="Group 27">
            <a:extLst>
              <a:ext uri="{FF2B5EF4-FFF2-40B4-BE49-F238E27FC236}">
                <a16:creationId xmlns:a16="http://schemas.microsoft.com/office/drawing/2014/main" id="{3E394354-5E9F-45AF-A177-A08B10447529}"/>
              </a:ext>
            </a:extLst>
          </p:cNvPr>
          <p:cNvGrpSpPr/>
          <p:nvPr/>
        </p:nvGrpSpPr>
        <p:grpSpPr>
          <a:xfrm>
            <a:off x="2751058" y="2462830"/>
            <a:ext cx="1076632" cy="369332"/>
            <a:chOff x="4968362" y="2079211"/>
            <a:chExt cx="1076632" cy="369332"/>
          </a:xfrm>
        </p:grpSpPr>
        <p:cxnSp>
          <p:nvCxnSpPr>
            <p:cNvPr id="29" name="Straight Arrow Connector 28">
              <a:extLst>
                <a:ext uri="{FF2B5EF4-FFF2-40B4-BE49-F238E27FC236}">
                  <a16:creationId xmlns:a16="http://schemas.microsoft.com/office/drawing/2014/main" id="{AEB22F22-3BD3-4638-A3AD-8535D1AF63EA}"/>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BEF0556-9C9A-4D4E-B682-C0B174B1F18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42" name="Rectangle 41">
            <a:extLst>
              <a:ext uri="{FF2B5EF4-FFF2-40B4-BE49-F238E27FC236}">
                <a16:creationId xmlns:a16="http://schemas.microsoft.com/office/drawing/2014/main" id="{C62F425B-644E-46E1-A202-8B2275AF4D6C}"/>
              </a:ext>
            </a:extLst>
          </p:cNvPr>
          <p:cNvSpPr/>
          <p:nvPr/>
        </p:nvSpPr>
        <p:spPr>
          <a:xfrm>
            <a:off x="4005644" y="3072327"/>
            <a:ext cx="650187" cy="1743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A75F4FD-3E2B-445D-8164-97392BF47ECE}"/>
              </a:ext>
            </a:extLst>
          </p:cNvPr>
          <p:cNvPicPr>
            <a:picLocks noChangeAspect="1"/>
          </p:cNvPicPr>
          <p:nvPr/>
        </p:nvPicPr>
        <p:blipFill>
          <a:blip r:embed="rId3"/>
          <a:stretch>
            <a:fillRect/>
          </a:stretch>
        </p:blipFill>
        <p:spPr>
          <a:xfrm>
            <a:off x="379133" y="1801694"/>
            <a:ext cx="5247838" cy="3070544"/>
          </a:xfrm>
          <a:prstGeom prst="rect">
            <a:avLst/>
          </a:prstGeom>
          <a:ln>
            <a:solidFill>
              <a:schemeClr val="tx1"/>
            </a:solidFill>
          </a:ln>
        </p:spPr>
      </p:pic>
      <p:pic>
        <p:nvPicPr>
          <p:cNvPr id="8" name="Picture 7">
            <a:extLst>
              <a:ext uri="{FF2B5EF4-FFF2-40B4-BE49-F238E27FC236}">
                <a16:creationId xmlns:a16="http://schemas.microsoft.com/office/drawing/2014/main" id="{A3D7D58E-F3DA-4CF5-841B-C0FCD4E9365F}"/>
              </a:ext>
            </a:extLst>
          </p:cNvPr>
          <p:cNvPicPr>
            <a:picLocks noChangeAspect="1"/>
          </p:cNvPicPr>
          <p:nvPr/>
        </p:nvPicPr>
        <p:blipFill>
          <a:blip r:embed="rId4"/>
          <a:stretch>
            <a:fillRect/>
          </a:stretch>
        </p:blipFill>
        <p:spPr>
          <a:xfrm>
            <a:off x="5885690" y="1765247"/>
            <a:ext cx="2981202" cy="2962913"/>
          </a:xfrm>
          <a:prstGeom prst="rect">
            <a:avLst/>
          </a:prstGeom>
        </p:spPr>
      </p:pic>
      <p:pic>
        <p:nvPicPr>
          <p:cNvPr id="9" name="Picture 8">
            <a:extLst>
              <a:ext uri="{FF2B5EF4-FFF2-40B4-BE49-F238E27FC236}">
                <a16:creationId xmlns:a16="http://schemas.microsoft.com/office/drawing/2014/main" id="{1DFBC5AD-0F14-4075-93F4-D13BA9D4139B}"/>
              </a:ext>
            </a:extLst>
          </p:cNvPr>
          <p:cNvPicPr>
            <a:picLocks noChangeAspect="1"/>
          </p:cNvPicPr>
          <p:nvPr/>
        </p:nvPicPr>
        <p:blipFill>
          <a:blip r:embed="rId5"/>
          <a:stretch>
            <a:fillRect/>
          </a:stretch>
        </p:blipFill>
        <p:spPr>
          <a:xfrm>
            <a:off x="1905773" y="4152847"/>
            <a:ext cx="2383743" cy="1438781"/>
          </a:xfrm>
          <a:prstGeom prst="rect">
            <a:avLst/>
          </a:prstGeom>
          <a:solidFill>
            <a:schemeClr val="bg1"/>
          </a:solidFill>
          <a:ln w="38100">
            <a:solidFill>
              <a:srgbClr val="7030A0"/>
            </a:solidFill>
          </a:ln>
        </p:spPr>
      </p:pic>
      <p:sp>
        <p:nvSpPr>
          <p:cNvPr id="15" name="Rectangle 14">
            <a:extLst>
              <a:ext uri="{FF2B5EF4-FFF2-40B4-BE49-F238E27FC236}">
                <a16:creationId xmlns:a16="http://schemas.microsoft.com/office/drawing/2014/main" id="{EED40A86-CAB4-4A4C-AC04-8FF84BA00804}"/>
              </a:ext>
            </a:extLst>
          </p:cNvPr>
          <p:cNvSpPr/>
          <p:nvPr/>
        </p:nvSpPr>
        <p:spPr>
          <a:xfrm>
            <a:off x="4346503" y="2878466"/>
            <a:ext cx="908122" cy="17437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70B2856D-B9B1-4795-BB44-27C1D9793341}"/>
              </a:ext>
            </a:extLst>
          </p:cNvPr>
          <p:cNvGrpSpPr/>
          <p:nvPr/>
        </p:nvGrpSpPr>
        <p:grpSpPr>
          <a:xfrm>
            <a:off x="4346503" y="2252345"/>
            <a:ext cx="1076632" cy="369332"/>
            <a:chOff x="4968362" y="2079211"/>
            <a:chExt cx="1076632" cy="369332"/>
          </a:xfrm>
        </p:grpSpPr>
        <p:cxnSp>
          <p:nvCxnSpPr>
            <p:cNvPr id="17" name="Straight Arrow Connector 16">
              <a:extLst>
                <a:ext uri="{FF2B5EF4-FFF2-40B4-BE49-F238E27FC236}">
                  <a16:creationId xmlns:a16="http://schemas.microsoft.com/office/drawing/2014/main" id="{6D348DB4-9138-4BE1-8CF2-783F862C5382}"/>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74147B7-A5BE-41C5-9B37-CCA97A543E4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704309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righ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inVertic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Symbols and Operators</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21</a:t>
            </a:fld>
            <a:endParaRPr 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5A3E146-A61F-47AA-83A3-7F02CB2E6C19}"/>
                  </a:ext>
                </a:extLst>
              </p:cNvPr>
              <p:cNvSpPr txBox="1"/>
              <p:nvPr/>
            </p:nvSpPr>
            <p:spPr>
              <a:xfrm>
                <a:off x="614896" y="2020352"/>
                <a:ext cx="4229455" cy="3139321"/>
              </a:xfrm>
              <a:prstGeom prst="rect">
                <a:avLst/>
              </a:prstGeom>
              <a:noFill/>
            </p:spPr>
            <p:txBody>
              <a:bodyPr wrap="square" rtlCol="0">
                <a:spAutoFit/>
              </a:bodyPr>
              <a:lstStyle/>
              <a:p>
                <a:pPr>
                  <a:spcAft>
                    <a:spcPts val="600"/>
                  </a:spcAft>
                </a:pPr>
                <a14:m>
                  <m:oMath xmlns:m="http://schemas.openxmlformats.org/officeDocument/2006/math">
                    <m:sSub>
                      <m:sSubPr>
                        <m:ctrlPr>
                          <a:rPr lang="en-US" sz="2400" b="0" i="1" dirty="0" smtClean="0">
                            <a:latin typeface="Cambria Math" panose="02040503050406030204" pitchFamily="18" charset="0"/>
                            <a:ea typeface="Cambria Math" panose="02040503050406030204" pitchFamily="18" charset="0"/>
                          </a:rPr>
                        </m:ctrlPr>
                      </m:sSubPr>
                      <m:e>
                        <m:r>
                          <a:rPr lang="en-US" sz="2400" b="0" i="1" dirty="0" smtClean="0">
                            <a:latin typeface="Cambria Math" panose="02040503050406030204" pitchFamily="18" charset="0"/>
                            <a:ea typeface="Cambria Math" panose="02040503050406030204" pitchFamily="18" charset="0"/>
                          </a:rPr>
                          <m:t>𝑐</m:t>
                        </m:r>
                      </m:e>
                      <m:sub>
                        <m:r>
                          <a:rPr lang="en-US" sz="2400" b="0" i="1" dirty="0" smtClean="0">
                            <a:latin typeface="Cambria Math" panose="02040503050406030204" pitchFamily="18" charset="0"/>
                            <a:ea typeface="Cambria Math" panose="02040503050406030204" pitchFamily="18" charset="0"/>
                          </a:rPr>
                          <m:t>𝑛</m:t>
                        </m:r>
                      </m:sub>
                    </m:sSub>
                    <m:r>
                      <a:rPr lang="en-US" sz="2400" b="0" i="1" dirty="0" smtClean="0">
                        <a:latin typeface="Cambria Math" panose="02040503050406030204" pitchFamily="18" charset="0"/>
                        <a:ea typeface="Cambria Math" panose="02040503050406030204" pitchFamily="18" charset="0"/>
                      </a:rPr>
                      <m:t>,</m:t>
                    </m:r>
                    <m:sSub>
                      <m:sSubPr>
                        <m:ctrlPr>
                          <a:rPr lang="en-US" sz="2400" b="0" i="1" dirty="0" smtClean="0">
                            <a:latin typeface="Cambria Math" panose="02040503050406030204" pitchFamily="18" charset="0"/>
                            <a:ea typeface="Cambria Math" panose="02040503050406030204" pitchFamily="18" charset="0"/>
                          </a:rPr>
                        </m:ctrlPr>
                      </m:sSubPr>
                      <m:e>
                        <m:r>
                          <a:rPr lang="en-US" sz="2400" b="0" i="1" dirty="0" smtClean="0">
                            <a:latin typeface="Cambria Math" panose="02040503050406030204" pitchFamily="18" charset="0"/>
                            <a:ea typeface="Cambria Math" panose="02040503050406030204" pitchFamily="18" charset="0"/>
                          </a:rPr>
                          <m:t>𝑧</m:t>
                        </m:r>
                      </m:e>
                      <m:sub>
                        <m:r>
                          <a:rPr lang="en-US" sz="2400" b="0" i="1" dirty="0" smtClean="0">
                            <a:latin typeface="Cambria Math" panose="02040503050406030204" pitchFamily="18" charset="0"/>
                            <a:ea typeface="Cambria Math" panose="02040503050406030204" pitchFamily="18" charset="0"/>
                          </a:rPr>
                          <m:t>𝑛</m:t>
                        </m:r>
                      </m:sub>
                    </m:sSub>
                  </m:oMath>
                </a14:m>
                <a:r>
                  <a:rPr lang="en-US" sz="2400" b="0" dirty="0">
                    <a:ea typeface="Cambria Math" panose="02040503050406030204" pitchFamily="18" charset="0"/>
                  </a:rPr>
                  <a:t> = Complex Scalar</a:t>
                </a:r>
              </a:p>
              <a:p>
                <a:pPr>
                  <a:spcAft>
                    <a:spcPts val="600"/>
                  </a:spcAft>
                </a:pPr>
                <a14:m>
                  <m:oMath xmlns:m="http://schemas.openxmlformats.org/officeDocument/2006/math">
                    <m:acc>
                      <m:accPr>
                        <m:chr m:val="⃗"/>
                        <m:ctrlPr>
                          <a:rPr lang="en-US" sz="2400" b="0" i="1" dirty="0" smtClean="0">
                            <a:latin typeface="Cambria Math" panose="02040503050406030204" pitchFamily="18" charset="0"/>
                            <a:ea typeface="Cambria Math" panose="02040503050406030204" pitchFamily="18" charset="0"/>
                          </a:rPr>
                        </m:ctrlPr>
                      </m:accPr>
                      <m:e>
                        <m:r>
                          <a:rPr lang="en-US" sz="2400" b="0" i="1" dirty="0" smtClean="0">
                            <a:latin typeface="Cambria Math" panose="02040503050406030204" pitchFamily="18" charset="0"/>
                            <a:ea typeface="Cambria Math" panose="02040503050406030204" pitchFamily="18" charset="0"/>
                          </a:rPr>
                          <m:t>𝑣</m:t>
                        </m:r>
                      </m:e>
                    </m:acc>
                    <m:r>
                      <a:rPr lang="en-US" sz="2400" b="1" i="0" dirty="0" smtClean="0">
                        <a:latin typeface="Cambria Math" panose="02040503050406030204" pitchFamily="18" charset="0"/>
                        <a:ea typeface="Cambria Math" panose="02040503050406030204" pitchFamily="18" charset="0"/>
                      </a:rPr>
                      <m:t>, </m:t>
                    </m:r>
                    <m:r>
                      <a:rPr lang="en-US" sz="2400" b="1" i="0" dirty="0" smtClean="0">
                        <a:latin typeface="Cambria Math" panose="02040503050406030204" pitchFamily="18" charset="0"/>
                        <a:ea typeface="Cambria Math" panose="02040503050406030204" pitchFamily="18" charset="0"/>
                      </a:rPr>
                      <m:t>𝐯</m:t>
                    </m:r>
                  </m:oMath>
                </a14:m>
                <a:r>
                  <a:rPr lang="en-US" sz="2400" b="0" dirty="0">
                    <a:latin typeface="Cambria Math" panose="02040503050406030204" pitchFamily="18" charset="0"/>
                    <a:ea typeface="Cambria Math" panose="02040503050406030204" pitchFamily="18" charset="0"/>
                  </a:rPr>
                  <a:t> </a:t>
                </a:r>
                <a:r>
                  <a:rPr lang="en-US" sz="2400" dirty="0">
                    <a:ea typeface="Cambria Math" panose="02040503050406030204" pitchFamily="18" charset="0"/>
                  </a:rPr>
                  <a:t>= Vector (1D array)</a:t>
                </a:r>
              </a:p>
              <a:p>
                <a:pPr>
                  <a:spcAft>
                    <a:spcPts val="600"/>
                  </a:spcAft>
                </a:pP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𝑛</m:t>
                        </m:r>
                      </m:sub>
                    </m:sSub>
                  </m:oMath>
                </a14:m>
                <a:r>
                  <a:rPr lang="en-US" sz="2400" dirty="0">
                    <a:ea typeface="Cambria Math" panose="02040503050406030204" pitchFamily="18" charset="0"/>
                  </a:rPr>
                  <a:t>= Vector Components</a:t>
                </a:r>
              </a:p>
              <a:p>
                <a:pPr>
                  <a:spcAft>
                    <a:spcPts val="600"/>
                  </a:spcAft>
                </a:pPr>
                <a14:m>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 </m:t>
                        </m:r>
                      </m:e>
                    </m:d>
                  </m:oMath>
                </a14:m>
                <a:r>
                  <a:rPr lang="en-US" sz="2400" dirty="0"/>
                  <a:t> = Vector Norm</a:t>
                </a:r>
                <a:endParaRPr lang="en-US" sz="2400" dirty="0">
                  <a:ea typeface="Cambria Math" panose="02040503050406030204" pitchFamily="18" charset="0"/>
                </a:endParaRPr>
              </a:p>
              <a:p>
                <a:pPr>
                  <a:spcAft>
                    <a:spcPts val="600"/>
                  </a:spcAft>
                </a:pP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 Dot Product</a:t>
                </a:r>
              </a:p>
              <a:p>
                <a:pPr>
                  <a:spcAft>
                    <a:spcPts val="600"/>
                  </a:spcAft>
                </a:pPr>
                <a14:m>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 </m:t>
                        </m:r>
                      </m:e>
                    </m:d>
                  </m:oMath>
                </a14:m>
                <a:r>
                  <a:rPr lang="en-US" sz="2400" dirty="0"/>
                  <a:t> = Inner Product</a:t>
                </a:r>
              </a:p>
              <a:p>
                <a:pPr>
                  <a:spcAft>
                    <a:spcPts val="600"/>
                  </a:spcAft>
                </a:pP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 Tensor Product</a:t>
                </a:r>
              </a:p>
            </p:txBody>
          </p:sp>
        </mc:Choice>
        <mc:Fallback xmlns="">
          <p:sp>
            <p:nvSpPr>
              <p:cNvPr id="9" name="TextBox 8">
                <a:extLst>
                  <a:ext uri="{FF2B5EF4-FFF2-40B4-BE49-F238E27FC236}">
                    <a16:creationId xmlns:a16="http://schemas.microsoft.com/office/drawing/2014/main" id="{15A3E146-A61F-47AA-83A3-7F02CB2E6C19}"/>
                  </a:ext>
                </a:extLst>
              </p:cNvPr>
              <p:cNvSpPr txBox="1">
                <a:spLocks noRot="1" noChangeAspect="1" noMove="1" noResize="1" noEditPoints="1" noAdjustHandles="1" noChangeArrowheads="1" noChangeShapeType="1" noTextEdit="1"/>
              </p:cNvSpPr>
              <p:nvPr/>
            </p:nvSpPr>
            <p:spPr>
              <a:xfrm>
                <a:off x="614896" y="2020352"/>
                <a:ext cx="4229455" cy="3139321"/>
              </a:xfrm>
              <a:prstGeom prst="rect">
                <a:avLst/>
              </a:prstGeom>
              <a:blipFill>
                <a:blip r:embed="rId3"/>
                <a:stretch>
                  <a:fillRect l="-720" t="-1553" b="-34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68D751C-06BF-4B76-9E63-2E9BCC3D23CD}"/>
                  </a:ext>
                </a:extLst>
              </p:cNvPr>
              <p:cNvSpPr txBox="1"/>
              <p:nvPr/>
            </p:nvSpPr>
            <p:spPr>
              <a:xfrm>
                <a:off x="5007084" y="2020352"/>
                <a:ext cx="3522021" cy="3155416"/>
              </a:xfrm>
              <a:prstGeom prst="rect">
                <a:avLst/>
              </a:prstGeom>
              <a:noFill/>
            </p:spPr>
            <p:txBody>
              <a:bodyPr wrap="square" rtlCol="0">
                <a:spAutoFit/>
              </a:bodyPr>
              <a:lstStyle/>
              <a:p>
                <a:pPr>
                  <a:spcAft>
                    <a:spcPts val="600"/>
                  </a:spcAft>
                </a:pPr>
                <a14:m>
                  <m:oMath xmlns:m="http://schemas.openxmlformats.org/officeDocument/2006/math">
                    <m:r>
                      <a:rPr lang="en-US" sz="2400" b="1" i="0" smtClean="0">
                        <a:latin typeface="Cambria Math" panose="02040503050406030204" pitchFamily="18" charset="0"/>
                        <a:ea typeface="Cambria Math" panose="02040503050406030204" pitchFamily="18" charset="0"/>
                      </a:rPr>
                      <m:t>𝐀</m:t>
                    </m:r>
                  </m:oMath>
                </a14:m>
                <a:r>
                  <a:rPr lang="en-US" sz="2400" dirty="0">
                    <a:ea typeface="Cambria Math" panose="02040503050406030204" pitchFamily="18" charset="0"/>
                  </a:rPr>
                  <a:t> = Matrix (2D array)</a:t>
                </a:r>
              </a:p>
              <a:p>
                <a:pPr>
                  <a:spcAft>
                    <a:spcPts val="600"/>
                  </a:spcAft>
                </a:pPr>
                <a14:m>
                  <m:oMath xmlns:m="http://schemas.openxmlformats.org/officeDocument/2006/math">
                    <m:sSup>
                      <m:sSupPr>
                        <m:ctrlPr>
                          <a:rPr lang="en-US" sz="2400" b="1" i="1" smtClean="0">
                            <a:latin typeface="Cambria Math" panose="02040503050406030204" pitchFamily="18" charset="0"/>
                          </a:rPr>
                        </m:ctrlPr>
                      </m:sSupPr>
                      <m:e>
                        <m:r>
                          <a:rPr lang="en-US" sz="2400" b="1" i="0" smtClean="0">
                            <a:latin typeface="Cambria Math" panose="02040503050406030204" pitchFamily="18" charset="0"/>
                          </a:rPr>
                          <m:t>𝐀</m:t>
                        </m:r>
                      </m:e>
                      <m:sup>
                        <m:r>
                          <a:rPr lang="en-US" sz="2400" b="0" i="0" smtClean="0">
                            <a:latin typeface="Cambria Math" panose="02040503050406030204" pitchFamily="18" charset="0"/>
                          </a:rPr>
                          <m:t>−1</m:t>
                        </m:r>
                      </m:sup>
                    </m:sSup>
                  </m:oMath>
                </a14:m>
                <a:r>
                  <a:rPr lang="en-US" sz="2400" dirty="0"/>
                  <a:t>= Inverse</a:t>
                </a:r>
              </a:p>
              <a:p>
                <a:pPr>
                  <a:spcAft>
                    <a:spcPts val="600"/>
                  </a:spcAft>
                </a:pPr>
                <a14:m>
                  <m:oMath xmlns:m="http://schemas.openxmlformats.org/officeDocument/2006/math">
                    <m:sSup>
                      <m:sSupPr>
                        <m:ctrlPr>
                          <a:rPr lang="en-US" sz="2400" i="1" smtClean="0">
                            <a:latin typeface="Cambria Math" panose="02040503050406030204" pitchFamily="18" charset="0"/>
                          </a:rPr>
                        </m:ctrlPr>
                      </m:sSupPr>
                      <m:e>
                        <m:r>
                          <a:rPr lang="en-US" sz="2400" b="1" i="0" smtClean="0">
                            <a:latin typeface="Cambria Math" panose="02040503050406030204" pitchFamily="18" charset="0"/>
                          </a:rPr>
                          <m:t>𝐀</m:t>
                        </m:r>
                      </m:e>
                      <m:sup>
                        <m:r>
                          <m:rPr>
                            <m:sty m:val="p"/>
                          </m:rPr>
                          <a:rPr lang="en-US" sz="2400" b="0" i="0" smtClean="0">
                            <a:latin typeface="Cambria Math" panose="02040503050406030204" pitchFamily="18" charset="0"/>
                          </a:rPr>
                          <m:t>T</m:t>
                        </m:r>
                      </m:sup>
                    </m:sSup>
                  </m:oMath>
                </a14:m>
                <a:r>
                  <a:rPr lang="en-US" sz="2400" dirty="0"/>
                  <a:t>= Transpose</a:t>
                </a:r>
              </a:p>
              <a:p>
                <a:pPr>
                  <a:spcAft>
                    <a:spcPts val="600"/>
                  </a:spcAft>
                </a:pPr>
                <a14:m>
                  <m:oMath xmlns:m="http://schemas.openxmlformats.org/officeDocument/2006/math">
                    <m:sSup>
                      <m:sSupPr>
                        <m:ctrlPr>
                          <a:rPr lang="en-US" sz="2400" i="1" smtClean="0">
                            <a:latin typeface="Cambria Math" panose="02040503050406030204" pitchFamily="18" charset="0"/>
                          </a:rPr>
                        </m:ctrlPr>
                      </m:sSupPr>
                      <m:e>
                        <m:r>
                          <a:rPr lang="en-US" sz="2400" b="1" i="0" smtClean="0">
                            <a:latin typeface="Cambria Math" panose="02040503050406030204" pitchFamily="18" charset="0"/>
                          </a:rPr>
                          <m:t>𝐀</m:t>
                        </m:r>
                      </m:e>
                      <m:sup>
                        <m:r>
                          <a:rPr lang="en-US" sz="2400" b="0" i="0" smtClean="0">
                            <a:latin typeface="Cambria Math" panose="02040503050406030204" pitchFamily="18" charset="0"/>
                            <a:ea typeface="Cambria Math" panose="02040503050406030204" pitchFamily="18" charset="0"/>
                          </a:rPr>
                          <m:t>†</m:t>
                        </m:r>
                      </m:sup>
                    </m:sSup>
                  </m:oMath>
                </a14:m>
                <a:r>
                  <a:rPr lang="en-US" sz="2400" dirty="0"/>
                  <a:t>= Adjoint</a:t>
                </a:r>
              </a:p>
              <a:p>
                <a:pPr>
                  <a:spcAft>
                    <a:spcPts val="600"/>
                  </a:spcAft>
                </a:pPr>
                <a14:m>
                  <m:oMath xmlns:m="http://schemas.openxmlformats.org/officeDocument/2006/math">
                    <m:r>
                      <a:rPr lang="en-US" sz="2400" b="0" i="1" smtClean="0">
                        <a:latin typeface="Cambria Math" panose="02040503050406030204" pitchFamily="18" charset="0"/>
                      </a:rPr>
                      <m:t>𝑇𝑟</m:t>
                    </m:r>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oMath>
                </a14:m>
                <a:r>
                  <a:rPr lang="en-US" sz="2400" dirty="0"/>
                  <a:t> = Trace</a:t>
                </a:r>
              </a:p>
              <a:p>
                <a:pPr>
                  <a:spcAft>
                    <a:spcPts val="600"/>
                  </a:spcAft>
                </a:pPr>
                <a14:m>
                  <m:oMath xmlns:m="http://schemas.openxmlformats.org/officeDocument/2006/math">
                    <m:r>
                      <a:rPr lang="en-US" sz="2400" b="1" i="0" smtClean="0">
                        <a:latin typeface="Cambria Math" panose="02040503050406030204" pitchFamily="18" charset="0"/>
                      </a:rPr>
                      <m:t>𝐈</m:t>
                    </m:r>
                  </m:oMath>
                </a14:m>
                <a:r>
                  <a:rPr lang="en-US" sz="2400" dirty="0"/>
                  <a:t> = Identity Matrix</a:t>
                </a:r>
              </a:p>
              <a:p>
                <a:pPr>
                  <a:spcAft>
                    <a:spcPts val="600"/>
                  </a:spcAft>
                </a:pPr>
                <a14:m>
                  <m:oMath xmlns:m="http://schemas.openxmlformats.org/officeDocument/2006/math">
                    <m:r>
                      <a:rPr lang="en-US" sz="2400" b="1" i="0" smtClean="0">
                        <a:latin typeface="Cambria Math" panose="02040503050406030204" pitchFamily="18" charset="0"/>
                      </a:rPr>
                      <m:t>𝐇</m:t>
                    </m:r>
                  </m:oMath>
                </a14:m>
                <a:r>
                  <a:rPr lang="en-US" sz="2400" dirty="0"/>
                  <a:t> = Hadamard Matrix</a:t>
                </a:r>
              </a:p>
            </p:txBody>
          </p:sp>
        </mc:Choice>
        <mc:Fallback xmlns="">
          <p:sp>
            <p:nvSpPr>
              <p:cNvPr id="16" name="TextBox 15">
                <a:extLst>
                  <a:ext uri="{FF2B5EF4-FFF2-40B4-BE49-F238E27FC236}">
                    <a16:creationId xmlns:a16="http://schemas.microsoft.com/office/drawing/2014/main" id="{A68D751C-06BF-4B76-9E63-2E9BCC3D23CD}"/>
                  </a:ext>
                </a:extLst>
              </p:cNvPr>
              <p:cNvSpPr txBox="1">
                <a:spLocks noRot="1" noChangeAspect="1" noMove="1" noResize="1" noEditPoints="1" noAdjustHandles="1" noChangeArrowheads="1" noChangeShapeType="1" noTextEdit="1"/>
              </p:cNvSpPr>
              <p:nvPr/>
            </p:nvSpPr>
            <p:spPr>
              <a:xfrm>
                <a:off x="5007084" y="2020352"/>
                <a:ext cx="3522021" cy="3155416"/>
              </a:xfrm>
              <a:prstGeom prst="rect">
                <a:avLst/>
              </a:prstGeom>
              <a:blipFill>
                <a:blip r:embed="rId4"/>
                <a:stretch>
                  <a:fillRect l="-346" t="-1544" b="-3475"/>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08945BFC-9CD5-4683-9687-FE80542A6323}"/>
              </a:ext>
            </a:extLst>
          </p:cNvPr>
          <p:cNvSpPr/>
          <p:nvPr/>
        </p:nvSpPr>
        <p:spPr>
          <a:xfrm>
            <a:off x="4918902" y="2020352"/>
            <a:ext cx="3231890" cy="27093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674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Matrices</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A “matrix” in </a:t>
            </a:r>
            <a:r>
              <a:rPr lang="en-US" sz="2400" b="1" dirty="0">
                <a:solidFill>
                  <a:srgbClr val="0070C0"/>
                </a:solidFill>
              </a:rPr>
              <a:t>NumPy</a:t>
            </a:r>
            <a:r>
              <a:rPr lang="en-US" sz="2400" dirty="0"/>
              <a:t> is represented as </a:t>
            </a:r>
            <a:r>
              <a:rPr lang="en-US" sz="2400" b="1" dirty="0"/>
              <a:t>vectors of vectors</a:t>
            </a:r>
            <a:endParaRPr lang="en-US" sz="2400" b="1" dirty="0">
              <a:solidFill>
                <a:srgbClr val="FF0000"/>
              </a:solidFill>
            </a:endParaRPr>
          </a:p>
          <a:p>
            <a:pPr lvl="1">
              <a:spcBef>
                <a:spcPts val="0"/>
              </a:spcBef>
              <a:spcAft>
                <a:spcPts val="1200"/>
              </a:spcAft>
            </a:pPr>
            <a:r>
              <a:rPr lang="en-US" sz="2000" dirty="0"/>
              <a:t>A matrix can hold any number of elements (in each dimension), but </a:t>
            </a:r>
            <a:r>
              <a:rPr lang="en-US" sz="2000" b="1" dirty="0"/>
              <a:t>all</a:t>
            </a:r>
            <a:r>
              <a:rPr lang="en-US" sz="2000" dirty="0"/>
              <a:t> elements must be of the </a:t>
            </a:r>
            <a:r>
              <a:rPr lang="en-US" sz="2000" u="sng" dirty="0"/>
              <a:t>same</a:t>
            </a:r>
            <a:r>
              <a:rPr lang="en-US" sz="2000" dirty="0"/>
              <a:t> data type, such as </a:t>
            </a:r>
            <a:r>
              <a:rPr lang="en-US" sz="2000" b="1" dirty="0">
                <a:solidFill>
                  <a:srgbClr val="0070C0"/>
                </a:solidFill>
              </a:rPr>
              <a:t>int</a:t>
            </a:r>
            <a:r>
              <a:rPr lang="en-US" sz="2000" dirty="0"/>
              <a:t> or </a:t>
            </a:r>
            <a:r>
              <a:rPr lang="en-US" sz="2000" b="1" dirty="0">
                <a:solidFill>
                  <a:srgbClr val="0070C0"/>
                </a:solidFill>
              </a:rPr>
              <a:t>float</a:t>
            </a:r>
          </a:p>
          <a:p>
            <a:pPr lvl="1">
              <a:spcBef>
                <a:spcPts val="0"/>
              </a:spcBef>
              <a:spcAft>
                <a:spcPts val="1200"/>
              </a:spcAft>
            </a:pPr>
            <a:r>
              <a:rPr lang="en-US" sz="2000" dirty="0"/>
              <a:t>Matrix elements are accessed by their index numbers, which starts at </a:t>
            </a:r>
            <a:r>
              <a:rPr lang="en-US" sz="2000" b="1" dirty="0">
                <a:solidFill>
                  <a:srgbClr val="FF0000"/>
                </a:solidFill>
              </a:rPr>
              <a:t>zero</a:t>
            </a:r>
            <a:r>
              <a:rPr lang="en-US" sz="2000" dirty="0"/>
              <a:t> and correspond to each dimension</a:t>
            </a:r>
          </a:p>
          <a:p>
            <a:pPr>
              <a:spcBef>
                <a:spcPts val="0"/>
              </a:spcBef>
              <a:spcAft>
                <a:spcPts val="1200"/>
              </a:spcAft>
            </a:pPr>
            <a:r>
              <a:rPr lang="en-US" sz="2400" dirty="0"/>
              <a:t>Matrix nomenclature</a:t>
            </a:r>
          </a:p>
          <a:p>
            <a:pPr lvl="1">
              <a:spcBef>
                <a:spcPts val="0"/>
              </a:spcBef>
              <a:spcAft>
                <a:spcPts val="1200"/>
              </a:spcAft>
            </a:pPr>
            <a:r>
              <a:rPr lang="en-US" sz="2000" dirty="0"/>
              <a:t>In mathematics, a matrix size is written as </a:t>
            </a:r>
            <a:r>
              <a:rPr lang="en-US" sz="2000" b="1" dirty="0"/>
              <a:t>(Rows x Columns)</a:t>
            </a:r>
          </a:p>
          <a:p>
            <a:pPr lvl="1">
              <a:spcBef>
                <a:spcPts val="0"/>
              </a:spcBef>
              <a:spcAft>
                <a:spcPts val="1200"/>
              </a:spcAft>
            </a:pPr>
            <a:r>
              <a:rPr lang="en-US" sz="2000" dirty="0"/>
              <a:t>In </a:t>
            </a:r>
            <a:r>
              <a:rPr lang="en-US" sz="2000" b="1" dirty="0">
                <a:solidFill>
                  <a:srgbClr val="0070C0"/>
                </a:solidFill>
              </a:rPr>
              <a:t>NumPy</a:t>
            </a:r>
            <a:r>
              <a:rPr lang="en-US" sz="2000" dirty="0"/>
              <a:t> a matrix (aka a </a:t>
            </a:r>
            <a:r>
              <a:rPr lang="en-US" sz="2000" b="1" dirty="0">
                <a:solidFill>
                  <a:srgbClr val="FF0000"/>
                </a:solidFill>
              </a:rPr>
              <a:t>ndarray</a:t>
            </a:r>
            <a:r>
              <a:rPr lang="en-US" sz="2000" dirty="0"/>
              <a:t>) is written using </a:t>
            </a:r>
            <a:r>
              <a:rPr lang="en-US" sz="2000" b="1" dirty="0">
                <a:solidFill>
                  <a:srgbClr val="00B050"/>
                </a:solidFill>
              </a:rPr>
              <a:t>commas</a:t>
            </a:r>
            <a:r>
              <a:rPr lang="en-US" sz="2000" dirty="0"/>
              <a:t> instead of multiplication crosses, and using </a:t>
            </a:r>
            <a:r>
              <a:rPr lang="en-US" sz="2000" b="1" dirty="0">
                <a:solidFill>
                  <a:srgbClr val="00B050"/>
                </a:solidFill>
              </a:rPr>
              <a:t>square brackets </a:t>
            </a:r>
            <a:r>
              <a:rPr lang="en-US" sz="2000" dirty="0"/>
              <a:t>instead of parenthesis: </a:t>
            </a:r>
            <a:r>
              <a:rPr lang="en-US" sz="2000" b="1" dirty="0"/>
              <a:t>[</a:t>
            </a:r>
            <a:r>
              <a:rPr lang="en-US" sz="2000" b="1" dirty="0" err="1"/>
              <a:t>Row,Column</a:t>
            </a:r>
            <a:r>
              <a:rPr lang="en-US" sz="2000" b="1" dirty="0"/>
              <a:t>]</a:t>
            </a:r>
          </a:p>
          <a:p>
            <a:pPr lvl="1">
              <a:spcBef>
                <a:spcPts val="0"/>
              </a:spcBef>
              <a:spcAft>
                <a:spcPts val="1200"/>
              </a:spcAft>
            </a:pPr>
            <a:r>
              <a:rPr lang="en-US" sz="2000" dirty="0"/>
              <a:t>Example: the NumPy array </a:t>
            </a:r>
            <a:r>
              <a:rPr lang="en-US" sz="2000" b="1" dirty="0"/>
              <a:t>[5,7] </a:t>
            </a:r>
            <a:r>
              <a:rPr lang="en-US" sz="2000" dirty="0"/>
              <a:t>has </a:t>
            </a:r>
            <a:r>
              <a:rPr lang="en-US" sz="2000" b="1" dirty="0"/>
              <a:t>5</a:t>
            </a:r>
            <a:r>
              <a:rPr lang="en-US" sz="2000" dirty="0"/>
              <a:t> </a:t>
            </a:r>
            <a:r>
              <a:rPr lang="en-US" sz="2000" b="1" dirty="0">
                <a:solidFill>
                  <a:srgbClr val="FF0000"/>
                </a:solidFill>
              </a:rPr>
              <a:t>rows</a:t>
            </a:r>
            <a:r>
              <a:rPr lang="en-US" sz="2000" dirty="0"/>
              <a:t> and </a:t>
            </a:r>
            <a:r>
              <a:rPr lang="en-US" sz="2000" b="1" dirty="0"/>
              <a:t>7</a:t>
            </a:r>
            <a:r>
              <a:rPr lang="en-US" sz="2000" dirty="0"/>
              <a:t> </a:t>
            </a:r>
            <a:r>
              <a:rPr lang="en-US" sz="2000" b="1" dirty="0">
                <a:solidFill>
                  <a:srgbClr val="FF0000"/>
                </a:solidFill>
              </a:rPr>
              <a:t>columns</a:t>
            </a:r>
          </a:p>
        </p:txBody>
      </p:sp>
      <p:sp>
        <p:nvSpPr>
          <p:cNvPr id="4" name="Slide Number Placeholder 3"/>
          <p:cNvSpPr>
            <a:spLocks noGrp="1"/>
          </p:cNvSpPr>
          <p:nvPr>
            <p:ph type="sldNum" sz="quarter" idx="12"/>
          </p:nvPr>
        </p:nvSpPr>
        <p:spPr/>
        <p:txBody>
          <a:bodyPr/>
          <a:lstStyle/>
          <a:p>
            <a:fld id="{650AD656-6FF9-465D-B7B0-1CD0DD39CD23}" type="slidenum">
              <a:rPr lang="en-US" smtClean="0"/>
              <a:t>22</a:t>
            </a:fld>
            <a:endParaRPr lang="en-US" dirty="0"/>
          </a:p>
        </p:txBody>
      </p:sp>
    </p:spTree>
    <p:extLst>
      <p:ext uri="{BB962C8B-B14F-4D97-AF65-F5344CB8AC3E}">
        <p14:creationId xmlns:p14="http://schemas.microsoft.com/office/powerpoint/2010/main" val="343793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Types of Matrices</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23</a:t>
            </a:fld>
            <a:endParaRPr lang="en-US" dirty="0"/>
          </a:p>
        </p:txBody>
      </p:sp>
      <p:pic>
        <p:nvPicPr>
          <p:cNvPr id="6" name="Picture 5">
            <a:extLst>
              <a:ext uri="{FF2B5EF4-FFF2-40B4-BE49-F238E27FC236}">
                <a16:creationId xmlns:a16="http://schemas.microsoft.com/office/drawing/2014/main" id="{BB6FCC71-86BB-4944-B448-6A1FB2537011}"/>
              </a:ext>
            </a:extLst>
          </p:cNvPr>
          <p:cNvPicPr>
            <a:picLocks noChangeAspect="1"/>
          </p:cNvPicPr>
          <p:nvPr/>
        </p:nvPicPr>
        <p:blipFill>
          <a:blip r:embed="rId3"/>
          <a:stretch>
            <a:fillRect/>
          </a:stretch>
        </p:blipFill>
        <p:spPr>
          <a:xfrm>
            <a:off x="2368937" y="1588983"/>
            <a:ext cx="4406125" cy="2136303"/>
          </a:xfrm>
          <a:prstGeom prst="rect">
            <a:avLst/>
          </a:prstGeom>
        </p:spPr>
      </p:pic>
      <p:pic>
        <p:nvPicPr>
          <p:cNvPr id="5" name="Picture 4">
            <a:extLst>
              <a:ext uri="{FF2B5EF4-FFF2-40B4-BE49-F238E27FC236}">
                <a16:creationId xmlns:a16="http://schemas.microsoft.com/office/drawing/2014/main" id="{28A3BBE0-924E-4F1E-A445-CA8739CA0A11}"/>
              </a:ext>
            </a:extLst>
          </p:cNvPr>
          <p:cNvPicPr>
            <a:picLocks noChangeAspect="1"/>
          </p:cNvPicPr>
          <p:nvPr/>
        </p:nvPicPr>
        <p:blipFill>
          <a:blip r:embed="rId4"/>
          <a:stretch>
            <a:fillRect/>
          </a:stretch>
        </p:blipFill>
        <p:spPr>
          <a:xfrm>
            <a:off x="3045162" y="4436893"/>
            <a:ext cx="2301508" cy="1664248"/>
          </a:xfrm>
          <a:prstGeom prst="rect">
            <a:avLst/>
          </a:prstGeom>
        </p:spPr>
      </p:pic>
      <p:sp>
        <p:nvSpPr>
          <p:cNvPr id="3" name="TextBox 2">
            <a:extLst>
              <a:ext uri="{FF2B5EF4-FFF2-40B4-BE49-F238E27FC236}">
                <a16:creationId xmlns:a16="http://schemas.microsoft.com/office/drawing/2014/main" id="{5EBB3862-DE98-44E6-A692-F68506DA4940}"/>
              </a:ext>
            </a:extLst>
          </p:cNvPr>
          <p:cNvSpPr txBox="1"/>
          <p:nvPr/>
        </p:nvSpPr>
        <p:spPr>
          <a:xfrm>
            <a:off x="3558049" y="4011561"/>
            <a:ext cx="2027903" cy="369332"/>
          </a:xfrm>
          <a:prstGeom prst="rect">
            <a:avLst/>
          </a:prstGeom>
          <a:noFill/>
        </p:spPr>
        <p:txBody>
          <a:bodyPr wrap="square" rtlCol="0">
            <a:spAutoFit/>
          </a:bodyPr>
          <a:lstStyle/>
          <a:p>
            <a:pPr algn="ctr"/>
            <a:r>
              <a:rPr lang="en-US" dirty="0">
                <a:solidFill>
                  <a:srgbClr val="7030A0"/>
                </a:solidFill>
              </a:rPr>
              <a:t>Identity Matrix</a:t>
            </a:r>
          </a:p>
        </p:txBody>
      </p:sp>
    </p:spTree>
    <p:extLst>
      <p:ext uri="{BB962C8B-B14F-4D97-AF65-F5344CB8AC3E}">
        <p14:creationId xmlns:p14="http://schemas.microsoft.com/office/powerpoint/2010/main" val="36432619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Autofit/>
          </a:bodyPr>
          <a:lstStyle/>
          <a:p>
            <a:pPr algn="ctr"/>
            <a:r>
              <a:rPr lang="en-US" sz="3200" dirty="0">
                <a:latin typeface="+mn-lt"/>
              </a:rPr>
              <a:t>Matrix Multiplication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400" dirty="0"/>
                  <a:t>When rendering computer graphics, we often need to find the </a:t>
                </a:r>
                <a:r>
                  <a:rPr lang="en-US" sz="2400" b="1" dirty="0">
                    <a:solidFill>
                      <a:srgbClr val="FF0000"/>
                    </a:solidFill>
                  </a:rPr>
                  <a:t>product</a:t>
                </a:r>
                <a:r>
                  <a:rPr lang="en-US" sz="2400" dirty="0">
                    <a:solidFill>
                      <a:srgbClr val="FF0000"/>
                    </a:solidFill>
                  </a:rPr>
                  <a:t> </a:t>
                </a:r>
                <a:r>
                  <a:rPr lang="en-US" sz="2400" dirty="0"/>
                  <a:t>of two matrices, e.g.</a:t>
                </a:r>
              </a:p>
              <a:p>
                <a:endParaRPr lang="en-US" sz="2400" dirty="0"/>
              </a:p>
              <a:p>
                <a:pPr marL="0" indent="0">
                  <a:buNone/>
                </a:pPr>
                <a14:m>
                  <m:oMathPara xmlns:m="http://schemas.openxmlformats.org/officeDocument/2006/math">
                    <m:oMathParaPr>
                      <m:jc m:val="centerGroup"/>
                    </m:oMathParaPr>
                    <m:oMath xmlns:m="http://schemas.openxmlformats.org/officeDocument/2006/math">
                      <m:d>
                        <m:dPr>
                          <m:ctrlPr>
                            <a:rPr lang="en-US" sz="2400" i="1" smtClean="0">
                              <a:latin typeface="Cambria Math" panose="02040503050406030204" pitchFamily="18" charset="0"/>
                            </a:rPr>
                          </m:ctrlPr>
                        </m:dPr>
                        <m:e>
                          <m:m>
                            <m:mPr>
                              <m:mcs>
                                <m:mc>
                                  <m:mcPr>
                                    <m:count m:val="3"/>
                                    <m:mcJc m:val="center"/>
                                  </m:mcPr>
                                </m:mc>
                              </m:mcs>
                              <m:ctrlPr>
                                <a:rPr lang="en-US" sz="2400" i="1" smtClean="0">
                                  <a:latin typeface="Cambria Math" panose="02040503050406030204" pitchFamily="18" charset="0"/>
                                </a:rPr>
                              </m:ctrlPr>
                            </m:mPr>
                            <m:mr>
                              <m:e>
                                <m:r>
                                  <m:rPr>
                                    <m:brk m:alnAt="7"/>
                                  </m:rPr>
                                  <a:rPr lang="en-US" sz="2400" b="0" i="1" smtClean="0">
                                    <a:latin typeface="Cambria Math" panose="02040503050406030204" pitchFamily="18" charset="0"/>
                                  </a:rPr>
                                  <m:t>4</m:t>
                                </m:r>
                              </m:e>
                              <m:e>
                                <m:r>
                                  <a:rPr lang="en-US" sz="2400" b="0" i="1" smtClean="0">
                                    <a:latin typeface="Cambria Math" panose="02040503050406030204" pitchFamily="18" charset="0"/>
                                  </a:rPr>
                                  <m:t>5</m:t>
                                </m:r>
                              </m:e>
                              <m:e>
                                <m:r>
                                  <a:rPr lang="en-US" sz="2400" b="0" i="1" smtClean="0">
                                    <a:latin typeface="Cambria Math" panose="02040503050406030204" pitchFamily="18" charset="0"/>
                                  </a:rPr>
                                  <m:t>8</m:t>
                                </m:r>
                              </m:e>
                            </m:mr>
                            <m:mr>
                              <m:e>
                                <m:r>
                                  <a:rPr lang="en-US" sz="2400" b="0" i="1" smtClean="0">
                                    <a:latin typeface="Cambria Math" panose="02040503050406030204" pitchFamily="18" charset="0"/>
                                  </a:rPr>
                                  <m:t>1</m:t>
                                </m:r>
                              </m:e>
                              <m:e>
                                <m:r>
                                  <a:rPr lang="en-US" sz="2400" b="0" i="1" smtClean="0">
                                    <a:latin typeface="Cambria Math" panose="02040503050406030204" pitchFamily="18" charset="0"/>
                                  </a:rPr>
                                  <m:t>9</m:t>
                                </m:r>
                              </m:e>
                              <m:e>
                                <m:r>
                                  <a:rPr lang="en-US" sz="2400" b="0" i="1" smtClean="0">
                                    <a:latin typeface="Cambria Math" panose="02040503050406030204" pitchFamily="18" charset="0"/>
                                  </a:rPr>
                                  <m:t>7</m:t>
                                </m:r>
                              </m:e>
                            </m:mr>
                          </m:m>
                        </m:e>
                      </m:d>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rPr>
                          </m:ctrlPr>
                        </m:dPr>
                        <m:e>
                          <m:m>
                            <m:mPr>
                              <m:mcs>
                                <m:mc>
                                  <m:mcPr>
                                    <m:count m:val="2"/>
                                    <m:mcJc m:val="center"/>
                                  </m:mcPr>
                                </m:mc>
                              </m:mcs>
                              <m:ctrlPr>
                                <a:rPr lang="en-US" sz="2400" b="0" i="1" smtClean="0">
                                  <a:latin typeface="Cambria Math" panose="02040503050406030204" pitchFamily="18" charset="0"/>
                                </a:rPr>
                              </m:ctrlPr>
                            </m:mPr>
                            <m:mr>
                              <m:e>
                                <m:r>
                                  <m:rPr>
                                    <m:brk m:alnAt="7"/>
                                  </m:rPr>
                                  <a:rPr lang="en-US" sz="2400" b="0" i="1" smtClean="0">
                                    <a:latin typeface="Cambria Math" panose="02040503050406030204" pitchFamily="18" charset="0"/>
                                  </a:rPr>
                                  <m:t>2</m:t>
                                </m:r>
                              </m:e>
                              <m:e>
                                <m:r>
                                  <a:rPr lang="en-US" sz="2400" b="0" i="1" smtClean="0">
                                    <a:latin typeface="Cambria Math" panose="02040503050406030204" pitchFamily="18" charset="0"/>
                                  </a:rPr>
                                  <m:t>4</m:t>
                                </m:r>
                              </m:e>
                            </m:mr>
                            <m:mr>
                              <m:e>
                                <m:r>
                                  <a:rPr lang="en-US" sz="2400" b="0" i="1" smtClean="0">
                                    <a:latin typeface="Cambria Math" panose="02040503050406030204" pitchFamily="18" charset="0"/>
                                  </a:rPr>
                                  <m:t>6</m:t>
                                </m:r>
                              </m:e>
                              <m:e>
                                <m:r>
                                  <a:rPr lang="en-US" sz="2400" b="0" i="1" smtClean="0">
                                    <a:latin typeface="Cambria Math" panose="02040503050406030204" pitchFamily="18" charset="0"/>
                                  </a:rPr>
                                  <m:t>1</m:t>
                                </m:r>
                              </m:e>
                            </m:mr>
                            <m:mr>
                              <m:e>
                                <m:r>
                                  <a:rPr lang="en-US" sz="2400" b="0" i="1" smtClean="0">
                                    <a:latin typeface="Cambria Math" panose="02040503050406030204" pitchFamily="18" charset="0"/>
                                  </a:rPr>
                                  <m:t>5</m:t>
                                </m:r>
                              </m:e>
                              <m:e>
                                <m:r>
                                  <a:rPr lang="en-US" sz="2400" b="0" i="1" smtClean="0">
                                    <a:latin typeface="Cambria Math" panose="02040503050406030204" pitchFamily="18" charset="0"/>
                                  </a:rPr>
                                  <m:t>9</m:t>
                                </m:r>
                              </m:e>
                            </m:mr>
                          </m:m>
                        </m:e>
                      </m:d>
                      <m:r>
                        <a:rPr lang="en-US" sz="2400" b="0" i="1" smtClean="0">
                          <a:latin typeface="Cambria Math" panose="02040503050406030204" pitchFamily="18" charset="0"/>
                        </a:rPr>
                        <m:t>= ?</m:t>
                      </m:r>
                    </m:oMath>
                  </m:oMathPara>
                </a14:m>
                <a:endParaRPr lang="en-US" sz="2400" dirty="0"/>
              </a:p>
              <a:p>
                <a:endParaRPr lang="en-US" sz="2400" dirty="0"/>
              </a:p>
              <a:p>
                <a:r>
                  <a:rPr lang="en-US" sz="2400" dirty="0"/>
                  <a:t>There is a standard algorithm to do this multiplication</a:t>
                </a:r>
              </a:p>
              <a:p>
                <a:r>
                  <a:rPr lang="en-US" sz="2400" dirty="0"/>
                  <a:t>It involves multiplying each element in the </a:t>
                </a:r>
                <a:r>
                  <a:rPr lang="en-US" sz="2400" b="1" dirty="0"/>
                  <a:t>rows</a:t>
                </a:r>
                <a:r>
                  <a:rPr lang="en-US" sz="2400" dirty="0"/>
                  <a:t> of first matrix by each element in the </a:t>
                </a:r>
                <a:r>
                  <a:rPr lang="en-US" sz="2400" b="1" dirty="0"/>
                  <a:t>columns</a:t>
                </a:r>
                <a:r>
                  <a:rPr lang="en-US" sz="2400" dirty="0"/>
                  <a:t> of the second matrix</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5" t="-1961" r="-85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24</a:t>
            </a:fld>
            <a:endParaRPr lang="en-US" dirty="0"/>
          </a:p>
        </p:txBody>
      </p:sp>
      <p:sp>
        <p:nvSpPr>
          <p:cNvPr id="2" name="Rectangle 1"/>
          <p:cNvSpPr/>
          <p:nvPr/>
        </p:nvSpPr>
        <p:spPr>
          <a:xfrm>
            <a:off x="3093720" y="3078480"/>
            <a:ext cx="1219200" cy="33528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flipH="1">
            <a:off x="4753862" y="2910840"/>
            <a:ext cx="274320" cy="103632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2304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Autofit/>
          </a:bodyPr>
          <a:lstStyle/>
          <a:p>
            <a:pPr algn="ctr"/>
            <a:r>
              <a:rPr lang="en-US" sz="3200" dirty="0">
                <a:latin typeface="+mn-lt"/>
              </a:rPr>
              <a:t>Matrix Multiplication</a:t>
            </a:r>
          </a:p>
        </p:txBody>
      </p:sp>
      <p:sp>
        <p:nvSpPr>
          <p:cNvPr id="3" name="Content Placeholder 2"/>
          <p:cNvSpPr>
            <a:spLocks noGrp="1"/>
          </p:cNvSpPr>
          <p:nvPr>
            <p:ph idx="1"/>
          </p:nvPr>
        </p:nvSpPr>
        <p:spPr/>
        <p:txBody>
          <a:bodyPr>
            <a:noAutofit/>
          </a:bodyPr>
          <a:lstStyle/>
          <a:p>
            <a:r>
              <a:rPr lang="en-US" sz="2400" dirty="0"/>
              <a:t>In order to multiply two matrices together, the number of </a:t>
            </a:r>
            <a:r>
              <a:rPr lang="en-US" sz="2400" i="1" dirty="0">
                <a:solidFill>
                  <a:srgbClr val="FF0000"/>
                </a:solidFill>
              </a:rPr>
              <a:t>columns</a:t>
            </a:r>
            <a:r>
              <a:rPr lang="en-US" sz="2400" dirty="0">
                <a:solidFill>
                  <a:srgbClr val="FF0000"/>
                </a:solidFill>
              </a:rPr>
              <a:t> </a:t>
            </a:r>
            <a:r>
              <a:rPr lang="en-US" sz="2400" dirty="0"/>
              <a:t>in matrix </a:t>
            </a:r>
            <a:r>
              <a:rPr lang="en-US" sz="2400" b="1" dirty="0"/>
              <a:t>A</a:t>
            </a:r>
            <a:r>
              <a:rPr lang="en-US" sz="2400" dirty="0"/>
              <a:t> </a:t>
            </a:r>
            <a:r>
              <a:rPr lang="en-US" sz="2400" b="1" u="sng" dirty="0">
                <a:solidFill>
                  <a:srgbClr val="00B050"/>
                </a:solidFill>
              </a:rPr>
              <a:t>must equal </a:t>
            </a:r>
            <a:r>
              <a:rPr lang="en-US" sz="2400" dirty="0"/>
              <a:t>the number of </a:t>
            </a:r>
            <a:r>
              <a:rPr lang="en-US" sz="2400" i="1" dirty="0">
                <a:solidFill>
                  <a:srgbClr val="FF0000"/>
                </a:solidFill>
              </a:rPr>
              <a:t>rows</a:t>
            </a:r>
            <a:r>
              <a:rPr lang="en-US" sz="2400" dirty="0">
                <a:solidFill>
                  <a:srgbClr val="FF0000"/>
                </a:solidFill>
              </a:rPr>
              <a:t> </a:t>
            </a:r>
            <a:r>
              <a:rPr lang="en-US" sz="2400" dirty="0"/>
              <a:t>in matrix </a:t>
            </a:r>
            <a:r>
              <a:rPr lang="en-US" sz="2400" b="1" dirty="0"/>
              <a:t>B</a:t>
            </a:r>
            <a:r>
              <a:rPr lang="en-US" sz="2400" dirty="0"/>
              <a:t>  (Cols </a:t>
            </a:r>
            <a:r>
              <a:rPr lang="en-US" sz="2400" b="1" dirty="0"/>
              <a:t>A</a:t>
            </a:r>
            <a:r>
              <a:rPr lang="en-US" sz="2400" dirty="0"/>
              <a:t> = Rows </a:t>
            </a:r>
            <a:r>
              <a:rPr lang="en-US" sz="2400" b="1" dirty="0"/>
              <a:t>B</a:t>
            </a:r>
            <a:r>
              <a:rPr lang="en-US" sz="2400" dirty="0"/>
              <a:t>)</a:t>
            </a:r>
          </a:p>
          <a:p>
            <a:r>
              <a:rPr lang="en-US" sz="2400" dirty="0"/>
              <a:t>The resulting matrix will have as many rows as there were </a:t>
            </a:r>
            <a:r>
              <a:rPr lang="en-US" sz="2400" u="sng" dirty="0"/>
              <a:t>rows</a:t>
            </a:r>
            <a:r>
              <a:rPr lang="en-US" sz="2400" dirty="0"/>
              <a:t> in matrix </a:t>
            </a:r>
            <a:r>
              <a:rPr lang="en-US" sz="2400" b="1" dirty="0"/>
              <a:t>A</a:t>
            </a:r>
            <a:r>
              <a:rPr lang="en-US" sz="2400" dirty="0"/>
              <a:t>, and as many </a:t>
            </a:r>
            <a:r>
              <a:rPr lang="en-US" sz="2400" u="sng" dirty="0"/>
              <a:t>columns</a:t>
            </a:r>
            <a:r>
              <a:rPr lang="en-US" sz="2400" dirty="0"/>
              <a:t> as there were columns in matrix </a:t>
            </a:r>
            <a:r>
              <a:rPr lang="en-US" sz="2400" b="1" dirty="0"/>
              <a:t>B</a:t>
            </a:r>
            <a:r>
              <a:rPr lang="en-US" sz="2400" dirty="0"/>
              <a:t>  (Rows </a:t>
            </a:r>
            <a:r>
              <a:rPr lang="en-US" sz="2400" b="1" dirty="0"/>
              <a:t>A</a:t>
            </a:r>
            <a:r>
              <a:rPr lang="en-US" sz="2400" dirty="0"/>
              <a:t> x Cols </a:t>
            </a:r>
            <a:r>
              <a:rPr lang="en-US" sz="2400" b="1" dirty="0"/>
              <a:t>B</a:t>
            </a:r>
            <a:r>
              <a:rPr lang="en-US" sz="2400" dirty="0"/>
              <a:t>)</a:t>
            </a:r>
          </a:p>
          <a:p>
            <a:pPr marL="457200" lvl="1" indent="0">
              <a:buNone/>
            </a:pPr>
            <a:endParaRPr lang="en-US" sz="2000" dirty="0"/>
          </a:p>
        </p:txBody>
      </p:sp>
      <p:sp>
        <p:nvSpPr>
          <p:cNvPr id="4" name="Slide Number Placeholder 3"/>
          <p:cNvSpPr>
            <a:spLocks noGrp="1"/>
          </p:cNvSpPr>
          <p:nvPr>
            <p:ph type="sldNum" sz="quarter" idx="12"/>
          </p:nvPr>
        </p:nvSpPr>
        <p:spPr/>
        <p:txBody>
          <a:bodyPr/>
          <a:lstStyle/>
          <a:p>
            <a:fld id="{650AD656-6FF9-465D-B7B0-1CD0DD39CD23}" type="slidenum">
              <a:rPr lang="en-US" smtClean="0"/>
              <a:t>25</a:t>
            </a:fld>
            <a:endParaRPr lang="en-US" dirty="0"/>
          </a:p>
        </p:txBody>
      </p:sp>
    </p:spTree>
    <p:extLst>
      <p:ext uri="{BB962C8B-B14F-4D97-AF65-F5344CB8AC3E}">
        <p14:creationId xmlns:p14="http://schemas.microsoft.com/office/powerpoint/2010/main" val="1409957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p:txBody>
          <a:bodyPr>
            <a:noAutofit/>
          </a:bodyPr>
          <a:lstStyle/>
          <a:p>
            <a:pPr algn="ctr"/>
            <a:r>
              <a:rPr lang="en-US" sz="3200" dirty="0">
                <a:latin typeface="+mn-lt"/>
              </a:rPr>
              <a:t>Matrix Multiplication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dirty="0"/>
                  <a:t>Example</a:t>
                </a:r>
              </a:p>
              <a:p>
                <a:pPr lvl="1"/>
                <a:r>
                  <a:rPr lang="en-US" dirty="0"/>
                  <a:t>Matrix </a:t>
                </a:r>
                <a:r>
                  <a:rPr lang="en-US" b="1" dirty="0"/>
                  <a:t>A</a:t>
                </a:r>
                <a:r>
                  <a:rPr lang="en-US" dirty="0"/>
                  <a:t> has dimension (2 x 3) = 2 rows, 3 columns</a:t>
                </a:r>
              </a:p>
              <a:p>
                <a:pPr lvl="1"/>
                <a:r>
                  <a:rPr lang="en-US" dirty="0"/>
                  <a:t>Matrix </a:t>
                </a:r>
                <a:r>
                  <a:rPr lang="en-US" b="1" dirty="0"/>
                  <a:t>B</a:t>
                </a:r>
                <a:r>
                  <a:rPr lang="en-US" dirty="0"/>
                  <a:t> has dimension (3 x 2) = 3 rows, 2 columns</a:t>
                </a:r>
              </a:p>
              <a:p>
                <a:pPr lvl="1"/>
                <a:endParaRPr lang="en-US" dirty="0"/>
              </a:p>
              <a:p>
                <a:pPr marL="457200" lvl="1" indent="0">
                  <a:buNone/>
                </a:pPr>
                <a14:m>
                  <m:oMathPara xmlns:m="http://schemas.openxmlformats.org/officeDocument/2006/math">
                    <m:oMathParaPr>
                      <m:jc m:val="right"/>
                    </m:oMathParaPr>
                    <m:oMath xmlns:m="http://schemas.openxmlformats.org/officeDocument/2006/math">
                      <m:d>
                        <m:dPr>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4</m:t>
                                </m:r>
                              </m:e>
                              <m:e>
                                <m:r>
                                  <a:rPr lang="en-US" i="1">
                                    <a:latin typeface="Cambria Math" panose="02040503050406030204" pitchFamily="18" charset="0"/>
                                  </a:rPr>
                                  <m:t>5</m:t>
                                </m:r>
                              </m:e>
                              <m:e>
                                <m:r>
                                  <a:rPr lang="en-US" i="1">
                                    <a:latin typeface="Cambria Math" panose="02040503050406030204" pitchFamily="18" charset="0"/>
                                  </a:rPr>
                                  <m:t>8</m:t>
                                </m:r>
                              </m:e>
                            </m:mr>
                            <m:mr>
                              <m:e>
                                <m:r>
                                  <a:rPr lang="en-US" i="1">
                                    <a:latin typeface="Cambria Math" panose="02040503050406030204" pitchFamily="18" charset="0"/>
                                  </a:rPr>
                                  <m:t>1</m:t>
                                </m:r>
                              </m:e>
                              <m:e>
                                <m:r>
                                  <a:rPr lang="en-US" i="1">
                                    <a:latin typeface="Cambria Math" panose="02040503050406030204" pitchFamily="18" charset="0"/>
                                  </a:rPr>
                                  <m:t>9</m:t>
                                </m:r>
                              </m:e>
                              <m:e>
                                <m:r>
                                  <a:rPr lang="en-US" i="1">
                                    <a:latin typeface="Cambria Math" panose="02040503050406030204" pitchFamily="18" charset="0"/>
                                  </a:rPr>
                                  <m:t>7</m:t>
                                </m:r>
                              </m:e>
                            </m:mr>
                          </m:m>
                        </m:e>
                      </m:d>
                      <m:r>
                        <a:rPr lang="en-US" i="1" smtClean="0">
                          <a:latin typeface="Cambria Math" panose="02040503050406030204" pitchFamily="18" charset="0"/>
                          <a:ea typeface="Cambria Math" panose="02040503050406030204" pitchFamily="18" charset="0"/>
                        </a:rPr>
                        <m:t>⋅</m:t>
                      </m:r>
                      <m:d>
                        <m:dPr>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2</m:t>
                                </m:r>
                              </m:e>
                              <m:e>
                                <m:r>
                                  <a:rPr lang="en-US" i="1">
                                    <a:latin typeface="Cambria Math" panose="02040503050406030204" pitchFamily="18" charset="0"/>
                                  </a:rPr>
                                  <m:t>4</m:t>
                                </m:r>
                              </m:e>
                            </m:mr>
                            <m:mr>
                              <m:e>
                                <m:r>
                                  <a:rPr lang="en-US" i="1">
                                    <a:latin typeface="Cambria Math" panose="02040503050406030204" pitchFamily="18" charset="0"/>
                                  </a:rPr>
                                  <m:t>6</m:t>
                                </m:r>
                              </m:e>
                              <m:e>
                                <m:r>
                                  <a:rPr lang="en-US" i="1">
                                    <a:latin typeface="Cambria Math" panose="02040503050406030204" pitchFamily="18" charset="0"/>
                                  </a:rPr>
                                  <m:t>1</m:t>
                                </m:r>
                              </m:e>
                            </m:mr>
                            <m:mr>
                              <m:e>
                                <m:r>
                                  <a:rPr lang="en-US" i="1">
                                    <a:latin typeface="Cambria Math" panose="02040503050406030204" pitchFamily="18" charset="0"/>
                                  </a:rPr>
                                  <m:t>5</m:t>
                                </m:r>
                              </m:e>
                              <m:e>
                                <m:r>
                                  <a:rPr lang="en-US" i="1">
                                    <a:latin typeface="Cambria Math" panose="02040503050406030204" pitchFamily="18" charset="0"/>
                                  </a:rPr>
                                  <m:t>9</m:t>
                                </m:r>
                              </m:e>
                            </m:mr>
                          </m:m>
                        </m:e>
                      </m:d>
                      <m:r>
                        <a:rPr lang="en-US" i="1">
                          <a:latin typeface="Cambria Math" panose="02040503050406030204" pitchFamily="18" charset="0"/>
                        </a:rPr>
                        <m:t>= ?</m:t>
                      </m:r>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91" t="-2241"/>
                </a:stretch>
              </a:blipFill>
            </p:spPr>
            <p:txBody>
              <a:bodyPr/>
              <a:lstStyle/>
              <a:p>
                <a:r>
                  <a:rPr lang="en-US">
                    <a:noFill/>
                  </a:rPr>
                  <a:t> </a:t>
                </a:r>
              </a:p>
            </p:txBody>
          </p:sp>
        </mc:Fallback>
      </mc:AlternateContent>
      <p:sp>
        <p:nvSpPr>
          <p:cNvPr id="10" name="Slide Number Placeholder 9"/>
          <p:cNvSpPr>
            <a:spLocks noGrp="1"/>
          </p:cNvSpPr>
          <p:nvPr>
            <p:ph type="sldNum" sz="quarter" idx="12"/>
          </p:nvPr>
        </p:nvSpPr>
        <p:spPr/>
        <p:txBody>
          <a:bodyPr/>
          <a:lstStyle/>
          <a:p>
            <a:fld id="{650AD656-6FF9-465D-B7B0-1CD0DD39CD23}" type="slidenum">
              <a:rPr lang="en-US" smtClean="0"/>
              <a:t>26</a:t>
            </a:fld>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1107989" y="4679092"/>
                <a:ext cx="5016843" cy="646331"/>
              </a:xfrm>
              <a:prstGeom prst="rect">
                <a:avLst/>
              </a:prstGeom>
              <a:noFill/>
            </p:spPr>
            <p:txBody>
              <a:bodyPr wrap="square" rtlCol="0">
                <a:spAutoFit/>
              </a:bodyPr>
              <a:lstStyle/>
              <a:p>
                <a:pPr algn="ctr"/>
                <a:r>
                  <a:rPr lang="en-US" sz="3600" dirty="0"/>
                  <a:t>(2 x 3) </a:t>
                </a:r>
                <a14:m>
                  <m:oMath xmlns:m="http://schemas.openxmlformats.org/officeDocument/2006/math">
                    <m:r>
                      <a:rPr lang="en-US" sz="3600" i="1" dirty="0" smtClean="0">
                        <a:latin typeface="Cambria Math" panose="02040503050406030204" pitchFamily="18" charset="0"/>
                        <a:ea typeface="Cambria Math" panose="02040503050406030204" pitchFamily="18" charset="0"/>
                      </a:rPr>
                      <m:t>⋅</m:t>
                    </m:r>
                  </m:oMath>
                </a14:m>
                <a:r>
                  <a:rPr lang="en-US" sz="3600" dirty="0"/>
                  <a:t> (3 x 2)</a:t>
                </a:r>
              </a:p>
            </p:txBody>
          </p:sp>
        </mc:Choice>
        <mc:Fallback xmlns="">
          <p:sp>
            <p:nvSpPr>
              <p:cNvPr id="4" name="TextBox 3"/>
              <p:cNvSpPr txBox="1">
                <a:spLocks noRot="1" noChangeAspect="1" noMove="1" noResize="1" noEditPoints="1" noAdjustHandles="1" noChangeArrowheads="1" noChangeShapeType="1" noTextEdit="1"/>
              </p:cNvSpPr>
              <p:nvPr/>
            </p:nvSpPr>
            <p:spPr>
              <a:xfrm>
                <a:off x="1107989" y="4679092"/>
                <a:ext cx="5016843" cy="646331"/>
              </a:xfrm>
              <a:prstGeom prst="rect">
                <a:avLst/>
              </a:prstGeom>
              <a:blipFill>
                <a:blip r:embed="rId3"/>
                <a:stretch>
                  <a:fillRect t="-15094" b="-34906"/>
                </a:stretch>
              </a:blipFill>
            </p:spPr>
            <p:txBody>
              <a:bodyPr/>
              <a:lstStyle/>
              <a:p>
                <a:r>
                  <a:rPr lang="en-US">
                    <a:noFill/>
                  </a:rPr>
                  <a:t> </a:t>
                </a:r>
              </a:p>
            </p:txBody>
          </p:sp>
        </mc:Fallback>
      </mc:AlternateContent>
      <p:grpSp>
        <p:nvGrpSpPr>
          <p:cNvPr id="11" name="Group 10"/>
          <p:cNvGrpSpPr/>
          <p:nvPr/>
        </p:nvGrpSpPr>
        <p:grpSpPr>
          <a:xfrm>
            <a:off x="849253" y="3654175"/>
            <a:ext cx="3468130" cy="1046441"/>
            <a:chOff x="849253" y="3654175"/>
            <a:chExt cx="3468130" cy="1046441"/>
          </a:xfrm>
        </p:grpSpPr>
        <p:sp>
          <p:nvSpPr>
            <p:cNvPr id="6" name="TextBox 5"/>
            <p:cNvSpPr txBox="1"/>
            <p:nvPr/>
          </p:nvSpPr>
          <p:spPr>
            <a:xfrm>
              <a:off x="849253" y="3654175"/>
              <a:ext cx="3468130" cy="400110"/>
            </a:xfrm>
            <a:prstGeom prst="rect">
              <a:avLst/>
            </a:prstGeom>
            <a:noFill/>
          </p:spPr>
          <p:txBody>
            <a:bodyPr wrap="square" rtlCol="0">
              <a:spAutoFit/>
            </a:bodyPr>
            <a:lstStyle/>
            <a:p>
              <a:r>
                <a:rPr lang="en-US" sz="2000" dirty="0"/>
                <a:t>The </a:t>
              </a:r>
              <a:r>
                <a:rPr lang="en-US" sz="2000" u="sng" dirty="0"/>
                <a:t>inner</a:t>
              </a:r>
              <a:r>
                <a:rPr lang="en-US" sz="2000" dirty="0"/>
                <a:t> values must match!</a:t>
              </a:r>
            </a:p>
          </p:txBody>
        </p:sp>
        <p:sp>
          <p:nvSpPr>
            <p:cNvPr id="8" name="Curved Down Arrow 7"/>
            <p:cNvSpPr/>
            <p:nvPr/>
          </p:nvSpPr>
          <p:spPr>
            <a:xfrm>
              <a:off x="3121958" y="4198108"/>
              <a:ext cx="988904" cy="50250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3" name="Group 12"/>
          <p:cNvGrpSpPr/>
          <p:nvPr/>
        </p:nvGrpSpPr>
        <p:grpSpPr>
          <a:xfrm>
            <a:off x="2467233" y="5325423"/>
            <a:ext cx="5977779" cy="1028824"/>
            <a:chOff x="2467233" y="5325423"/>
            <a:chExt cx="5977779" cy="1028824"/>
          </a:xfrm>
        </p:grpSpPr>
        <p:sp>
          <p:nvSpPr>
            <p:cNvPr id="5" name="Curved Up Arrow 4"/>
            <p:cNvSpPr/>
            <p:nvPr/>
          </p:nvSpPr>
          <p:spPr>
            <a:xfrm>
              <a:off x="2467233" y="5325423"/>
              <a:ext cx="2380736" cy="67172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4847969" y="5338584"/>
              <a:ext cx="3597043" cy="1015663"/>
            </a:xfrm>
            <a:prstGeom prst="rect">
              <a:avLst/>
            </a:prstGeom>
            <a:noFill/>
          </p:spPr>
          <p:txBody>
            <a:bodyPr wrap="square" rtlCol="0">
              <a:spAutoFit/>
            </a:bodyPr>
            <a:lstStyle/>
            <a:p>
              <a:pPr algn="ctr"/>
              <a:r>
                <a:rPr lang="en-US" sz="2000" dirty="0"/>
                <a:t>The </a:t>
              </a:r>
              <a:r>
                <a:rPr lang="en-US" sz="2000" u="sng" dirty="0"/>
                <a:t>outer</a:t>
              </a:r>
              <a:r>
                <a:rPr lang="en-US" sz="2000" dirty="0"/>
                <a:t> values will be</a:t>
              </a:r>
            </a:p>
            <a:p>
              <a:pPr algn="ctr"/>
              <a:r>
                <a:rPr lang="en-US" sz="2000" dirty="0"/>
                <a:t>the dimension of the final</a:t>
              </a:r>
            </a:p>
            <a:p>
              <a:pPr algn="ctr"/>
              <a:r>
                <a:rPr lang="en-US" sz="2000" dirty="0"/>
                <a:t>matrix product!</a:t>
              </a:r>
            </a:p>
          </p:txBody>
        </p:sp>
      </p:grpSp>
      <p:sp>
        <p:nvSpPr>
          <p:cNvPr id="2" name="TextBox 1">
            <a:extLst>
              <a:ext uri="{FF2B5EF4-FFF2-40B4-BE49-F238E27FC236}">
                <a16:creationId xmlns:a16="http://schemas.microsoft.com/office/drawing/2014/main" id="{38BE88BC-E523-42A2-8657-0B555F6FBB96}"/>
              </a:ext>
            </a:extLst>
          </p:cNvPr>
          <p:cNvSpPr txBox="1"/>
          <p:nvPr/>
        </p:nvSpPr>
        <p:spPr>
          <a:xfrm>
            <a:off x="5407572" y="4331284"/>
            <a:ext cx="433552" cy="369332"/>
          </a:xfrm>
          <a:prstGeom prst="rect">
            <a:avLst/>
          </a:prstGeom>
          <a:noFill/>
        </p:spPr>
        <p:txBody>
          <a:bodyPr wrap="square" rtlCol="0">
            <a:spAutoFit/>
          </a:bodyPr>
          <a:lstStyle/>
          <a:p>
            <a:pPr algn="ctr"/>
            <a:r>
              <a:rPr lang="en-US" b="1" dirty="0">
                <a:ln>
                  <a:solidFill>
                    <a:srgbClr val="7030A0"/>
                  </a:solidFill>
                </a:ln>
                <a:solidFill>
                  <a:srgbClr val="7030A0"/>
                </a:solidFill>
              </a:rPr>
              <a:t>A</a:t>
            </a:r>
          </a:p>
        </p:txBody>
      </p:sp>
      <p:sp>
        <p:nvSpPr>
          <p:cNvPr id="15" name="TextBox 14">
            <a:extLst>
              <a:ext uri="{FF2B5EF4-FFF2-40B4-BE49-F238E27FC236}">
                <a16:creationId xmlns:a16="http://schemas.microsoft.com/office/drawing/2014/main" id="{86DE42B8-546E-4CB8-8481-5F47A2D6C0A4}"/>
              </a:ext>
            </a:extLst>
          </p:cNvPr>
          <p:cNvSpPr txBox="1"/>
          <p:nvPr/>
        </p:nvSpPr>
        <p:spPr>
          <a:xfrm>
            <a:off x="6766034" y="4331284"/>
            <a:ext cx="433552" cy="369332"/>
          </a:xfrm>
          <a:prstGeom prst="rect">
            <a:avLst/>
          </a:prstGeom>
          <a:noFill/>
        </p:spPr>
        <p:txBody>
          <a:bodyPr wrap="square" rtlCol="0">
            <a:spAutoFit/>
          </a:bodyPr>
          <a:lstStyle/>
          <a:p>
            <a:pPr algn="ctr"/>
            <a:r>
              <a:rPr lang="en-US" b="1" dirty="0">
                <a:ln>
                  <a:solidFill>
                    <a:srgbClr val="7030A0"/>
                  </a:solidFill>
                </a:ln>
                <a:solidFill>
                  <a:srgbClr val="7030A0"/>
                </a:solidFill>
              </a:rPr>
              <a:t>B</a:t>
            </a:r>
          </a:p>
        </p:txBody>
      </p:sp>
      <p:sp>
        <p:nvSpPr>
          <p:cNvPr id="16" name="TextBox 15">
            <a:extLst>
              <a:ext uri="{FF2B5EF4-FFF2-40B4-BE49-F238E27FC236}">
                <a16:creationId xmlns:a16="http://schemas.microsoft.com/office/drawing/2014/main" id="{7D7E1342-C8A3-C5F8-D500-1A29F97603BE}"/>
              </a:ext>
            </a:extLst>
          </p:cNvPr>
          <p:cNvSpPr txBox="1"/>
          <p:nvPr/>
        </p:nvSpPr>
        <p:spPr>
          <a:xfrm>
            <a:off x="2631529" y="5162281"/>
            <a:ext cx="433552" cy="369332"/>
          </a:xfrm>
          <a:prstGeom prst="rect">
            <a:avLst/>
          </a:prstGeom>
          <a:noFill/>
        </p:spPr>
        <p:txBody>
          <a:bodyPr wrap="square" rtlCol="0">
            <a:spAutoFit/>
          </a:bodyPr>
          <a:lstStyle/>
          <a:p>
            <a:pPr algn="ctr"/>
            <a:r>
              <a:rPr lang="en-US" b="1" dirty="0">
                <a:ln>
                  <a:solidFill>
                    <a:srgbClr val="7030A0"/>
                  </a:solidFill>
                </a:ln>
                <a:solidFill>
                  <a:srgbClr val="7030A0"/>
                </a:solidFill>
              </a:rPr>
              <a:t>A</a:t>
            </a:r>
          </a:p>
        </p:txBody>
      </p:sp>
      <p:sp>
        <p:nvSpPr>
          <p:cNvPr id="17" name="TextBox 16">
            <a:extLst>
              <a:ext uri="{FF2B5EF4-FFF2-40B4-BE49-F238E27FC236}">
                <a16:creationId xmlns:a16="http://schemas.microsoft.com/office/drawing/2014/main" id="{8422BACD-78EF-81DA-5DEE-5159F544C14A}"/>
              </a:ext>
            </a:extLst>
          </p:cNvPr>
          <p:cNvSpPr txBox="1"/>
          <p:nvPr/>
        </p:nvSpPr>
        <p:spPr>
          <a:xfrm>
            <a:off x="4147647" y="5162281"/>
            <a:ext cx="433552" cy="369332"/>
          </a:xfrm>
          <a:prstGeom prst="rect">
            <a:avLst/>
          </a:prstGeom>
          <a:noFill/>
        </p:spPr>
        <p:txBody>
          <a:bodyPr wrap="square" rtlCol="0">
            <a:spAutoFit/>
          </a:bodyPr>
          <a:lstStyle/>
          <a:p>
            <a:pPr algn="ctr"/>
            <a:r>
              <a:rPr lang="en-US" b="1" dirty="0">
                <a:ln>
                  <a:solidFill>
                    <a:srgbClr val="7030A0"/>
                  </a:solidFill>
                </a:ln>
                <a:solidFill>
                  <a:srgbClr val="7030A0"/>
                </a:solidFill>
              </a:rPr>
              <a:t>B</a:t>
            </a:r>
          </a:p>
        </p:txBody>
      </p:sp>
    </p:spTree>
    <p:extLst>
      <p:ext uri="{BB962C8B-B14F-4D97-AF65-F5344CB8AC3E}">
        <p14:creationId xmlns:p14="http://schemas.microsoft.com/office/powerpoint/2010/main" val="275444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par>
                          <p:cTn id="18" fill="hold">
                            <p:stCondLst>
                              <p:cond delay="0"/>
                            </p:stCondLst>
                            <p:childTnLst>
                              <p:par>
                                <p:cTn id="19" presetID="2" presetClass="entr" presetSubtype="4"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childTnLst>
                          </p:cTn>
                        </p:par>
                        <p:par>
                          <p:cTn id="23" fill="hold">
                            <p:stCondLst>
                              <p:cond delay="500"/>
                            </p:stCondLst>
                            <p:childTnLst>
                              <p:par>
                                <p:cTn id="24" presetID="2" presetClass="entr" presetSubtype="4"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500" fill="hold"/>
                                        <p:tgtEl>
                                          <p:spTgt spid="17"/>
                                        </p:tgtEl>
                                        <p:attrNameLst>
                                          <p:attrName>ppt_x</p:attrName>
                                        </p:attrNameLst>
                                      </p:cBhvr>
                                      <p:tavLst>
                                        <p:tav tm="0">
                                          <p:val>
                                            <p:strVal val="#ppt_x"/>
                                          </p:val>
                                        </p:tav>
                                        <p:tav tm="100000">
                                          <p:val>
                                            <p:strVal val="#ppt_x"/>
                                          </p:val>
                                        </p:tav>
                                      </p:tavLst>
                                    </p:anim>
                                    <p:anim calcmode="lin" valueType="num">
                                      <p:cBhvr additive="base">
                                        <p:cTn id="2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15" grpId="0"/>
      <p:bldP spid="16"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Autofit/>
          </a:bodyPr>
          <a:lstStyle/>
          <a:p>
            <a:pPr algn="ctr"/>
            <a:r>
              <a:rPr lang="en-US" sz="3200" dirty="0">
                <a:latin typeface="+mn-lt"/>
              </a:rPr>
              <a:t>Matrix Multiplication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400" i="1" dirty="0"/>
                  <a:t>Matrix</a:t>
                </a:r>
                <a:r>
                  <a:rPr lang="en-US" sz="2400" dirty="0"/>
                  <a:t> multiplication is </a:t>
                </a:r>
                <a:r>
                  <a:rPr lang="en-US" sz="2400" b="1" dirty="0">
                    <a:solidFill>
                      <a:srgbClr val="FF0000"/>
                    </a:solidFill>
                  </a:rPr>
                  <a:t>not</a:t>
                </a:r>
                <a:r>
                  <a:rPr lang="en-US" sz="2400" dirty="0"/>
                  <a:t> </a:t>
                </a:r>
                <a:r>
                  <a:rPr lang="en-US" sz="2400" u="sng" dirty="0"/>
                  <a:t>commutative</a:t>
                </a:r>
                <a:r>
                  <a:rPr lang="en-US" sz="2400" dirty="0"/>
                  <a:t>!</a:t>
                </a:r>
              </a:p>
              <a:p>
                <a:pPr lvl="1"/>
                <a:r>
                  <a:rPr lang="en-US" sz="2000" dirty="0"/>
                  <a:t>If we multiple </a:t>
                </a:r>
                <a:r>
                  <a:rPr lang="en-US" sz="2000" b="1" dirty="0"/>
                  <a:t>A</a:t>
                </a:r>
                <a:r>
                  <a:rPr lang="en-US" sz="2000" dirty="0"/>
                  <a:t> x </a:t>
                </a:r>
                <a:r>
                  <a:rPr lang="en-US" sz="2000" b="1" dirty="0"/>
                  <a:t>B</a:t>
                </a:r>
                <a:r>
                  <a:rPr lang="en-US" sz="2000" dirty="0"/>
                  <a:t> we may get a different matrix than if we  multiply </a:t>
                </a:r>
                <a:r>
                  <a:rPr lang="en-US" sz="2000" b="1" dirty="0"/>
                  <a:t>B</a:t>
                </a:r>
                <a:r>
                  <a:rPr lang="en-US" sz="2000" dirty="0"/>
                  <a:t> x </a:t>
                </a:r>
                <a:r>
                  <a:rPr lang="en-US" sz="2000" b="1" dirty="0"/>
                  <a:t>A</a:t>
                </a:r>
                <a:endParaRPr lang="en-US" sz="2000" dirty="0"/>
              </a:p>
              <a:p>
                <a:pPr marL="0" indent="0" algn="ctr">
                  <a:buNone/>
                </a:pPr>
                <a:r>
                  <a:rPr lang="en-US" sz="2000" b="1" dirty="0">
                    <a:solidFill>
                      <a:srgbClr val="00B050"/>
                    </a:solidFill>
                  </a:rPr>
                  <a:t>(3 x 2)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m:t>
                    </m:r>
                  </m:oMath>
                </a14:m>
                <a:r>
                  <a:rPr lang="en-US" sz="2000" dirty="0"/>
                  <a:t> </a:t>
                </a:r>
                <a:r>
                  <a:rPr lang="en-US" sz="2000" b="1" dirty="0">
                    <a:solidFill>
                      <a:srgbClr val="0070C0"/>
                    </a:solidFill>
                  </a:rPr>
                  <a:t>(2 x 3) </a:t>
                </a:r>
                <a:r>
                  <a:rPr lang="en-US" sz="2000" dirty="0"/>
                  <a:t>= result is a (3 x 3) matrix</a:t>
                </a:r>
              </a:p>
              <a:p>
                <a:pPr marL="0" indent="0" algn="ctr">
                  <a:buNone/>
                </a:pPr>
                <a:r>
                  <a:rPr lang="en-US" sz="2000" b="1" dirty="0">
                    <a:solidFill>
                      <a:srgbClr val="0070C0"/>
                    </a:solidFill>
                  </a:rPr>
                  <a:t>(2 x 3)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m:t>
                    </m:r>
                  </m:oMath>
                </a14:m>
                <a:r>
                  <a:rPr lang="en-US" sz="2000" dirty="0"/>
                  <a:t> </a:t>
                </a:r>
                <a:r>
                  <a:rPr lang="en-US" sz="2000" b="1" dirty="0">
                    <a:solidFill>
                      <a:srgbClr val="00B050"/>
                    </a:solidFill>
                  </a:rPr>
                  <a:t>(3 x 2) </a:t>
                </a:r>
                <a:r>
                  <a:rPr lang="en-US" sz="2000" dirty="0"/>
                  <a:t>= result is a (2 x 2) matrix</a:t>
                </a:r>
              </a:p>
              <a:p>
                <a:pPr lvl="1"/>
                <a:r>
                  <a:rPr lang="en-US" sz="2000" dirty="0"/>
                  <a:t>You might not even be able to multiply in the reverse order</a:t>
                </a:r>
              </a:p>
              <a:p>
                <a:pPr marL="0" indent="0" algn="ctr">
                  <a:buNone/>
                </a:pPr>
                <a:r>
                  <a:rPr lang="en-US" sz="2000" b="1" dirty="0">
                    <a:solidFill>
                      <a:srgbClr val="7030A0"/>
                    </a:solidFill>
                  </a:rPr>
                  <a:t>(2 x 3)</a:t>
                </a:r>
                <a:r>
                  <a:rPr lang="en-US" sz="2000" b="1" dirty="0">
                    <a:solidFill>
                      <a:srgbClr val="00B050"/>
                    </a:solidFill>
                  </a:rPr>
                  <a: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m:t>
                    </m:r>
                  </m:oMath>
                </a14:m>
                <a:r>
                  <a:rPr lang="en-US" sz="2000" dirty="0"/>
                  <a:t> </a:t>
                </a:r>
                <a:r>
                  <a:rPr lang="en-US" sz="2000" b="1" dirty="0"/>
                  <a:t>(3 x 5)</a:t>
                </a:r>
                <a:r>
                  <a:rPr lang="en-US" sz="2000" b="1" dirty="0">
                    <a:solidFill>
                      <a:srgbClr val="0070C0"/>
                    </a:solidFill>
                  </a:rPr>
                  <a:t> </a:t>
                </a:r>
                <a:r>
                  <a:rPr lang="en-US" sz="2000" dirty="0"/>
                  <a:t>= result is a (2 x 5) matrix</a:t>
                </a:r>
              </a:p>
              <a:p>
                <a:pPr marL="0" indent="0" algn="ctr">
                  <a:buNone/>
                </a:pPr>
                <a:r>
                  <a:rPr lang="en-US" sz="2000" b="1" dirty="0"/>
                  <a:t>(3 x 5)</a:t>
                </a:r>
                <a:r>
                  <a:rPr lang="en-US" sz="2000" b="1" dirty="0">
                    <a:solidFill>
                      <a:srgbClr val="0070C0"/>
                    </a:solidFill>
                  </a:rPr>
                  <a: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m:t>
                    </m:r>
                  </m:oMath>
                </a14:m>
                <a:r>
                  <a:rPr lang="en-US" sz="2000" dirty="0"/>
                  <a:t> </a:t>
                </a:r>
                <a:r>
                  <a:rPr lang="en-US" sz="2000" b="1" dirty="0">
                    <a:solidFill>
                      <a:srgbClr val="7030A0"/>
                    </a:solidFill>
                  </a:rPr>
                  <a:t>(2 x 3)</a:t>
                </a:r>
                <a:r>
                  <a:rPr lang="en-US" sz="2000" b="1" dirty="0">
                    <a:solidFill>
                      <a:srgbClr val="00B050"/>
                    </a:solidFill>
                  </a:rPr>
                  <a:t> </a:t>
                </a:r>
                <a:r>
                  <a:rPr lang="en-US" sz="2000" dirty="0"/>
                  <a:t>= Not allowed (5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oMath>
                </a14:m>
                <a:r>
                  <a:rPr lang="en-US" sz="2000" dirty="0"/>
                  <a:t> 2)</a:t>
                </a:r>
                <a:r>
                  <a:rPr lang="en-US" sz="2000" dirty="0">
                    <a:ln>
                      <a:solidFill>
                        <a:schemeClr val="bg1"/>
                      </a:solidFill>
                    </a:ln>
                    <a:solidFill>
                      <a:schemeClr val="bg1"/>
                    </a:solidFill>
                  </a:rPr>
                  <a:t>aaa</a:t>
                </a:r>
              </a:p>
              <a:p>
                <a:r>
                  <a:rPr lang="en-US" sz="2400" dirty="0"/>
                  <a:t>Welcome to the world of </a:t>
                </a:r>
                <a:r>
                  <a:rPr lang="en-US" sz="2400" b="1" dirty="0">
                    <a:solidFill>
                      <a:srgbClr val="FF0000"/>
                    </a:solidFill>
                  </a:rPr>
                  <a:t>non-commutative algebra</a:t>
                </a:r>
                <a:endParaRPr lang="en-US" sz="2400" dirty="0"/>
              </a:p>
              <a:p>
                <a:pPr lvl="1"/>
                <a:r>
                  <a:rPr lang="en-US" sz="2000" dirty="0"/>
                  <a:t>This is very strange – it catches even great physicists by surprise!</a:t>
                </a:r>
              </a:p>
              <a:p>
                <a:pPr lvl="1"/>
                <a:r>
                  <a:rPr lang="en-US" sz="2000" dirty="0"/>
                  <a:t>This asymmetry is the foundation of the matrix formulation of </a:t>
                </a:r>
                <a:r>
                  <a:rPr lang="en-US" sz="2000" b="1" dirty="0"/>
                  <a:t>quantum mechanics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5" t="-1961" b="-322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27</a:t>
            </a:fld>
            <a:endParaRPr lang="en-US" dirty="0"/>
          </a:p>
        </p:txBody>
      </p:sp>
    </p:spTree>
    <p:extLst>
      <p:ext uri="{BB962C8B-B14F-4D97-AF65-F5344CB8AC3E}">
        <p14:creationId xmlns:p14="http://schemas.microsoft.com/office/powerpoint/2010/main" val="2103181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Autofit/>
          </a:bodyPr>
          <a:lstStyle/>
          <a:p>
            <a:pPr algn="ctr"/>
            <a:r>
              <a:rPr lang="en-US" sz="3200" dirty="0">
                <a:latin typeface="+mn-lt"/>
              </a:rPr>
              <a:t>Matrix Multiplication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400" dirty="0"/>
                  <a:t>The algorithm is simple but tedious for </a:t>
                </a:r>
                <a:r>
                  <a:rPr lang="en-US" sz="2400" b="1" dirty="0"/>
                  <a:t>A</a:t>
                </a:r>
                <a:r>
                  <a:rPr lang="en-US" sz="2400" dirty="0"/>
                  <a:t> </a:t>
                </a:r>
                <a14:m>
                  <m:oMath xmlns:m="http://schemas.openxmlformats.org/officeDocument/2006/math">
                    <m:r>
                      <a:rPr lang="en-US" sz="2400" i="1" dirty="0" smtClean="0">
                        <a:latin typeface="Cambria Math" panose="02040503050406030204" pitchFamily="18" charset="0"/>
                        <a:ea typeface="Cambria Math" panose="02040503050406030204" pitchFamily="18" charset="0"/>
                      </a:rPr>
                      <m:t>∙</m:t>
                    </m:r>
                  </m:oMath>
                </a14:m>
                <a:r>
                  <a:rPr lang="en-US" sz="2400" dirty="0"/>
                  <a:t> </a:t>
                </a:r>
                <a:r>
                  <a:rPr lang="en-US" sz="2400" b="1" dirty="0"/>
                  <a:t>B</a:t>
                </a:r>
                <a:r>
                  <a:rPr lang="en-US" sz="2400" dirty="0"/>
                  <a:t> = </a:t>
                </a:r>
                <a:r>
                  <a:rPr lang="en-US" sz="2400" b="1" dirty="0"/>
                  <a:t>C</a:t>
                </a:r>
              </a:p>
              <a:p>
                <a:r>
                  <a:rPr lang="en-US" sz="2400" b="1" dirty="0">
                    <a:solidFill>
                      <a:srgbClr val="FF0000"/>
                    </a:solidFill>
                  </a:rPr>
                  <a:t>Sum</a:t>
                </a:r>
                <a:r>
                  <a:rPr lang="en-US" sz="2400" dirty="0"/>
                  <a:t> the </a:t>
                </a:r>
                <a:r>
                  <a:rPr lang="en-US" sz="2400" b="1" dirty="0">
                    <a:solidFill>
                      <a:srgbClr val="FF0000"/>
                    </a:solidFill>
                  </a:rPr>
                  <a:t>product</a:t>
                </a:r>
                <a:r>
                  <a:rPr lang="en-US" sz="2400" dirty="0"/>
                  <a:t> of every element in each </a:t>
                </a:r>
                <a:r>
                  <a:rPr lang="en-US" sz="2400" u="sng" dirty="0"/>
                  <a:t>row</a:t>
                </a:r>
                <a:r>
                  <a:rPr lang="en-US" sz="2400" dirty="0"/>
                  <a:t> of matrix </a:t>
                </a:r>
                <a:r>
                  <a:rPr lang="en-US" sz="2400" b="1" dirty="0"/>
                  <a:t>A</a:t>
                </a:r>
                <a:r>
                  <a:rPr lang="en-US" sz="2400" dirty="0"/>
                  <a:t> and the corresponding element in each </a:t>
                </a:r>
                <a:r>
                  <a:rPr lang="en-US" sz="2400" u="sng" dirty="0"/>
                  <a:t>column</a:t>
                </a:r>
                <a:r>
                  <a:rPr lang="en-US" sz="2400" dirty="0"/>
                  <a:t> of matrix </a:t>
                </a:r>
                <a:r>
                  <a:rPr lang="en-US" sz="2400" b="1" dirty="0"/>
                  <a:t>B</a:t>
                </a:r>
              </a:p>
              <a:p>
                <a:r>
                  <a:rPr lang="en-US" sz="2400" dirty="0"/>
                  <a:t>That </a:t>
                </a:r>
                <a:r>
                  <a:rPr lang="en-US" sz="2400" i="1" dirty="0"/>
                  <a:t>sum</a:t>
                </a:r>
                <a:r>
                  <a:rPr lang="en-US" sz="2400" dirty="0"/>
                  <a:t> becomes just </a:t>
                </a:r>
                <a:r>
                  <a:rPr lang="en-US" sz="2400" b="1" i="1" dirty="0">
                    <a:solidFill>
                      <a:srgbClr val="00B050"/>
                    </a:solidFill>
                  </a:rPr>
                  <a:t>one element</a:t>
                </a:r>
                <a:r>
                  <a:rPr lang="en-US" sz="2400" b="1" dirty="0">
                    <a:solidFill>
                      <a:srgbClr val="00B050"/>
                    </a:solidFill>
                  </a:rPr>
                  <a:t> </a:t>
                </a:r>
                <a:r>
                  <a:rPr lang="en-US" sz="2400" dirty="0"/>
                  <a:t>in new matrix </a:t>
                </a:r>
                <a:r>
                  <a:rPr lang="en-US" sz="2400" b="1" dirty="0"/>
                  <a:t>C</a:t>
                </a:r>
              </a:p>
              <a:p>
                <a:r>
                  <a:rPr lang="en-US" sz="2400" dirty="0"/>
                  <a:t>Continue this process for all rows in matrix </a:t>
                </a:r>
                <a:r>
                  <a:rPr lang="en-US" sz="2400" b="1" dirty="0"/>
                  <a:t>A</a:t>
                </a:r>
              </a:p>
              <a:p>
                <a:pPr lvl="1"/>
                <a:r>
                  <a:rPr lang="en-US" sz="2000" dirty="0"/>
                  <a:t>Every </a:t>
                </a:r>
                <a:r>
                  <a:rPr lang="en-US" sz="2000" u="sng" dirty="0"/>
                  <a:t>row</a:t>
                </a:r>
                <a:r>
                  <a:rPr lang="en-US" sz="2000" dirty="0"/>
                  <a:t> in </a:t>
                </a:r>
                <a:r>
                  <a:rPr lang="en-US" sz="2000" b="1" dirty="0"/>
                  <a:t>A</a:t>
                </a:r>
                <a:r>
                  <a:rPr lang="en-US" sz="2000" dirty="0"/>
                  <a:t> gets multiplied by every </a:t>
                </a:r>
                <a:r>
                  <a:rPr lang="en-US" sz="2000" u="sng" dirty="0"/>
                  <a:t>column</a:t>
                </a:r>
                <a:r>
                  <a:rPr lang="en-US" sz="2000" dirty="0"/>
                  <a:t> in </a:t>
                </a:r>
                <a:r>
                  <a:rPr lang="en-US" sz="2000" b="1" dirty="0"/>
                  <a:t>B</a:t>
                </a:r>
              </a:p>
              <a:p>
                <a:pPr lvl="1"/>
                <a:r>
                  <a:rPr lang="en-US" sz="2000" dirty="0"/>
                  <a:t>The resulting matrix will have dimensions (Rows </a:t>
                </a:r>
                <a:r>
                  <a:rPr lang="en-US" sz="2000" b="1" dirty="0"/>
                  <a:t>A</a:t>
                </a:r>
                <a:r>
                  <a:rPr lang="en-US" sz="2000" dirty="0"/>
                  <a:t> x Cols </a:t>
                </a:r>
                <a:r>
                  <a:rPr lang="en-US" sz="2000" b="1" dirty="0"/>
                  <a:t>B</a:t>
                </a:r>
                <a:r>
                  <a:rPr lang="en-US" sz="20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5" t="-19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28</a:t>
            </a:fld>
            <a:endParaRPr lang="en-US" dirty="0"/>
          </a:p>
        </p:txBody>
      </p:sp>
    </p:spTree>
    <p:extLst>
      <p:ext uri="{BB962C8B-B14F-4D97-AF65-F5344CB8AC3E}">
        <p14:creationId xmlns:p14="http://schemas.microsoft.com/office/powerpoint/2010/main" val="16961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Autofit/>
          </a:bodyPr>
          <a:lstStyle/>
          <a:p>
            <a:pPr algn="ctr"/>
            <a:r>
              <a:rPr lang="en-US" sz="3200" dirty="0">
                <a:latin typeface="+mn-lt"/>
              </a:rPr>
              <a:t>Matrix Multiplication</a:t>
            </a:r>
          </a:p>
        </p:txBody>
      </p:sp>
      <p:sp>
        <p:nvSpPr>
          <p:cNvPr id="3" name="Slide Number Placeholder 2"/>
          <p:cNvSpPr>
            <a:spLocks noGrp="1"/>
          </p:cNvSpPr>
          <p:nvPr>
            <p:ph type="sldNum" sz="quarter" idx="12"/>
          </p:nvPr>
        </p:nvSpPr>
        <p:spPr/>
        <p:txBody>
          <a:bodyPr/>
          <a:lstStyle/>
          <a:p>
            <a:fld id="{650AD656-6FF9-465D-B7B0-1CD0DD39CD23}" type="slidenum">
              <a:rPr lang="en-US" smtClean="0"/>
              <a:t>29</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312" y="1545336"/>
            <a:ext cx="6272784" cy="4957299"/>
          </a:xfrm>
          <a:prstGeom prst="rect">
            <a:avLst/>
          </a:prstGeom>
        </p:spPr>
      </p:pic>
    </p:spTree>
    <p:extLst>
      <p:ext uri="{BB962C8B-B14F-4D97-AF65-F5344CB8AC3E}">
        <p14:creationId xmlns:p14="http://schemas.microsoft.com/office/powerpoint/2010/main" val="1044194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Session </a:t>
            </a:r>
            <a:r>
              <a:rPr lang="en-US" sz="3200" b="1" dirty="0">
                <a:latin typeface="+mn-lt"/>
              </a:rPr>
              <a:t>06</a:t>
            </a:r>
            <a:r>
              <a:rPr lang="en-US" sz="3200" dirty="0">
                <a:latin typeface="+mn-lt"/>
              </a:rPr>
              <a:t> – Goals</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Create a </a:t>
            </a:r>
            <a:r>
              <a:rPr lang="en-US" sz="2400" b="1" dirty="0"/>
              <a:t>2D maze</a:t>
            </a:r>
            <a:r>
              <a:rPr lang="en-US" sz="2400" dirty="0"/>
              <a:t> on graph paper</a:t>
            </a:r>
          </a:p>
          <a:p>
            <a:pPr>
              <a:spcBef>
                <a:spcPts val="0"/>
              </a:spcBef>
              <a:spcAft>
                <a:spcPts val="1200"/>
              </a:spcAft>
            </a:pPr>
            <a:r>
              <a:rPr lang="en-US" sz="2400" dirty="0"/>
              <a:t>Understand how to </a:t>
            </a:r>
            <a:r>
              <a:rPr lang="en-US" sz="2400" b="1" dirty="0"/>
              <a:t>encode</a:t>
            </a:r>
            <a:r>
              <a:rPr lang="en-US" sz="2400" dirty="0"/>
              <a:t> the cell walls in </a:t>
            </a:r>
            <a:r>
              <a:rPr lang="en-US" sz="2400" b="1" dirty="0">
                <a:solidFill>
                  <a:srgbClr val="FF0000"/>
                </a:solidFill>
              </a:rPr>
              <a:t>base 2</a:t>
            </a:r>
          </a:p>
          <a:p>
            <a:pPr>
              <a:spcBef>
                <a:spcPts val="0"/>
              </a:spcBef>
              <a:spcAft>
                <a:spcPts val="1200"/>
              </a:spcAft>
            </a:pPr>
            <a:r>
              <a:rPr lang="en-US" sz="2400" dirty="0"/>
              <a:t>Learn how </a:t>
            </a:r>
            <a:r>
              <a:rPr lang="en-US" sz="2400" b="1" dirty="0">
                <a:solidFill>
                  <a:srgbClr val="0070C0"/>
                </a:solidFill>
              </a:rPr>
              <a:t>bitwise operators </a:t>
            </a:r>
            <a:r>
              <a:rPr lang="en-US" sz="2400" dirty="0"/>
              <a:t>can decode a wall value</a:t>
            </a:r>
          </a:p>
          <a:p>
            <a:pPr>
              <a:spcBef>
                <a:spcPts val="0"/>
              </a:spcBef>
              <a:spcAft>
                <a:spcPts val="1200"/>
              </a:spcAft>
            </a:pPr>
            <a:r>
              <a:rPr lang="en-US" sz="2400" dirty="0"/>
              <a:t>Perform </a:t>
            </a:r>
            <a:r>
              <a:rPr lang="en-US" sz="2400" b="1" dirty="0">
                <a:solidFill>
                  <a:srgbClr val="00B050"/>
                </a:solidFill>
              </a:rPr>
              <a:t>file input / output </a:t>
            </a:r>
            <a:r>
              <a:rPr lang="en-US" sz="2400" dirty="0"/>
              <a:t>using CSV and binary formats</a:t>
            </a:r>
          </a:p>
          <a:p>
            <a:pPr>
              <a:spcBef>
                <a:spcPts val="0"/>
              </a:spcBef>
              <a:spcAft>
                <a:spcPts val="1200"/>
              </a:spcAft>
            </a:pPr>
            <a:r>
              <a:rPr lang="en-US" sz="2400" dirty="0"/>
              <a:t>Appreciate backtracking in </a:t>
            </a:r>
            <a:r>
              <a:rPr lang="en-US" sz="2400" b="1" dirty="0"/>
              <a:t>depth-first</a:t>
            </a:r>
            <a:r>
              <a:rPr lang="en-US" sz="2400" dirty="0"/>
              <a:t> search algorithm</a:t>
            </a:r>
          </a:p>
          <a:p>
            <a:pPr>
              <a:spcBef>
                <a:spcPts val="0"/>
              </a:spcBef>
              <a:spcAft>
                <a:spcPts val="1200"/>
              </a:spcAft>
            </a:pPr>
            <a:r>
              <a:rPr lang="en-US" sz="2400" dirty="0"/>
              <a:t>Implement breadcrumbs using a </a:t>
            </a:r>
            <a:r>
              <a:rPr lang="en-US" sz="2400" b="1" dirty="0">
                <a:solidFill>
                  <a:srgbClr val="7030A0"/>
                </a:solidFill>
              </a:rPr>
              <a:t>stack</a:t>
            </a:r>
            <a:r>
              <a:rPr lang="en-US" sz="2400" dirty="0"/>
              <a:t> data structure</a:t>
            </a:r>
          </a:p>
          <a:p>
            <a:pPr>
              <a:spcBef>
                <a:spcPts val="0"/>
              </a:spcBef>
              <a:spcAft>
                <a:spcPts val="1200"/>
              </a:spcAft>
            </a:pPr>
            <a:r>
              <a:rPr lang="en-US" sz="2400" dirty="0"/>
              <a:t>Understand how an </a:t>
            </a:r>
            <a:r>
              <a:rPr lang="en-US" sz="2400" b="1" dirty="0">
                <a:solidFill>
                  <a:srgbClr val="FF0000"/>
                </a:solidFill>
              </a:rPr>
              <a:t>adjacency</a:t>
            </a:r>
            <a:r>
              <a:rPr lang="en-US" sz="2400" dirty="0"/>
              <a:t> </a:t>
            </a:r>
            <a:r>
              <a:rPr lang="en-US" sz="2400" b="1" dirty="0">
                <a:solidFill>
                  <a:srgbClr val="FF0000"/>
                </a:solidFill>
              </a:rPr>
              <a:t>matrix</a:t>
            </a:r>
            <a:r>
              <a:rPr lang="en-US" sz="2400" dirty="0"/>
              <a:t> can improve depth-first search efficiency</a:t>
            </a:r>
          </a:p>
        </p:txBody>
      </p:sp>
      <p:sp>
        <p:nvSpPr>
          <p:cNvPr id="4" name="Slide Number Placeholder 3"/>
          <p:cNvSpPr>
            <a:spLocks noGrp="1"/>
          </p:cNvSpPr>
          <p:nvPr>
            <p:ph type="sldNum" sz="quarter" idx="12"/>
          </p:nvPr>
        </p:nvSpPr>
        <p:spPr/>
        <p:txBody>
          <a:bodyPr/>
          <a:lstStyle/>
          <a:p>
            <a:fld id="{650AD656-6FF9-465D-B7B0-1CD0DD39CD23}" type="slidenum">
              <a:rPr lang="en-US" smtClean="0"/>
              <a:t>3</a:t>
            </a:fld>
            <a:endParaRPr lang="en-US" dirty="0"/>
          </a:p>
        </p:txBody>
      </p:sp>
    </p:spTree>
    <p:extLst>
      <p:ext uri="{BB962C8B-B14F-4D97-AF65-F5344CB8AC3E}">
        <p14:creationId xmlns:p14="http://schemas.microsoft.com/office/powerpoint/2010/main" val="2856847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312" y="1545336"/>
            <a:ext cx="6272784" cy="4957299"/>
          </a:xfrm>
          <a:prstGeom prst="rect">
            <a:avLst/>
          </a:prstGeom>
        </p:spPr>
      </p:pic>
      <p:sp>
        <p:nvSpPr>
          <p:cNvPr id="7" name="Rectangle 6"/>
          <p:cNvSpPr/>
          <p:nvPr/>
        </p:nvSpPr>
        <p:spPr>
          <a:xfrm>
            <a:off x="2174789" y="2776022"/>
            <a:ext cx="1977081" cy="2719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157784" y="2776021"/>
            <a:ext cx="383060" cy="8239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1353580" y="3945924"/>
            <a:ext cx="499934" cy="15651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a:off x="4151870" y="4102443"/>
            <a:ext cx="3194450" cy="192765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p:txBody>
          <a:bodyPr>
            <a:noAutofit/>
          </a:bodyPr>
          <a:lstStyle/>
          <a:p>
            <a:pPr algn="ctr"/>
            <a:r>
              <a:rPr lang="en-US" sz="3200" dirty="0">
                <a:latin typeface="+mn-lt"/>
              </a:rPr>
              <a:t>Matrix Multiplication</a:t>
            </a:r>
          </a:p>
        </p:txBody>
      </p:sp>
      <p:sp>
        <p:nvSpPr>
          <p:cNvPr id="3" name="Slide Number Placeholder 2"/>
          <p:cNvSpPr>
            <a:spLocks noGrp="1"/>
          </p:cNvSpPr>
          <p:nvPr>
            <p:ph type="sldNum" sz="quarter" idx="12"/>
          </p:nvPr>
        </p:nvSpPr>
        <p:spPr/>
        <p:txBody>
          <a:bodyPr/>
          <a:lstStyle/>
          <a:p>
            <a:fld id="{650AD656-6FF9-465D-B7B0-1CD0DD39CD23}" type="slidenum">
              <a:rPr lang="en-US" smtClean="0"/>
              <a:t>30</a:t>
            </a:fld>
            <a:endParaRPr lang="en-US" dirty="0"/>
          </a:p>
        </p:txBody>
      </p:sp>
    </p:spTree>
    <p:extLst>
      <p:ext uri="{BB962C8B-B14F-4D97-AF65-F5344CB8AC3E}">
        <p14:creationId xmlns:p14="http://schemas.microsoft.com/office/powerpoint/2010/main" val="16969474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312" y="1545336"/>
            <a:ext cx="6272784" cy="4957299"/>
          </a:xfrm>
          <a:prstGeom prst="rect">
            <a:avLst/>
          </a:prstGeom>
        </p:spPr>
      </p:pic>
      <p:sp>
        <p:nvSpPr>
          <p:cNvPr id="7" name="Rectangle 6"/>
          <p:cNvSpPr/>
          <p:nvPr/>
        </p:nvSpPr>
        <p:spPr>
          <a:xfrm>
            <a:off x="2174789" y="2776022"/>
            <a:ext cx="1977081" cy="2719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963260" y="2776022"/>
            <a:ext cx="383060" cy="8239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1310331" y="4258961"/>
            <a:ext cx="499934" cy="15651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a:off x="4926227" y="4415480"/>
            <a:ext cx="2420093" cy="158990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p:txBody>
          <a:bodyPr>
            <a:noAutofit/>
          </a:bodyPr>
          <a:lstStyle/>
          <a:p>
            <a:pPr algn="ctr"/>
            <a:r>
              <a:rPr lang="en-US" sz="3200" dirty="0">
                <a:latin typeface="+mn-lt"/>
              </a:rPr>
              <a:t>Matrix Multiplication</a:t>
            </a:r>
          </a:p>
        </p:txBody>
      </p:sp>
      <p:sp>
        <p:nvSpPr>
          <p:cNvPr id="3" name="Slide Number Placeholder 2"/>
          <p:cNvSpPr>
            <a:spLocks noGrp="1"/>
          </p:cNvSpPr>
          <p:nvPr>
            <p:ph type="sldNum" sz="quarter" idx="12"/>
          </p:nvPr>
        </p:nvSpPr>
        <p:spPr/>
        <p:txBody>
          <a:bodyPr/>
          <a:lstStyle/>
          <a:p>
            <a:fld id="{650AD656-6FF9-465D-B7B0-1CD0DD39CD23}" type="slidenum">
              <a:rPr lang="en-US" smtClean="0"/>
              <a:t>31</a:t>
            </a:fld>
            <a:endParaRPr lang="en-US" dirty="0"/>
          </a:p>
        </p:txBody>
      </p:sp>
    </p:spTree>
    <p:extLst>
      <p:ext uri="{BB962C8B-B14F-4D97-AF65-F5344CB8AC3E}">
        <p14:creationId xmlns:p14="http://schemas.microsoft.com/office/powerpoint/2010/main" val="12978212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312" y="1545336"/>
            <a:ext cx="6272784" cy="4957299"/>
          </a:xfrm>
          <a:prstGeom prst="rect">
            <a:avLst/>
          </a:prstGeom>
        </p:spPr>
      </p:pic>
      <p:sp>
        <p:nvSpPr>
          <p:cNvPr id="7" name="Rectangle 6"/>
          <p:cNvSpPr/>
          <p:nvPr/>
        </p:nvSpPr>
        <p:spPr>
          <a:xfrm>
            <a:off x="2181339" y="3051990"/>
            <a:ext cx="1977081" cy="2719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138560" y="2776021"/>
            <a:ext cx="383060" cy="8239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1347845" y="4522572"/>
            <a:ext cx="499934" cy="15651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a:off x="4158420" y="4679091"/>
            <a:ext cx="3156780" cy="156519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p:txBody>
          <a:bodyPr>
            <a:noAutofit/>
          </a:bodyPr>
          <a:lstStyle/>
          <a:p>
            <a:pPr algn="ctr"/>
            <a:r>
              <a:rPr lang="en-US" sz="3200" dirty="0">
                <a:latin typeface="+mn-lt"/>
              </a:rPr>
              <a:t>Matrix Multiplication</a:t>
            </a:r>
          </a:p>
        </p:txBody>
      </p:sp>
      <p:sp>
        <p:nvSpPr>
          <p:cNvPr id="3" name="Slide Number Placeholder 2"/>
          <p:cNvSpPr>
            <a:spLocks noGrp="1"/>
          </p:cNvSpPr>
          <p:nvPr>
            <p:ph type="sldNum" sz="quarter" idx="12"/>
          </p:nvPr>
        </p:nvSpPr>
        <p:spPr/>
        <p:txBody>
          <a:bodyPr/>
          <a:lstStyle/>
          <a:p>
            <a:fld id="{650AD656-6FF9-465D-B7B0-1CD0DD39CD23}" type="slidenum">
              <a:rPr lang="en-US" smtClean="0"/>
              <a:t>32</a:t>
            </a:fld>
            <a:endParaRPr lang="en-US" dirty="0"/>
          </a:p>
        </p:txBody>
      </p:sp>
    </p:spTree>
    <p:extLst>
      <p:ext uri="{BB962C8B-B14F-4D97-AF65-F5344CB8AC3E}">
        <p14:creationId xmlns:p14="http://schemas.microsoft.com/office/powerpoint/2010/main" val="31009682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312" y="1545336"/>
            <a:ext cx="6272784" cy="4957299"/>
          </a:xfrm>
          <a:prstGeom prst="rect">
            <a:avLst/>
          </a:prstGeom>
        </p:spPr>
      </p:pic>
      <p:sp>
        <p:nvSpPr>
          <p:cNvPr id="7" name="Rectangle 6"/>
          <p:cNvSpPr/>
          <p:nvPr/>
        </p:nvSpPr>
        <p:spPr>
          <a:xfrm>
            <a:off x="2181339" y="3051990"/>
            <a:ext cx="1977081" cy="2719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932140" y="2765658"/>
            <a:ext cx="383060" cy="8239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1353580" y="4786182"/>
            <a:ext cx="499934" cy="15651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a:off x="4885038" y="5025081"/>
            <a:ext cx="2545492" cy="125215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p:txBody>
          <a:bodyPr>
            <a:noAutofit/>
          </a:bodyPr>
          <a:lstStyle/>
          <a:p>
            <a:pPr algn="ctr"/>
            <a:r>
              <a:rPr lang="en-US" sz="3200" dirty="0">
                <a:latin typeface="+mn-lt"/>
              </a:rPr>
              <a:t>Matrix Multiplication</a:t>
            </a:r>
          </a:p>
        </p:txBody>
      </p:sp>
      <p:sp>
        <p:nvSpPr>
          <p:cNvPr id="3" name="Slide Number Placeholder 2"/>
          <p:cNvSpPr>
            <a:spLocks noGrp="1"/>
          </p:cNvSpPr>
          <p:nvPr>
            <p:ph type="sldNum" sz="quarter" idx="12"/>
          </p:nvPr>
        </p:nvSpPr>
        <p:spPr/>
        <p:txBody>
          <a:bodyPr/>
          <a:lstStyle/>
          <a:p>
            <a:fld id="{650AD656-6FF9-465D-B7B0-1CD0DD39CD23}" type="slidenum">
              <a:rPr lang="en-US" smtClean="0"/>
              <a:t>33</a:t>
            </a:fld>
            <a:endParaRPr lang="en-US" dirty="0"/>
          </a:p>
        </p:txBody>
      </p:sp>
    </p:spTree>
    <p:extLst>
      <p:ext uri="{BB962C8B-B14F-4D97-AF65-F5344CB8AC3E}">
        <p14:creationId xmlns:p14="http://schemas.microsoft.com/office/powerpoint/2010/main" val="15919681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922CB-8819-8A32-65FE-F68EF41D322B}"/>
              </a:ext>
            </a:extLst>
          </p:cNvPr>
          <p:cNvSpPr>
            <a:spLocks noGrp="1"/>
          </p:cNvSpPr>
          <p:nvPr>
            <p:ph type="title"/>
          </p:nvPr>
        </p:nvSpPr>
        <p:spPr/>
        <p:txBody>
          <a:bodyPr>
            <a:normAutofit/>
          </a:bodyPr>
          <a:lstStyle/>
          <a:p>
            <a:pPr algn="ctr"/>
            <a:r>
              <a:rPr lang="en-US" sz="3200" b="1" dirty="0">
                <a:solidFill>
                  <a:srgbClr val="0070C0"/>
                </a:solidFill>
                <a:latin typeface="+mn-lt"/>
              </a:rPr>
              <a:t>Open</a:t>
            </a:r>
            <a:r>
              <a:rPr lang="en-US" sz="3200" dirty="0">
                <a:latin typeface="+mn-lt"/>
              </a:rPr>
              <a:t> matrix_algebra.ipynb</a:t>
            </a:r>
          </a:p>
        </p:txBody>
      </p:sp>
      <p:sp>
        <p:nvSpPr>
          <p:cNvPr id="3" name="Slide Number Placeholder 2">
            <a:extLst>
              <a:ext uri="{FF2B5EF4-FFF2-40B4-BE49-F238E27FC236}">
                <a16:creationId xmlns:a16="http://schemas.microsoft.com/office/drawing/2014/main" id="{B200F15A-6AF8-6D64-15D6-7A7F23A12AB0}"/>
              </a:ext>
            </a:extLst>
          </p:cNvPr>
          <p:cNvSpPr>
            <a:spLocks noGrp="1"/>
          </p:cNvSpPr>
          <p:nvPr>
            <p:ph type="sldNum" sz="quarter" idx="12"/>
          </p:nvPr>
        </p:nvSpPr>
        <p:spPr/>
        <p:txBody>
          <a:bodyPr/>
          <a:lstStyle/>
          <a:p>
            <a:fld id="{650AD656-6FF9-465D-B7B0-1CD0DD39CD23}" type="slidenum">
              <a:rPr lang="en-US" smtClean="0"/>
              <a:pPr/>
              <a:t>34</a:t>
            </a:fld>
            <a:endParaRPr lang="en-US" dirty="0"/>
          </a:p>
        </p:txBody>
      </p:sp>
      <p:pic>
        <p:nvPicPr>
          <p:cNvPr id="5" name="Picture 4">
            <a:extLst>
              <a:ext uri="{FF2B5EF4-FFF2-40B4-BE49-F238E27FC236}">
                <a16:creationId xmlns:a16="http://schemas.microsoft.com/office/drawing/2014/main" id="{9EA2DABC-5FD5-62C3-DBED-27C7EB867BE2}"/>
              </a:ext>
            </a:extLst>
          </p:cNvPr>
          <p:cNvPicPr>
            <a:picLocks noChangeAspect="1"/>
          </p:cNvPicPr>
          <p:nvPr/>
        </p:nvPicPr>
        <p:blipFill>
          <a:blip r:embed="rId2"/>
          <a:stretch>
            <a:fillRect/>
          </a:stretch>
        </p:blipFill>
        <p:spPr>
          <a:xfrm>
            <a:off x="564579" y="1669933"/>
            <a:ext cx="8014843" cy="4037186"/>
          </a:xfrm>
          <a:prstGeom prst="rect">
            <a:avLst/>
          </a:prstGeom>
          <a:ln>
            <a:solidFill>
              <a:schemeClr val="tx1"/>
            </a:solidFill>
          </a:ln>
        </p:spPr>
      </p:pic>
      <p:sp>
        <p:nvSpPr>
          <p:cNvPr id="6" name="Rectangle 5">
            <a:extLst>
              <a:ext uri="{FF2B5EF4-FFF2-40B4-BE49-F238E27FC236}">
                <a16:creationId xmlns:a16="http://schemas.microsoft.com/office/drawing/2014/main" id="{B1B48A31-94BC-7611-D4EC-6D77858E40EA}"/>
              </a:ext>
            </a:extLst>
          </p:cNvPr>
          <p:cNvSpPr/>
          <p:nvPr/>
        </p:nvSpPr>
        <p:spPr>
          <a:xfrm>
            <a:off x="847848" y="2508164"/>
            <a:ext cx="1777111" cy="2462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9A53777-8FB6-BF2A-32F6-8E80826529A6}"/>
              </a:ext>
            </a:extLst>
          </p:cNvPr>
          <p:cNvSpPr/>
          <p:nvPr/>
        </p:nvSpPr>
        <p:spPr>
          <a:xfrm>
            <a:off x="920750" y="3775397"/>
            <a:ext cx="1206500" cy="2272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Connector: Elbow 7">
            <a:extLst>
              <a:ext uri="{FF2B5EF4-FFF2-40B4-BE49-F238E27FC236}">
                <a16:creationId xmlns:a16="http://schemas.microsoft.com/office/drawing/2014/main" id="{6128F330-4B82-93D2-78A5-61741482C194}"/>
              </a:ext>
            </a:extLst>
          </p:cNvPr>
          <p:cNvCxnSpPr>
            <a:cxnSpLocks/>
            <a:stCxn id="6" idx="1"/>
            <a:endCxn id="7" idx="0"/>
          </p:cNvCxnSpPr>
          <p:nvPr/>
        </p:nvCxnSpPr>
        <p:spPr>
          <a:xfrm rot="10800000" flipH="1" flipV="1">
            <a:off x="847848" y="2631305"/>
            <a:ext cx="676152" cy="1144091"/>
          </a:xfrm>
          <a:prstGeom prst="bentConnector4">
            <a:avLst>
              <a:gd name="adj1" fmla="val -33809"/>
              <a:gd name="adj2" fmla="val 5538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1638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864073-6951-E998-648B-7FD71F4D3FC0}"/>
              </a:ext>
            </a:extLst>
          </p:cNvPr>
          <p:cNvSpPr>
            <a:spLocks noGrp="1"/>
          </p:cNvSpPr>
          <p:nvPr>
            <p:ph type="sldNum" sz="quarter" idx="12"/>
          </p:nvPr>
        </p:nvSpPr>
        <p:spPr/>
        <p:txBody>
          <a:bodyPr/>
          <a:lstStyle/>
          <a:p>
            <a:fld id="{650AD656-6FF9-465D-B7B0-1CD0DD39CD23}" type="slidenum">
              <a:rPr lang="en-US" smtClean="0"/>
              <a:pPr/>
              <a:t>35</a:t>
            </a:fld>
            <a:endParaRPr lang="en-US" dirty="0"/>
          </a:p>
        </p:txBody>
      </p:sp>
      <p:sp>
        <p:nvSpPr>
          <p:cNvPr id="4" name="Title 1">
            <a:extLst>
              <a:ext uri="{FF2B5EF4-FFF2-40B4-BE49-F238E27FC236}">
                <a16:creationId xmlns:a16="http://schemas.microsoft.com/office/drawing/2014/main" id="{78CBE68A-1478-5478-584D-C57CFF1C8C60}"/>
              </a:ext>
            </a:extLst>
          </p:cNvPr>
          <p:cNvSpPr>
            <a:spLocks noGrp="1"/>
          </p:cNvSpPr>
          <p:nvPr>
            <p:ph type="title"/>
          </p:nvPr>
        </p:nvSpPr>
        <p:spPr>
          <a:xfrm>
            <a:off x="628650" y="365126"/>
            <a:ext cx="7886700" cy="1325563"/>
          </a:xfrm>
        </p:spPr>
        <p:txBody>
          <a:bodyPr>
            <a:noAutofit/>
          </a:bodyPr>
          <a:lstStyle/>
          <a:p>
            <a:pPr algn="ctr"/>
            <a:r>
              <a:rPr lang="en-US" sz="3200" b="1" dirty="0">
                <a:solidFill>
                  <a:srgbClr val="00B050"/>
                </a:solidFill>
                <a:latin typeface="+mn-lt"/>
              </a:rPr>
              <a:t>Run</a:t>
            </a:r>
            <a:r>
              <a:rPr lang="en-US" sz="3200" dirty="0">
                <a:latin typeface="+mn-lt"/>
              </a:rPr>
              <a:t> Cell 1 – matrix_algebra.ipynb</a:t>
            </a:r>
          </a:p>
        </p:txBody>
      </p:sp>
      <p:pic>
        <p:nvPicPr>
          <p:cNvPr id="6" name="Picture 5">
            <a:extLst>
              <a:ext uri="{FF2B5EF4-FFF2-40B4-BE49-F238E27FC236}">
                <a16:creationId xmlns:a16="http://schemas.microsoft.com/office/drawing/2014/main" id="{B25F3DF0-6168-623B-B320-6AAEDFA31CCE}"/>
              </a:ext>
            </a:extLst>
          </p:cNvPr>
          <p:cNvPicPr>
            <a:picLocks noChangeAspect="1"/>
          </p:cNvPicPr>
          <p:nvPr/>
        </p:nvPicPr>
        <p:blipFill>
          <a:blip r:embed="rId2"/>
          <a:stretch>
            <a:fillRect/>
          </a:stretch>
        </p:blipFill>
        <p:spPr>
          <a:xfrm>
            <a:off x="1928166" y="1535843"/>
            <a:ext cx="5287669" cy="4925499"/>
          </a:xfrm>
          <a:prstGeom prst="rect">
            <a:avLst/>
          </a:prstGeom>
          <a:ln>
            <a:solidFill>
              <a:schemeClr val="tx1"/>
            </a:solidFill>
          </a:ln>
        </p:spPr>
      </p:pic>
      <p:grpSp>
        <p:nvGrpSpPr>
          <p:cNvPr id="7" name="Group 6">
            <a:extLst>
              <a:ext uri="{FF2B5EF4-FFF2-40B4-BE49-F238E27FC236}">
                <a16:creationId xmlns:a16="http://schemas.microsoft.com/office/drawing/2014/main" id="{DBD78EFD-3D42-A25A-1D18-6674357C0E32}"/>
              </a:ext>
            </a:extLst>
          </p:cNvPr>
          <p:cNvGrpSpPr/>
          <p:nvPr/>
        </p:nvGrpSpPr>
        <p:grpSpPr>
          <a:xfrm>
            <a:off x="6760805" y="2877172"/>
            <a:ext cx="1076632" cy="369332"/>
            <a:chOff x="4968362" y="2079211"/>
            <a:chExt cx="1076632" cy="369332"/>
          </a:xfrm>
        </p:grpSpPr>
        <p:cxnSp>
          <p:nvCxnSpPr>
            <p:cNvPr id="8" name="Straight Arrow Connector 7">
              <a:extLst>
                <a:ext uri="{FF2B5EF4-FFF2-40B4-BE49-F238E27FC236}">
                  <a16:creationId xmlns:a16="http://schemas.microsoft.com/office/drawing/2014/main" id="{0C754F29-545C-1D13-AE6A-E294863D0926}"/>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8EA0773-F83E-94E6-48B9-9FE3AE83ABE5}"/>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0" name="Group 9">
            <a:extLst>
              <a:ext uri="{FF2B5EF4-FFF2-40B4-BE49-F238E27FC236}">
                <a16:creationId xmlns:a16="http://schemas.microsoft.com/office/drawing/2014/main" id="{4F8FFC8E-D5A0-2457-9F77-AC06ECE61086}"/>
              </a:ext>
            </a:extLst>
          </p:cNvPr>
          <p:cNvGrpSpPr/>
          <p:nvPr/>
        </p:nvGrpSpPr>
        <p:grpSpPr>
          <a:xfrm>
            <a:off x="5609430" y="3330376"/>
            <a:ext cx="1076632" cy="369332"/>
            <a:chOff x="4704120" y="2356972"/>
            <a:chExt cx="1076632" cy="369332"/>
          </a:xfrm>
        </p:grpSpPr>
        <p:cxnSp>
          <p:nvCxnSpPr>
            <p:cNvPr id="11" name="Straight Arrow Connector 10">
              <a:extLst>
                <a:ext uri="{FF2B5EF4-FFF2-40B4-BE49-F238E27FC236}">
                  <a16:creationId xmlns:a16="http://schemas.microsoft.com/office/drawing/2014/main" id="{6B428E6A-0EA7-3CD9-5C60-E3738D3243A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C3FB45A-1D79-F4B0-98FD-956595F3690B}"/>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3" name="Group 12">
            <a:extLst>
              <a:ext uri="{FF2B5EF4-FFF2-40B4-BE49-F238E27FC236}">
                <a16:creationId xmlns:a16="http://schemas.microsoft.com/office/drawing/2014/main" id="{19E8F825-8F08-73D5-9850-B77294F67702}"/>
              </a:ext>
            </a:extLst>
          </p:cNvPr>
          <p:cNvGrpSpPr/>
          <p:nvPr/>
        </p:nvGrpSpPr>
        <p:grpSpPr>
          <a:xfrm>
            <a:off x="5790735" y="3557338"/>
            <a:ext cx="1068643" cy="369332"/>
            <a:chOff x="3647644" y="4910075"/>
            <a:chExt cx="1068643" cy="369332"/>
          </a:xfrm>
        </p:grpSpPr>
        <p:sp>
          <p:nvSpPr>
            <p:cNvPr id="14" name="TextBox 13">
              <a:extLst>
                <a:ext uri="{FF2B5EF4-FFF2-40B4-BE49-F238E27FC236}">
                  <a16:creationId xmlns:a16="http://schemas.microsoft.com/office/drawing/2014/main" id="{A3D4FBBA-19DA-7217-B5B3-05E36BF680EB}"/>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5" name="Straight Arrow Connector 14">
              <a:extLst>
                <a:ext uri="{FF2B5EF4-FFF2-40B4-BE49-F238E27FC236}">
                  <a16:creationId xmlns:a16="http://schemas.microsoft.com/office/drawing/2014/main" id="{A41AC93C-DCAB-CD5C-5F3E-8E1C4F8D230C}"/>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8E534171-4847-E8AB-5931-841D44CB8F08}"/>
              </a:ext>
            </a:extLst>
          </p:cNvPr>
          <p:cNvGrpSpPr/>
          <p:nvPr/>
        </p:nvGrpSpPr>
        <p:grpSpPr>
          <a:xfrm>
            <a:off x="6861233" y="4030124"/>
            <a:ext cx="1064340" cy="369332"/>
            <a:chOff x="3647644" y="5421073"/>
            <a:chExt cx="1064340" cy="369332"/>
          </a:xfrm>
        </p:grpSpPr>
        <p:sp>
          <p:nvSpPr>
            <p:cNvPr id="17" name="TextBox 16">
              <a:extLst>
                <a:ext uri="{FF2B5EF4-FFF2-40B4-BE49-F238E27FC236}">
                  <a16:creationId xmlns:a16="http://schemas.microsoft.com/office/drawing/2014/main" id="{E6E49D30-7690-12EA-C7C5-90AB24F4BADB}"/>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8" name="Straight Arrow Connector 17">
              <a:extLst>
                <a:ext uri="{FF2B5EF4-FFF2-40B4-BE49-F238E27FC236}">
                  <a16:creationId xmlns:a16="http://schemas.microsoft.com/office/drawing/2014/main" id="{58620F8D-CF2D-35AB-F2CB-A3712CDFF004}"/>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A52334A5-F5DD-6417-4E90-45628BB710EF}"/>
              </a:ext>
            </a:extLst>
          </p:cNvPr>
          <p:cNvSpPr/>
          <p:nvPr/>
        </p:nvSpPr>
        <p:spPr>
          <a:xfrm>
            <a:off x="5941731" y="4046793"/>
            <a:ext cx="231949" cy="27386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7191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right)">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right)">
                                      <p:cBhvr>
                                        <p:cTn id="26" dur="500"/>
                                        <p:tgtEl>
                                          <p:spTgt spid="16"/>
                                        </p:tgtEl>
                                      </p:cBhvr>
                                    </p:animEffect>
                                  </p:childTnLst>
                                </p:cTn>
                              </p:par>
                            </p:childTnLst>
                          </p:cTn>
                        </p:par>
                        <p:par>
                          <p:cTn id="27" fill="hold">
                            <p:stCondLst>
                              <p:cond delay="500"/>
                            </p:stCondLst>
                            <p:childTnLst>
                              <p:par>
                                <p:cTn id="28" presetID="16" presetClass="entr" presetSubtype="21"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barn(inVertical)">
                                      <p:cBhvr>
                                        <p:cTn id="3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864073-6951-E998-648B-7FD71F4D3FC0}"/>
              </a:ext>
            </a:extLst>
          </p:cNvPr>
          <p:cNvSpPr>
            <a:spLocks noGrp="1"/>
          </p:cNvSpPr>
          <p:nvPr>
            <p:ph type="sldNum" sz="quarter" idx="12"/>
          </p:nvPr>
        </p:nvSpPr>
        <p:spPr/>
        <p:txBody>
          <a:bodyPr/>
          <a:lstStyle/>
          <a:p>
            <a:fld id="{650AD656-6FF9-465D-B7B0-1CD0DD39CD23}" type="slidenum">
              <a:rPr lang="en-US" smtClean="0"/>
              <a:pPr/>
              <a:t>36</a:t>
            </a:fld>
            <a:endParaRPr lang="en-US" dirty="0"/>
          </a:p>
        </p:txBody>
      </p:sp>
      <p:sp>
        <p:nvSpPr>
          <p:cNvPr id="4" name="Title 1">
            <a:extLst>
              <a:ext uri="{FF2B5EF4-FFF2-40B4-BE49-F238E27FC236}">
                <a16:creationId xmlns:a16="http://schemas.microsoft.com/office/drawing/2014/main" id="{78CBE68A-1478-5478-584D-C57CFF1C8C60}"/>
              </a:ext>
            </a:extLst>
          </p:cNvPr>
          <p:cNvSpPr>
            <a:spLocks noGrp="1"/>
          </p:cNvSpPr>
          <p:nvPr>
            <p:ph type="title"/>
          </p:nvPr>
        </p:nvSpPr>
        <p:spPr>
          <a:xfrm>
            <a:off x="628650" y="365126"/>
            <a:ext cx="7886700" cy="1325563"/>
          </a:xfrm>
        </p:spPr>
        <p:txBody>
          <a:bodyPr>
            <a:noAutofit/>
          </a:bodyPr>
          <a:lstStyle/>
          <a:p>
            <a:pPr algn="ctr"/>
            <a:r>
              <a:rPr lang="en-US" sz="3200" b="1" dirty="0">
                <a:solidFill>
                  <a:srgbClr val="00B050"/>
                </a:solidFill>
                <a:latin typeface="+mn-lt"/>
              </a:rPr>
              <a:t>Run</a:t>
            </a:r>
            <a:r>
              <a:rPr lang="en-US" sz="3200" dirty="0">
                <a:latin typeface="+mn-lt"/>
              </a:rPr>
              <a:t> Cells 2 &amp; 3 – matrix_algebra.ipynb</a:t>
            </a:r>
          </a:p>
        </p:txBody>
      </p:sp>
      <p:pic>
        <p:nvPicPr>
          <p:cNvPr id="5" name="Picture 4">
            <a:extLst>
              <a:ext uri="{FF2B5EF4-FFF2-40B4-BE49-F238E27FC236}">
                <a16:creationId xmlns:a16="http://schemas.microsoft.com/office/drawing/2014/main" id="{9C5B7C45-6D86-DDBE-5290-3AFA652AADC5}"/>
              </a:ext>
            </a:extLst>
          </p:cNvPr>
          <p:cNvPicPr>
            <a:picLocks noChangeAspect="1"/>
          </p:cNvPicPr>
          <p:nvPr/>
        </p:nvPicPr>
        <p:blipFill>
          <a:blip r:embed="rId2"/>
          <a:stretch>
            <a:fillRect/>
          </a:stretch>
        </p:blipFill>
        <p:spPr>
          <a:xfrm>
            <a:off x="2010095" y="1799710"/>
            <a:ext cx="5123809" cy="4447619"/>
          </a:xfrm>
          <a:prstGeom prst="rect">
            <a:avLst/>
          </a:prstGeom>
          <a:ln>
            <a:solidFill>
              <a:schemeClr val="tx1"/>
            </a:solidFill>
          </a:ln>
        </p:spPr>
      </p:pic>
      <p:sp>
        <p:nvSpPr>
          <p:cNvPr id="20" name="Speech Bubble: Rectangle with Corners Rounded 19">
            <a:extLst>
              <a:ext uri="{FF2B5EF4-FFF2-40B4-BE49-F238E27FC236}">
                <a16:creationId xmlns:a16="http://schemas.microsoft.com/office/drawing/2014/main" id="{1299E7FE-EC86-9D7F-B8A6-4B310AB18382}"/>
              </a:ext>
            </a:extLst>
          </p:cNvPr>
          <p:cNvSpPr/>
          <p:nvPr/>
        </p:nvSpPr>
        <p:spPr>
          <a:xfrm>
            <a:off x="4571999" y="3318641"/>
            <a:ext cx="1647496" cy="338959"/>
          </a:xfrm>
          <a:prstGeom prst="wedgeRoundRectCallout">
            <a:avLst>
              <a:gd name="adj1" fmla="val -84469"/>
              <a:gd name="adj2" fmla="val -514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rPr>
              <a:t>See slide #32</a:t>
            </a:r>
          </a:p>
        </p:txBody>
      </p:sp>
      <p:grpSp>
        <p:nvGrpSpPr>
          <p:cNvPr id="21" name="Group 20">
            <a:extLst>
              <a:ext uri="{FF2B5EF4-FFF2-40B4-BE49-F238E27FC236}">
                <a16:creationId xmlns:a16="http://schemas.microsoft.com/office/drawing/2014/main" id="{4040D248-FC83-B593-A42A-5D2410299687}"/>
              </a:ext>
            </a:extLst>
          </p:cNvPr>
          <p:cNvGrpSpPr/>
          <p:nvPr/>
        </p:nvGrpSpPr>
        <p:grpSpPr>
          <a:xfrm>
            <a:off x="4108674" y="2364225"/>
            <a:ext cx="1076632" cy="369332"/>
            <a:chOff x="4968362" y="2079211"/>
            <a:chExt cx="1076632" cy="369332"/>
          </a:xfrm>
        </p:grpSpPr>
        <p:cxnSp>
          <p:nvCxnSpPr>
            <p:cNvPr id="22" name="Straight Arrow Connector 21">
              <a:extLst>
                <a:ext uri="{FF2B5EF4-FFF2-40B4-BE49-F238E27FC236}">
                  <a16:creationId xmlns:a16="http://schemas.microsoft.com/office/drawing/2014/main" id="{B6E99DBD-BFEB-5EA8-EF60-3576E7D000D2}"/>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F7E497A-D405-EE66-198B-4D7994913746}"/>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4" name="Group 23">
            <a:extLst>
              <a:ext uri="{FF2B5EF4-FFF2-40B4-BE49-F238E27FC236}">
                <a16:creationId xmlns:a16="http://schemas.microsoft.com/office/drawing/2014/main" id="{23F988C6-20D7-2BEA-D293-2AB386CA981A}"/>
              </a:ext>
            </a:extLst>
          </p:cNvPr>
          <p:cNvGrpSpPr/>
          <p:nvPr/>
        </p:nvGrpSpPr>
        <p:grpSpPr>
          <a:xfrm>
            <a:off x="6987440" y="2616221"/>
            <a:ext cx="1076632" cy="369332"/>
            <a:chOff x="4704120" y="2356972"/>
            <a:chExt cx="1076632" cy="369332"/>
          </a:xfrm>
        </p:grpSpPr>
        <p:cxnSp>
          <p:nvCxnSpPr>
            <p:cNvPr id="25" name="Straight Arrow Connector 24">
              <a:extLst>
                <a:ext uri="{FF2B5EF4-FFF2-40B4-BE49-F238E27FC236}">
                  <a16:creationId xmlns:a16="http://schemas.microsoft.com/office/drawing/2014/main" id="{A3E3A4F9-E5FD-3A8B-7596-0D29557E4FBF}"/>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432DA9D-5550-2671-2FAC-44BEE1D1BA19}"/>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7" name="Group 26">
            <a:extLst>
              <a:ext uri="{FF2B5EF4-FFF2-40B4-BE49-F238E27FC236}">
                <a16:creationId xmlns:a16="http://schemas.microsoft.com/office/drawing/2014/main" id="{F461A0AB-F302-00C3-4B70-F50099774703}"/>
              </a:ext>
            </a:extLst>
          </p:cNvPr>
          <p:cNvGrpSpPr/>
          <p:nvPr/>
        </p:nvGrpSpPr>
        <p:grpSpPr>
          <a:xfrm>
            <a:off x="4148087" y="4462068"/>
            <a:ext cx="1068643" cy="369332"/>
            <a:chOff x="3647644" y="4910075"/>
            <a:chExt cx="1068643" cy="369332"/>
          </a:xfrm>
        </p:grpSpPr>
        <p:sp>
          <p:nvSpPr>
            <p:cNvPr id="28" name="TextBox 27">
              <a:extLst>
                <a:ext uri="{FF2B5EF4-FFF2-40B4-BE49-F238E27FC236}">
                  <a16:creationId xmlns:a16="http://schemas.microsoft.com/office/drawing/2014/main" id="{F2529BB4-3F9E-1F38-2E4A-FA734AE269C4}"/>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9" name="Straight Arrow Connector 28">
              <a:extLst>
                <a:ext uri="{FF2B5EF4-FFF2-40B4-BE49-F238E27FC236}">
                  <a16:creationId xmlns:a16="http://schemas.microsoft.com/office/drawing/2014/main" id="{B0663357-D0EA-2746-74BA-9AB3CECE292A}"/>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6580A89-8614-3EC9-D2F3-3905AA68387D}"/>
                  </a:ext>
                </a:extLst>
              </p:cNvPr>
              <p:cNvSpPr txBox="1"/>
              <p:nvPr/>
            </p:nvSpPr>
            <p:spPr>
              <a:xfrm>
                <a:off x="5664915" y="5368159"/>
                <a:ext cx="2404242" cy="369332"/>
              </a:xfrm>
              <a:prstGeom prst="rect">
                <a:avLst/>
              </a:prstGeom>
              <a:solidFill>
                <a:schemeClr val="bg1"/>
              </a:solidFill>
              <a:ln w="1270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3</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2∙2×3=3×3</m:t>
                      </m:r>
                    </m:oMath>
                  </m:oMathPara>
                </a14:m>
                <a:endParaRPr lang="en-US" dirty="0"/>
              </a:p>
            </p:txBody>
          </p:sp>
        </mc:Choice>
        <mc:Fallback xmlns="">
          <p:sp>
            <p:nvSpPr>
              <p:cNvPr id="30" name="TextBox 29">
                <a:extLst>
                  <a:ext uri="{FF2B5EF4-FFF2-40B4-BE49-F238E27FC236}">
                    <a16:creationId xmlns:a16="http://schemas.microsoft.com/office/drawing/2014/main" id="{76580A89-8614-3EC9-D2F3-3905AA68387D}"/>
                  </a:ext>
                </a:extLst>
              </p:cNvPr>
              <p:cNvSpPr txBox="1">
                <a:spLocks noRot="1" noChangeAspect="1" noMove="1" noResize="1" noEditPoints="1" noAdjustHandles="1" noChangeArrowheads="1" noChangeShapeType="1" noTextEdit="1"/>
              </p:cNvSpPr>
              <p:nvPr/>
            </p:nvSpPr>
            <p:spPr>
              <a:xfrm>
                <a:off x="5664915" y="5368159"/>
                <a:ext cx="2404242" cy="369332"/>
              </a:xfrm>
              <a:prstGeom prst="rect">
                <a:avLst/>
              </a:prstGeom>
              <a:blipFill>
                <a:blip r:embed="rId3"/>
                <a:stretch>
                  <a:fillRect/>
                </a:stretch>
              </a:blipFill>
              <a:ln w="12700">
                <a:solidFill>
                  <a:schemeClr val="tx1"/>
                </a:solidFill>
              </a:ln>
            </p:spPr>
            <p:txBody>
              <a:bodyPr/>
              <a:lstStyle/>
              <a:p>
                <a:r>
                  <a:rPr lang="en-US">
                    <a:noFill/>
                  </a:rPr>
                  <a:t> </a:t>
                </a:r>
              </a:p>
            </p:txBody>
          </p:sp>
        </mc:Fallback>
      </mc:AlternateContent>
      <p:sp>
        <p:nvSpPr>
          <p:cNvPr id="31" name="Arrow: Curved Up 30">
            <a:extLst>
              <a:ext uri="{FF2B5EF4-FFF2-40B4-BE49-F238E27FC236}">
                <a16:creationId xmlns:a16="http://schemas.microsoft.com/office/drawing/2014/main" id="{25D21B65-27C4-4F91-2B6B-A0356FB5A13F}"/>
              </a:ext>
            </a:extLst>
          </p:cNvPr>
          <p:cNvSpPr/>
          <p:nvPr/>
        </p:nvSpPr>
        <p:spPr>
          <a:xfrm rot="10800000">
            <a:off x="6258254" y="5205550"/>
            <a:ext cx="367860" cy="21619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urved Up 16">
            <a:extLst>
              <a:ext uri="{FF2B5EF4-FFF2-40B4-BE49-F238E27FC236}">
                <a16:creationId xmlns:a16="http://schemas.microsoft.com/office/drawing/2014/main" id="{6B9F7677-CD4A-CE96-4F5F-4CB0C3AD48BF}"/>
              </a:ext>
            </a:extLst>
          </p:cNvPr>
          <p:cNvSpPr/>
          <p:nvPr/>
        </p:nvSpPr>
        <p:spPr>
          <a:xfrm>
            <a:off x="5879075" y="5681912"/>
            <a:ext cx="1172599" cy="31049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3443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right)">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right)">
                                      <p:cBhvr>
                                        <p:cTn id="16" dur="500"/>
                                        <p:tgtEl>
                                          <p:spTgt spid="24"/>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right)">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right)">
                                      <p:cBhvr>
                                        <p:cTn id="25" dur="500"/>
                                        <p:tgtEl>
                                          <p:spTgt spid="27"/>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childTnLst>
                          </p:cTn>
                        </p:par>
                        <p:par>
                          <p:cTn id="30" fill="hold">
                            <p:stCondLst>
                              <p:cond delay="1000"/>
                            </p:stCondLst>
                            <p:childTnLst>
                              <p:par>
                                <p:cTn id="31" presetID="22" presetClass="entr" presetSubtype="2" fill="hold" grpId="0"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right)">
                                      <p:cBhvr>
                                        <p:cTn id="33" dur="500"/>
                                        <p:tgtEl>
                                          <p:spTgt spid="31"/>
                                        </p:tgtEl>
                                      </p:cBhvr>
                                    </p:animEffect>
                                  </p:childTnLst>
                                </p:cTn>
                              </p:par>
                            </p:childTnLst>
                          </p:cTn>
                        </p:par>
                        <p:par>
                          <p:cTn id="34" fill="hold">
                            <p:stCondLst>
                              <p:cond delay="1500"/>
                            </p:stCondLst>
                            <p:childTnLst>
                              <p:par>
                                <p:cTn id="35" presetID="22" presetClass="entr" presetSubtype="8"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0" grpId="0" animBg="1"/>
      <p:bldP spid="31" grpId="0" animBg="1"/>
      <p:bldP spid="1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864073-6951-E998-648B-7FD71F4D3FC0}"/>
              </a:ext>
            </a:extLst>
          </p:cNvPr>
          <p:cNvSpPr>
            <a:spLocks noGrp="1"/>
          </p:cNvSpPr>
          <p:nvPr>
            <p:ph type="sldNum" sz="quarter" idx="12"/>
          </p:nvPr>
        </p:nvSpPr>
        <p:spPr/>
        <p:txBody>
          <a:bodyPr/>
          <a:lstStyle/>
          <a:p>
            <a:fld id="{650AD656-6FF9-465D-B7B0-1CD0DD39CD23}" type="slidenum">
              <a:rPr lang="en-US" smtClean="0"/>
              <a:pPr/>
              <a:t>37</a:t>
            </a:fld>
            <a:endParaRPr lang="en-US" dirty="0"/>
          </a:p>
        </p:txBody>
      </p:sp>
      <p:sp>
        <p:nvSpPr>
          <p:cNvPr id="4" name="Title 1">
            <a:extLst>
              <a:ext uri="{FF2B5EF4-FFF2-40B4-BE49-F238E27FC236}">
                <a16:creationId xmlns:a16="http://schemas.microsoft.com/office/drawing/2014/main" id="{78CBE68A-1478-5478-584D-C57CFF1C8C60}"/>
              </a:ext>
            </a:extLst>
          </p:cNvPr>
          <p:cNvSpPr>
            <a:spLocks noGrp="1"/>
          </p:cNvSpPr>
          <p:nvPr>
            <p:ph type="title"/>
          </p:nvPr>
        </p:nvSpPr>
        <p:spPr>
          <a:xfrm>
            <a:off x="628650" y="365126"/>
            <a:ext cx="7886700" cy="1325563"/>
          </a:xfrm>
        </p:spPr>
        <p:txBody>
          <a:bodyPr>
            <a:noAutofit/>
          </a:bodyPr>
          <a:lstStyle/>
          <a:p>
            <a:pPr algn="ctr"/>
            <a:r>
              <a:rPr lang="en-US" sz="3200" b="1" dirty="0">
                <a:solidFill>
                  <a:srgbClr val="00B050"/>
                </a:solidFill>
                <a:latin typeface="+mn-lt"/>
              </a:rPr>
              <a:t>Run</a:t>
            </a:r>
            <a:r>
              <a:rPr lang="en-US" sz="3200" dirty="0">
                <a:latin typeface="+mn-lt"/>
              </a:rPr>
              <a:t> Cell 4 – matrix_algebra.ipynb</a:t>
            </a:r>
          </a:p>
        </p:txBody>
      </p:sp>
      <p:pic>
        <p:nvPicPr>
          <p:cNvPr id="5" name="Picture 4">
            <a:extLst>
              <a:ext uri="{FF2B5EF4-FFF2-40B4-BE49-F238E27FC236}">
                <a16:creationId xmlns:a16="http://schemas.microsoft.com/office/drawing/2014/main" id="{58BDAD68-0EF2-2F20-C479-E00B1BCF3A1E}"/>
              </a:ext>
            </a:extLst>
          </p:cNvPr>
          <p:cNvPicPr>
            <a:picLocks noChangeAspect="1"/>
          </p:cNvPicPr>
          <p:nvPr/>
        </p:nvPicPr>
        <p:blipFill>
          <a:blip r:embed="rId2"/>
          <a:stretch>
            <a:fillRect/>
          </a:stretch>
        </p:blipFill>
        <p:spPr>
          <a:xfrm>
            <a:off x="291047" y="1690689"/>
            <a:ext cx="8561905" cy="4152381"/>
          </a:xfrm>
          <a:prstGeom prst="rect">
            <a:avLst/>
          </a:prstGeom>
          <a:ln>
            <a:noFill/>
          </a:ln>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8C3BBE6-0C0A-7AC8-CD4C-91379BB1C3B2}"/>
                  </a:ext>
                </a:extLst>
              </p:cNvPr>
              <p:cNvSpPr txBox="1"/>
              <p:nvPr/>
            </p:nvSpPr>
            <p:spPr>
              <a:xfrm>
                <a:off x="6177294" y="2388476"/>
                <a:ext cx="2404242" cy="369332"/>
              </a:xfrm>
              <a:prstGeom prst="rect">
                <a:avLst/>
              </a:prstGeom>
              <a:solidFill>
                <a:schemeClr val="bg1"/>
              </a:solidFill>
              <a:ln w="1270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3</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2∙3×3=</m:t>
                      </m:r>
                      <m:r>
                        <a:rPr lang="en-US" b="0" i="1" smtClean="0">
                          <a:latin typeface="Cambria Math" panose="02040503050406030204" pitchFamily="18" charset="0"/>
                          <a:ea typeface="Cambria Math" panose="02040503050406030204" pitchFamily="18" charset="0"/>
                        </a:rPr>
                        <m:t>𝐸𝑟𝑟𝑜𝑟</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C8C3BBE6-0C0A-7AC8-CD4C-91379BB1C3B2}"/>
                  </a:ext>
                </a:extLst>
              </p:cNvPr>
              <p:cNvSpPr txBox="1">
                <a:spLocks noRot="1" noChangeAspect="1" noMove="1" noResize="1" noEditPoints="1" noAdjustHandles="1" noChangeArrowheads="1" noChangeShapeType="1" noTextEdit="1"/>
              </p:cNvSpPr>
              <p:nvPr/>
            </p:nvSpPr>
            <p:spPr>
              <a:xfrm>
                <a:off x="6177294" y="2388476"/>
                <a:ext cx="2404242" cy="369332"/>
              </a:xfrm>
              <a:prstGeom prst="rect">
                <a:avLst/>
              </a:prstGeom>
              <a:blipFill>
                <a:blip r:embed="rId3"/>
                <a:stretch>
                  <a:fillRect/>
                </a:stretch>
              </a:blipFill>
              <a:ln w="12700">
                <a:solidFill>
                  <a:schemeClr val="tx1"/>
                </a:solidFill>
              </a:ln>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022087B5-6DB8-2757-EC48-BD26732820AB}"/>
              </a:ext>
            </a:extLst>
          </p:cNvPr>
          <p:cNvCxnSpPr>
            <a:cxnSpLocks/>
          </p:cNvCxnSpPr>
          <p:nvPr/>
        </p:nvCxnSpPr>
        <p:spPr>
          <a:xfrm>
            <a:off x="6550575" y="1868214"/>
            <a:ext cx="0" cy="5833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9B19F1B-A140-DE4F-38B5-1D0E2864005F}"/>
              </a:ext>
            </a:extLst>
          </p:cNvPr>
          <p:cNvCxnSpPr>
            <a:cxnSpLocks/>
          </p:cNvCxnSpPr>
          <p:nvPr/>
        </p:nvCxnSpPr>
        <p:spPr>
          <a:xfrm>
            <a:off x="7246885" y="1868214"/>
            <a:ext cx="0" cy="5833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80421A0-EC79-7365-8828-CA1541C35FBE}"/>
              </a:ext>
            </a:extLst>
          </p:cNvPr>
          <p:cNvSpPr txBox="1"/>
          <p:nvPr/>
        </p:nvSpPr>
        <p:spPr>
          <a:xfrm>
            <a:off x="5179306" y="1474492"/>
            <a:ext cx="1344225" cy="646331"/>
          </a:xfrm>
          <a:prstGeom prst="rect">
            <a:avLst/>
          </a:prstGeom>
          <a:solidFill>
            <a:srgbClr val="0070C0"/>
          </a:solidFill>
          <a:ln>
            <a:solidFill>
              <a:schemeClr val="bg1"/>
            </a:solidFill>
          </a:ln>
        </p:spPr>
        <p:txBody>
          <a:bodyPr wrap="square" rtlCol="0">
            <a:spAutoFit/>
          </a:bodyPr>
          <a:lstStyle/>
          <a:p>
            <a:pPr algn="ctr"/>
            <a:r>
              <a:rPr lang="en-US" dirty="0">
                <a:ln>
                  <a:solidFill>
                    <a:schemeClr val="bg1"/>
                  </a:solidFill>
                </a:ln>
                <a:solidFill>
                  <a:schemeClr val="bg1"/>
                </a:solidFill>
              </a:rPr>
              <a:t>Operand 0 </a:t>
            </a:r>
            <a:r>
              <a:rPr lang="en-US" dirty="0">
                <a:ln>
                  <a:solidFill>
                    <a:srgbClr val="FFFF00"/>
                  </a:solidFill>
                </a:ln>
                <a:solidFill>
                  <a:srgbClr val="FFFF00"/>
                </a:solidFill>
              </a:rPr>
              <a:t>(b)</a:t>
            </a:r>
          </a:p>
        </p:txBody>
      </p:sp>
      <p:sp>
        <p:nvSpPr>
          <p:cNvPr id="26" name="TextBox 25">
            <a:extLst>
              <a:ext uri="{FF2B5EF4-FFF2-40B4-BE49-F238E27FC236}">
                <a16:creationId xmlns:a16="http://schemas.microsoft.com/office/drawing/2014/main" id="{65F58A65-8911-E243-AA17-0D826E2FB9D8}"/>
              </a:ext>
            </a:extLst>
          </p:cNvPr>
          <p:cNvSpPr txBox="1"/>
          <p:nvPr/>
        </p:nvSpPr>
        <p:spPr>
          <a:xfrm>
            <a:off x="7273929" y="1474492"/>
            <a:ext cx="1344225" cy="646331"/>
          </a:xfrm>
          <a:prstGeom prst="rect">
            <a:avLst/>
          </a:prstGeom>
          <a:solidFill>
            <a:srgbClr val="0070C0"/>
          </a:solidFill>
          <a:ln>
            <a:solidFill>
              <a:schemeClr val="bg1"/>
            </a:solidFill>
          </a:ln>
        </p:spPr>
        <p:txBody>
          <a:bodyPr wrap="square" rtlCol="0">
            <a:spAutoFit/>
          </a:bodyPr>
          <a:lstStyle/>
          <a:p>
            <a:pPr algn="ctr"/>
            <a:r>
              <a:rPr lang="en-US" dirty="0">
                <a:ln>
                  <a:solidFill>
                    <a:schemeClr val="bg1"/>
                  </a:solidFill>
                </a:ln>
                <a:solidFill>
                  <a:schemeClr val="bg1"/>
                </a:solidFill>
              </a:rPr>
              <a:t>Operand 1 </a:t>
            </a:r>
            <a:r>
              <a:rPr lang="en-US" dirty="0">
                <a:ln>
                  <a:solidFill>
                    <a:srgbClr val="FFFF00"/>
                  </a:solidFill>
                </a:ln>
                <a:solidFill>
                  <a:srgbClr val="FFFF00"/>
                </a:solidFill>
              </a:rPr>
              <a:t>(a)</a:t>
            </a:r>
          </a:p>
        </p:txBody>
      </p:sp>
      <p:sp>
        <p:nvSpPr>
          <p:cNvPr id="27" name="TextBox 26">
            <a:extLst>
              <a:ext uri="{FF2B5EF4-FFF2-40B4-BE49-F238E27FC236}">
                <a16:creationId xmlns:a16="http://schemas.microsoft.com/office/drawing/2014/main" id="{2E03CFA0-46ED-7197-2A8B-8D64826DBFD7}"/>
              </a:ext>
            </a:extLst>
          </p:cNvPr>
          <p:cNvSpPr txBox="1"/>
          <p:nvPr/>
        </p:nvSpPr>
        <p:spPr>
          <a:xfrm>
            <a:off x="7082660" y="2984721"/>
            <a:ext cx="1333170" cy="646331"/>
          </a:xfrm>
          <a:prstGeom prst="rect">
            <a:avLst/>
          </a:prstGeom>
          <a:solidFill>
            <a:srgbClr val="0070C0"/>
          </a:solidFill>
          <a:ln>
            <a:solidFill>
              <a:schemeClr val="bg1"/>
            </a:solidFill>
          </a:ln>
        </p:spPr>
        <p:txBody>
          <a:bodyPr wrap="square" rtlCol="0">
            <a:spAutoFit/>
          </a:bodyPr>
          <a:lstStyle/>
          <a:p>
            <a:pPr algn="ctr"/>
            <a:r>
              <a:rPr lang="en-US" dirty="0">
                <a:ln>
                  <a:solidFill>
                    <a:schemeClr val="bg1"/>
                  </a:solidFill>
                </a:ln>
                <a:solidFill>
                  <a:schemeClr val="bg1"/>
                </a:solidFill>
              </a:rPr>
              <a:t>Dimension 0</a:t>
            </a:r>
          </a:p>
        </p:txBody>
      </p:sp>
      <p:cxnSp>
        <p:nvCxnSpPr>
          <p:cNvPr id="28" name="Straight Arrow Connector 27">
            <a:extLst>
              <a:ext uri="{FF2B5EF4-FFF2-40B4-BE49-F238E27FC236}">
                <a16:creationId xmlns:a16="http://schemas.microsoft.com/office/drawing/2014/main" id="{0839ED29-3526-1A18-7460-DF563DE7C42F}"/>
              </a:ext>
            </a:extLst>
          </p:cNvPr>
          <p:cNvCxnSpPr>
            <a:cxnSpLocks/>
          </p:cNvCxnSpPr>
          <p:nvPr/>
        </p:nvCxnSpPr>
        <p:spPr>
          <a:xfrm>
            <a:off x="7044561" y="2704528"/>
            <a:ext cx="0" cy="583324"/>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Arrow: Curved Up 28">
            <a:extLst>
              <a:ext uri="{FF2B5EF4-FFF2-40B4-BE49-F238E27FC236}">
                <a16:creationId xmlns:a16="http://schemas.microsoft.com/office/drawing/2014/main" id="{6F8A0D3E-32D1-3BCA-E0A9-97057E0C9696}"/>
              </a:ext>
            </a:extLst>
          </p:cNvPr>
          <p:cNvSpPr/>
          <p:nvPr/>
        </p:nvSpPr>
        <p:spPr>
          <a:xfrm rot="10800000">
            <a:off x="6714800" y="2235341"/>
            <a:ext cx="367860" cy="21619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Rectangle 29">
            <a:extLst>
              <a:ext uri="{FF2B5EF4-FFF2-40B4-BE49-F238E27FC236}">
                <a16:creationId xmlns:a16="http://schemas.microsoft.com/office/drawing/2014/main" id="{CF5179B0-2356-92A6-235D-D22F30E8495C}"/>
              </a:ext>
            </a:extLst>
          </p:cNvPr>
          <p:cNvSpPr/>
          <p:nvPr/>
        </p:nvSpPr>
        <p:spPr>
          <a:xfrm>
            <a:off x="3838903" y="5265583"/>
            <a:ext cx="212835" cy="23658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Connector: Elbow 31">
            <a:extLst>
              <a:ext uri="{FF2B5EF4-FFF2-40B4-BE49-F238E27FC236}">
                <a16:creationId xmlns:a16="http://schemas.microsoft.com/office/drawing/2014/main" id="{3461088C-E850-62D1-D7C0-DF322944AA6C}"/>
              </a:ext>
            </a:extLst>
          </p:cNvPr>
          <p:cNvCxnSpPr>
            <a:cxnSpLocks/>
            <a:stCxn id="30" idx="0"/>
            <a:endCxn id="26" idx="3"/>
          </p:cNvCxnSpPr>
          <p:nvPr/>
        </p:nvCxnSpPr>
        <p:spPr>
          <a:xfrm rot="5400000" flipH="1" flipV="1">
            <a:off x="4547775" y="1195205"/>
            <a:ext cx="3467925" cy="4672833"/>
          </a:xfrm>
          <a:prstGeom prst="bentConnector4">
            <a:avLst>
              <a:gd name="adj1" fmla="val 34885"/>
              <a:gd name="adj2" fmla="val 106242"/>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0B6BBAA-2224-5147-2609-23ABBCA32A3B}"/>
              </a:ext>
            </a:extLst>
          </p:cNvPr>
          <p:cNvSpPr/>
          <p:nvPr/>
        </p:nvSpPr>
        <p:spPr>
          <a:xfrm>
            <a:off x="7826101" y="5260750"/>
            <a:ext cx="212835" cy="23658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Connector: Elbow 35">
            <a:extLst>
              <a:ext uri="{FF2B5EF4-FFF2-40B4-BE49-F238E27FC236}">
                <a16:creationId xmlns:a16="http://schemas.microsoft.com/office/drawing/2014/main" id="{CDD34D5F-B70E-5A4F-5C72-E1C1FCFB5B0C}"/>
              </a:ext>
            </a:extLst>
          </p:cNvPr>
          <p:cNvCxnSpPr>
            <a:cxnSpLocks/>
            <a:stCxn id="35" idx="0"/>
            <a:endCxn id="27" idx="3"/>
          </p:cNvCxnSpPr>
          <p:nvPr/>
        </p:nvCxnSpPr>
        <p:spPr>
          <a:xfrm rot="5400000" flipH="1" flipV="1">
            <a:off x="7197743" y="4042664"/>
            <a:ext cx="1952863" cy="483311"/>
          </a:xfrm>
          <a:prstGeom prst="bentConnector4">
            <a:avLst>
              <a:gd name="adj1" fmla="val 41726"/>
              <a:gd name="adj2" fmla="val 147299"/>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0" name="Arrow: Curved Up 39">
            <a:extLst>
              <a:ext uri="{FF2B5EF4-FFF2-40B4-BE49-F238E27FC236}">
                <a16:creationId xmlns:a16="http://schemas.microsoft.com/office/drawing/2014/main" id="{BB7E58B3-86DE-51FE-02A7-10A55D6C94EF}"/>
              </a:ext>
            </a:extLst>
          </p:cNvPr>
          <p:cNvSpPr/>
          <p:nvPr/>
        </p:nvSpPr>
        <p:spPr>
          <a:xfrm>
            <a:off x="5143504" y="5745065"/>
            <a:ext cx="2157409" cy="42292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DBFE4EFF-8E60-838A-7D4A-D01C542580FA}"/>
              </a:ext>
            </a:extLst>
          </p:cNvPr>
          <p:cNvSpPr txBox="1"/>
          <p:nvPr/>
        </p:nvSpPr>
        <p:spPr>
          <a:xfrm>
            <a:off x="1125267" y="6018208"/>
            <a:ext cx="3515708" cy="369332"/>
          </a:xfrm>
          <a:prstGeom prst="rect">
            <a:avLst/>
          </a:prstGeom>
          <a:noFill/>
        </p:spPr>
        <p:txBody>
          <a:bodyPr wrap="square">
            <a:spAutoFit/>
          </a:bodyPr>
          <a:lstStyle/>
          <a:p>
            <a:pPr algn="ctr"/>
            <a:r>
              <a:rPr lang="en-US" dirty="0">
                <a:hlinkClick r:id="rId4"/>
              </a:rPr>
              <a:t>Generalized Universal Function API</a:t>
            </a:r>
            <a:r>
              <a:rPr lang="en-US" dirty="0"/>
              <a:t> </a:t>
            </a:r>
          </a:p>
        </p:txBody>
      </p:sp>
      <p:sp>
        <p:nvSpPr>
          <p:cNvPr id="43" name="Rectangle 42">
            <a:extLst>
              <a:ext uri="{FF2B5EF4-FFF2-40B4-BE49-F238E27FC236}">
                <a16:creationId xmlns:a16="http://schemas.microsoft.com/office/drawing/2014/main" id="{495CB7B9-A4F5-38B2-FCF6-939E872E0FDD}"/>
              </a:ext>
            </a:extLst>
          </p:cNvPr>
          <p:cNvSpPr/>
          <p:nvPr/>
        </p:nvSpPr>
        <p:spPr>
          <a:xfrm>
            <a:off x="370490" y="5508483"/>
            <a:ext cx="717331" cy="23658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Connector: Elbow 43">
            <a:extLst>
              <a:ext uri="{FF2B5EF4-FFF2-40B4-BE49-F238E27FC236}">
                <a16:creationId xmlns:a16="http://schemas.microsoft.com/office/drawing/2014/main" id="{09740C34-5334-EC24-6376-0025187978F8}"/>
              </a:ext>
            </a:extLst>
          </p:cNvPr>
          <p:cNvCxnSpPr>
            <a:cxnSpLocks/>
            <a:stCxn id="43" idx="2"/>
            <a:endCxn id="42" idx="1"/>
          </p:cNvCxnSpPr>
          <p:nvPr/>
        </p:nvCxnSpPr>
        <p:spPr>
          <a:xfrm rot="16200000" flipH="1">
            <a:off x="698307" y="5775913"/>
            <a:ext cx="457809" cy="396111"/>
          </a:xfrm>
          <a:prstGeom prst="bentConnector2">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CFFCA77A-F63F-394A-1571-9C09EA541A23}"/>
              </a:ext>
            </a:extLst>
          </p:cNvPr>
          <p:cNvSpPr/>
          <p:nvPr/>
        </p:nvSpPr>
        <p:spPr>
          <a:xfrm>
            <a:off x="796159" y="2617076"/>
            <a:ext cx="1575570" cy="23658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Elbow 6">
            <a:extLst>
              <a:ext uri="{FF2B5EF4-FFF2-40B4-BE49-F238E27FC236}">
                <a16:creationId xmlns:a16="http://schemas.microsoft.com/office/drawing/2014/main" id="{9F6A5164-2AEF-598B-4224-63C4EC756942}"/>
              </a:ext>
            </a:extLst>
          </p:cNvPr>
          <p:cNvCxnSpPr>
            <a:stCxn id="2" idx="3"/>
            <a:endCxn id="20" idx="1"/>
          </p:cNvCxnSpPr>
          <p:nvPr/>
        </p:nvCxnSpPr>
        <p:spPr>
          <a:xfrm flipV="1">
            <a:off x="2371729" y="2573142"/>
            <a:ext cx="3805565" cy="162225"/>
          </a:xfrm>
          <a:prstGeom prst="bentConnector3">
            <a:avLst>
              <a:gd name="adj1" fmla="val 80864"/>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9875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ipe(down)">
                                      <p:cBhvr>
                                        <p:cTn id="25" dur="500"/>
                                        <p:tgtEl>
                                          <p:spTgt spid="30"/>
                                        </p:tgtEl>
                                      </p:cBhvr>
                                    </p:animEffect>
                                  </p:childTnLst>
                                </p:cTn>
                              </p:par>
                            </p:childTnLst>
                          </p:cTn>
                        </p:par>
                        <p:par>
                          <p:cTn id="26" fill="hold">
                            <p:stCondLst>
                              <p:cond delay="500"/>
                            </p:stCondLst>
                            <p:childTnLst>
                              <p:par>
                                <p:cTn id="27" presetID="22" presetClass="entr" presetSubtype="4" fill="hold"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wipe(down)">
                                      <p:cBhvr>
                                        <p:cTn id="29" dur="500"/>
                                        <p:tgtEl>
                                          <p:spTgt spid="32"/>
                                        </p:tgtEl>
                                      </p:cBhvr>
                                    </p:animEffect>
                                  </p:childTnLst>
                                </p:cTn>
                              </p:par>
                            </p:childTnLst>
                          </p:cTn>
                        </p:par>
                        <p:par>
                          <p:cTn id="30" fill="hold">
                            <p:stCondLst>
                              <p:cond delay="1000"/>
                            </p:stCondLst>
                            <p:childTnLst>
                              <p:par>
                                <p:cTn id="31" presetID="22" presetClass="entr" presetSubtype="2"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right)">
                                      <p:cBhvr>
                                        <p:cTn id="33" dur="500"/>
                                        <p:tgtEl>
                                          <p:spTgt spid="26"/>
                                        </p:tgtEl>
                                      </p:cBhvr>
                                    </p:animEffect>
                                  </p:childTnLst>
                                </p:cTn>
                              </p:par>
                            </p:childTnLst>
                          </p:cTn>
                        </p:par>
                        <p:par>
                          <p:cTn id="34" fill="hold">
                            <p:stCondLst>
                              <p:cond delay="1500"/>
                            </p:stCondLst>
                            <p:childTnLst>
                              <p:par>
                                <p:cTn id="35" presetID="22" presetClass="entr" presetSubtype="1" fill="hold"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up)">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up)">
                                      <p:cBhvr>
                                        <p:cTn id="42" dur="500"/>
                                        <p:tgtEl>
                                          <p:spTgt spid="25"/>
                                        </p:tgtEl>
                                      </p:cBhvr>
                                    </p:animEffect>
                                  </p:childTnLst>
                                </p:cTn>
                              </p:par>
                            </p:childTnLst>
                          </p:cTn>
                        </p:par>
                        <p:par>
                          <p:cTn id="43" fill="hold">
                            <p:stCondLst>
                              <p:cond delay="500"/>
                            </p:stCondLst>
                            <p:childTnLst>
                              <p:par>
                                <p:cTn id="44" presetID="22" presetClass="entr" presetSubtype="1" fill="hold" nodeType="after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up)">
                                      <p:cBhvr>
                                        <p:cTn id="46" dur="500"/>
                                        <p:tgtEl>
                                          <p:spTgt spid="2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wipe(down)">
                                      <p:cBhvr>
                                        <p:cTn id="51" dur="500"/>
                                        <p:tgtEl>
                                          <p:spTgt spid="35"/>
                                        </p:tgtEl>
                                      </p:cBhvr>
                                    </p:animEffect>
                                  </p:childTnLst>
                                </p:cTn>
                              </p:par>
                            </p:childTnLst>
                          </p:cTn>
                        </p:par>
                        <p:par>
                          <p:cTn id="52" fill="hold">
                            <p:stCondLst>
                              <p:cond delay="500"/>
                            </p:stCondLst>
                            <p:childTnLst>
                              <p:par>
                                <p:cTn id="53" presetID="22" presetClass="entr" presetSubtype="4" fill="hold" nodeType="after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down)">
                                      <p:cBhvr>
                                        <p:cTn id="55" dur="500"/>
                                        <p:tgtEl>
                                          <p:spTgt spid="36"/>
                                        </p:tgtEl>
                                      </p:cBhvr>
                                    </p:animEffect>
                                  </p:childTnLst>
                                </p:cTn>
                              </p:par>
                            </p:childTnLst>
                          </p:cTn>
                        </p:par>
                        <p:par>
                          <p:cTn id="56" fill="hold">
                            <p:stCondLst>
                              <p:cond delay="1000"/>
                            </p:stCondLst>
                            <p:childTnLst>
                              <p:par>
                                <p:cTn id="57" presetID="22" presetClass="entr" presetSubtype="2" fill="hold" grpId="0" nodeType="after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wipe(right)">
                                      <p:cBhvr>
                                        <p:cTn id="59" dur="500"/>
                                        <p:tgtEl>
                                          <p:spTgt spid="27"/>
                                        </p:tgtEl>
                                      </p:cBhvr>
                                    </p:animEffect>
                                  </p:childTnLst>
                                </p:cTn>
                              </p:par>
                            </p:childTnLst>
                          </p:cTn>
                        </p:par>
                        <p:par>
                          <p:cTn id="60" fill="hold">
                            <p:stCondLst>
                              <p:cond delay="1500"/>
                            </p:stCondLst>
                            <p:childTnLst>
                              <p:par>
                                <p:cTn id="61" presetID="22" presetClass="entr" presetSubtype="4" fill="hold"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wipe(down)">
                                      <p:cBhvr>
                                        <p:cTn id="63" dur="500"/>
                                        <p:tgtEl>
                                          <p:spTgt spid="2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wipe(left)">
                                      <p:cBhvr>
                                        <p:cTn id="68" dur="500"/>
                                        <p:tgtEl>
                                          <p:spTgt spid="40"/>
                                        </p:tgtEl>
                                      </p:cBhvr>
                                    </p:animEffect>
                                  </p:childTnLst>
                                </p:cTn>
                              </p:par>
                            </p:childTnLst>
                          </p:cTn>
                        </p:par>
                        <p:par>
                          <p:cTn id="69" fill="hold">
                            <p:stCondLst>
                              <p:cond delay="500"/>
                            </p:stCondLst>
                            <p:childTnLst>
                              <p:par>
                                <p:cTn id="70" presetID="22" presetClass="entr" presetSubtype="2" fill="hold" grpId="0" nodeType="after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wipe(right)">
                                      <p:cBhvr>
                                        <p:cTn id="72" dur="500"/>
                                        <p:tgtEl>
                                          <p:spTgt spid="29"/>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43"/>
                                        </p:tgtEl>
                                        <p:attrNameLst>
                                          <p:attrName>style.visibility</p:attrName>
                                        </p:attrNameLst>
                                      </p:cBhvr>
                                      <p:to>
                                        <p:strVal val="visible"/>
                                      </p:to>
                                    </p:set>
                                    <p:animEffect transition="in" filter="wipe(up)">
                                      <p:cBhvr>
                                        <p:cTn id="77" dur="500"/>
                                        <p:tgtEl>
                                          <p:spTgt spid="43"/>
                                        </p:tgtEl>
                                      </p:cBhvr>
                                    </p:animEffect>
                                  </p:childTnLst>
                                </p:cTn>
                              </p:par>
                            </p:childTnLst>
                          </p:cTn>
                        </p:par>
                        <p:par>
                          <p:cTn id="78" fill="hold">
                            <p:stCondLst>
                              <p:cond delay="500"/>
                            </p:stCondLst>
                            <p:childTnLst>
                              <p:par>
                                <p:cTn id="79" presetID="22" presetClass="entr" presetSubtype="1" fill="hold" nodeType="afterEffect">
                                  <p:stCondLst>
                                    <p:cond delay="0"/>
                                  </p:stCondLst>
                                  <p:childTnLst>
                                    <p:set>
                                      <p:cBhvr>
                                        <p:cTn id="80" dur="1" fill="hold">
                                          <p:stCondLst>
                                            <p:cond delay="0"/>
                                          </p:stCondLst>
                                        </p:cTn>
                                        <p:tgtEl>
                                          <p:spTgt spid="44"/>
                                        </p:tgtEl>
                                        <p:attrNameLst>
                                          <p:attrName>style.visibility</p:attrName>
                                        </p:attrNameLst>
                                      </p:cBhvr>
                                      <p:to>
                                        <p:strVal val="visible"/>
                                      </p:to>
                                    </p:set>
                                    <p:animEffect transition="in" filter="wipe(up)">
                                      <p:cBhvr>
                                        <p:cTn id="81" dur="500"/>
                                        <p:tgtEl>
                                          <p:spTgt spid="44"/>
                                        </p:tgtEl>
                                      </p:cBhvr>
                                    </p:animEffect>
                                  </p:childTnLst>
                                </p:cTn>
                              </p:par>
                            </p:childTnLst>
                          </p:cTn>
                        </p:par>
                        <p:par>
                          <p:cTn id="82" fill="hold">
                            <p:stCondLst>
                              <p:cond delay="1000"/>
                            </p:stCondLst>
                            <p:childTnLst>
                              <p:par>
                                <p:cTn id="83" presetID="22" presetClass="entr" presetSubtype="8" fill="hold" grpId="0" nodeType="afterEffect">
                                  <p:stCondLst>
                                    <p:cond delay="0"/>
                                  </p:stCondLst>
                                  <p:childTnLst>
                                    <p:set>
                                      <p:cBhvr>
                                        <p:cTn id="84" dur="1" fill="hold">
                                          <p:stCondLst>
                                            <p:cond delay="0"/>
                                          </p:stCondLst>
                                        </p:cTn>
                                        <p:tgtEl>
                                          <p:spTgt spid="42"/>
                                        </p:tgtEl>
                                        <p:attrNameLst>
                                          <p:attrName>style.visibility</p:attrName>
                                        </p:attrNameLst>
                                      </p:cBhvr>
                                      <p:to>
                                        <p:strVal val="visible"/>
                                      </p:to>
                                    </p:set>
                                    <p:animEffect transition="in" filter="wipe(left)">
                                      <p:cBhvr>
                                        <p:cTn id="8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5" grpId="0" animBg="1"/>
      <p:bldP spid="26" grpId="0" animBg="1"/>
      <p:bldP spid="27" grpId="0" animBg="1"/>
      <p:bldP spid="29" grpId="0" animBg="1"/>
      <p:bldP spid="30" grpId="0" animBg="1"/>
      <p:bldP spid="35" grpId="0" animBg="1"/>
      <p:bldP spid="40" grpId="0" animBg="1"/>
      <p:bldP spid="42" grpId="0"/>
      <p:bldP spid="43" grpId="0" animBg="1"/>
      <p:bldP spid="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38</a:t>
            </a:fld>
            <a:endParaRPr lang="en-US" dirty="0"/>
          </a:p>
        </p:txBody>
      </p:sp>
      <p:sp>
        <p:nvSpPr>
          <p:cNvPr id="5" name="Content Placeholder 2"/>
          <p:cNvSpPr>
            <a:spLocks noGrp="1"/>
          </p:cNvSpPr>
          <p:nvPr>
            <p:ph idx="1"/>
          </p:nvPr>
        </p:nvSpPr>
        <p:spPr>
          <a:xfrm>
            <a:off x="613019" y="1825625"/>
            <a:ext cx="8022162" cy="4368698"/>
          </a:xfrm>
        </p:spPr>
        <p:txBody>
          <a:bodyPr>
            <a:noAutofit/>
          </a:bodyPr>
          <a:lstStyle/>
          <a:p>
            <a:pPr>
              <a:spcBef>
                <a:spcPts val="0"/>
              </a:spcBef>
              <a:spcAft>
                <a:spcPts val="1200"/>
              </a:spcAft>
            </a:pPr>
            <a:r>
              <a:rPr lang="en-US" sz="2400" dirty="0"/>
              <a:t>In linear algebra, the </a:t>
            </a:r>
            <a:r>
              <a:rPr lang="en-US" sz="2400" b="1" dirty="0">
                <a:solidFill>
                  <a:srgbClr val="FF0000"/>
                </a:solidFill>
              </a:rPr>
              <a:t>determinant</a:t>
            </a:r>
            <a:r>
              <a:rPr lang="en-US" sz="2400" dirty="0"/>
              <a:t> is a value that can be computed from the elements of a </a:t>
            </a:r>
            <a:r>
              <a:rPr lang="en-US" sz="2400" b="1" dirty="0"/>
              <a:t>square matrix</a:t>
            </a:r>
          </a:p>
          <a:p>
            <a:pPr>
              <a:spcBef>
                <a:spcPts val="0"/>
              </a:spcBef>
              <a:spcAft>
                <a:spcPts val="1200"/>
              </a:spcAft>
            </a:pPr>
            <a:r>
              <a:rPr lang="en-US" sz="2400" dirty="0"/>
              <a:t>The determinant can be used:</a:t>
            </a:r>
          </a:p>
          <a:p>
            <a:pPr lvl="1">
              <a:spcBef>
                <a:spcPts val="0"/>
              </a:spcBef>
              <a:spcAft>
                <a:spcPts val="1200"/>
              </a:spcAft>
            </a:pPr>
            <a:r>
              <a:rPr lang="en-US" sz="2000" dirty="0"/>
              <a:t>To solve a </a:t>
            </a:r>
            <a:r>
              <a:rPr lang="en-US" sz="2000" dirty="0">
                <a:solidFill>
                  <a:srgbClr val="0070C0"/>
                </a:solidFill>
              </a:rPr>
              <a:t>system of linear equations </a:t>
            </a:r>
            <a:r>
              <a:rPr lang="en-US" sz="2000" dirty="0"/>
              <a:t>when those equations are represented by a matrix</a:t>
            </a:r>
          </a:p>
          <a:p>
            <a:pPr lvl="1">
              <a:spcBef>
                <a:spcPts val="0"/>
              </a:spcBef>
              <a:spcAft>
                <a:spcPts val="1200"/>
              </a:spcAft>
            </a:pPr>
            <a:r>
              <a:rPr lang="en-US" sz="2000" dirty="0"/>
              <a:t>To find the </a:t>
            </a:r>
            <a:r>
              <a:rPr lang="en-US" sz="2000" dirty="0">
                <a:solidFill>
                  <a:srgbClr val="0070C0"/>
                </a:solidFill>
              </a:rPr>
              <a:t>Jacobian</a:t>
            </a:r>
            <a:r>
              <a:rPr lang="en-US" sz="2000" dirty="0"/>
              <a:t> of the matrix of all first-order partial derivatives of a vector-valued function</a:t>
            </a:r>
          </a:p>
          <a:p>
            <a:pPr lvl="1">
              <a:spcBef>
                <a:spcPts val="0"/>
              </a:spcBef>
              <a:spcAft>
                <a:spcPts val="1200"/>
              </a:spcAft>
            </a:pPr>
            <a:r>
              <a:rPr lang="en-US" sz="2000" dirty="0"/>
              <a:t>To calculate the </a:t>
            </a:r>
            <a:r>
              <a:rPr lang="en-US" sz="2000" dirty="0">
                <a:solidFill>
                  <a:srgbClr val="0070C0"/>
                </a:solidFill>
              </a:rPr>
              <a:t>characteristic polynomial </a:t>
            </a:r>
            <a:r>
              <a:rPr lang="en-US" sz="2000" dirty="0"/>
              <a:t>of a matrix which is essential for eigenvalue problems</a:t>
            </a:r>
          </a:p>
          <a:p>
            <a:pPr lvl="1">
              <a:spcBef>
                <a:spcPts val="0"/>
              </a:spcBef>
              <a:spcAft>
                <a:spcPts val="1200"/>
              </a:spcAft>
            </a:pPr>
            <a:r>
              <a:rPr lang="en-US" sz="2000" dirty="0"/>
              <a:t>To express the signed </a:t>
            </a:r>
            <a:r>
              <a:rPr lang="en-US" sz="2000" i="1" dirty="0"/>
              <a:t>n</a:t>
            </a:r>
            <a:r>
              <a:rPr lang="en-US" sz="2000" dirty="0"/>
              <a:t>-dimensional volumes of </a:t>
            </a:r>
            <a:r>
              <a:rPr lang="en-US" sz="2000" i="1" dirty="0">
                <a:solidFill>
                  <a:srgbClr val="0070C0"/>
                </a:solidFill>
              </a:rPr>
              <a:t>n</a:t>
            </a:r>
            <a:r>
              <a:rPr lang="en-US" sz="2000" dirty="0">
                <a:solidFill>
                  <a:srgbClr val="0070C0"/>
                </a:solidFill>
              </a:rPr>
              <a:t>-dimensional parallelepipeds</a:t>
            </a:r>
            <a:r>
              <a:rPr lang="en-US" sz="2000" dirty="0"/>
              <a:t> in analytic geometry</a:t>
            </a:r>
          </a:p>
          <a:p>
            <a:pPr lvl="1">
              <a:spcBef>
                <a:spcPts val="0"/>
              </a:spcBef>
              <a:spcAft>
                <a:spcPts val="1200"/>
              </a:spcAft>
            </a:pPr>
            <a:endParaRPr lang="en-US" sz="2000" dirty="0"/>
          </a:p>
        </p:txBody>
      </p:sp>
    </p:spTree>
    <p:extLst>
      <p:ext uri="{BB962C8B-B14F-4D97-AF65-F5344CB8AC3E}">
        <p14:creationId xmlns:p14="http://schemas.microsoft.com/office/powerpoint/2010/main" val="2862827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sp>
        <p:nvSpPr>
          <p:cNvPr id="5" name="TextBox 4"/>
          <p:cNvSpPr txBox="1"/>
          <p:nvPr/>
        </p:nvSpPr>
        <p:spPr>
          <a:xfrm>
            <a:off x="1623647" y="1633418"/>
            <a:ext cx="5896707" cy="461665"/>
          </a:xfrm>
          <a:prstGeom prst="rect">
            <a:avLst/>
          </a:prstGeom>
          <a:noFill/>
        </p:spPr>
        <p:txBody>
          <a:bodyPr wrap="square" rtlCol="0">
            <a:spAutoFit/>
          </a:bodyPr>
          <a:lstStyle/>
          <a:p>
            <a:pPr algn="ctr"/>
            <a:r>
              <a:rPr lang="en-US" sz="2400" dirty="0"/>
              <a:t>Calculating the Determinant of a </a:t>
            </a:r>
            <a:r>
              <a:rPr lang="en-US" sz="2400" b="1" dirty="0"/>
              <a:t>2 x 2 </a:t>
            </a:r>
            <a:r>
              <a:rPr lang="en-US" sz="2400" dirty="0"/>
              <a:t>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39</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FD9012C-7318-4198-A867-C6D4C2319FA4}"/>
                  </a:ext>
                </a:extLst>
              </p:cNvPr>
              <p:cNvSpPr txBox="1"/>
              <p:nvPr/>
            </p:nvSpPr>
            <p:spPr>
              <a:xfrm>
                <a:off x="1977777" y="2516024"/>
                <a:ext cx="5795433" cy="614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r>
                        <a:rPr lang="en-US" sz="2400" b="0" i="1" smtClean="0">
                          <a:latin typeface="Cambria Math" panose="02040503050406030204" pitchFamily="18" charset="0"/>
                        </a:rPr>
                        <m:t>=</m:t>
                      </m:r>
                      <m:d>
                        <m:dPr>
                          <m:begChr m:val="["/>
                          <m:endChr m:val="]"/>
                          <m:ctrlPr>
                            <a:rPr lang="en-US" sz="2400" i="1" smtClean="0">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12</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22</m:t>
                                    </m:r>
                                  </m:sub>
                                </m:sSub>
                              </m:e>
                            </m:mr>
                          </m:m>
                        </m:e>
                      </m:d>
                      <m:r>
                        <a:rPr lang="en-US" sz="2400" i="1" smtClean="0">
                          <a:latin typeface="Cambria Math" panose="02040503050406030204" pitchFamily="18" charset="0"/>
                          <a:ea typeface="Cambria Math" panose="02040503050406030204" pitchFamily="18" charset="0"/>
                        </a:rPr>
                        <m:t>→</m:t>
                      </m:r>
                      <m:func>
                        <m:funcPr>
                          <m:ctrlPr>
                            <a:rPr lang="en-US" sz="2400" b="0" i="1" smtClean="0">
                              <a:latin typeface="Cambria Math" panose="02040503050406030204" pitchFamily="18" charset="0"/>
                              <a:ea typeface="Cambria Math" panose="02040503050406030204" pitchFamily="18" charset="0"/>
                            </a:rPr>
                          </m:ctrlPr>
                        </m:funcPr>
                        <m:fName>
                          <m:r>
                            <m:rPr>
                              <m:sty m:val="p"/>
                            </m:rPr>
                            <a:rPr lang="en-US" sz="2400" b="0" i="0" smtClean="0">
                              <a:latin typeface="Cambria Math" panose="02040503050406030204" pitchFamily="18" charset="0"/>
                              <a:ea typeface="Cambria Math" panose="02040503050406030204" pitchFamily="18" charset="0"/>
                            </a:rPr>
                            <m:t>det</m:t>
                          </m:r>
                        </m:fName>
                        <m:e>
                          <m:r>
                            <a:rPr lang="en-US" sz="2400" b="1" i="1">
                              <a:latin typeface="Cambria Math" panose="02040503050406030204" pitchFamily="18" charset="0"/>
                              <a:ea typeface="Cambria Math" panose="02040503050406030204" pitchFamily="18" charset="0"/>
                            </a:rPr>
                            <m:t>𝑨</m:t>
                          </m:r>
                        </m:e>
                      </m:func>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1" i="1" smtClean="0">
                              <a:latin typeface="Cambria Math" panose="02040503050406030204" pitchFamily="18" charset="0"/>
                              <a:ea typeface="Cambria Math" panose="02040503050406030204" pitchFamily="18" charset="0"/>
                            </a:rPr>
                            <m:t>𝑨</m:t>
                          </m:r>
                        </m:e>
                      </m:d>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12</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22</m:t>
                                    </m:r>
                                  </m:sub>
                                </m:sSub>
                              </m:e>
                            </m:mr>
                          </m:m>
                        </m:e>
                      </m:d>
                    </m:oMath>
                  </m:oMathPara>
                </a14:m>
                <a:endParaRPr lang="en-US" sz="2400" dirty="0"/>
              </a:p>
            </p:txBody>
          </p:sp>
        </mc:Choice>
        <mc:Fallback xmlns="">
          <p:sp>
            <p:nvSpPr>
              <p:cNvPr id="8" name="TextBox 7">
                <a:extLst>
                  <a:ext uri="{FF2B5EF4-FFF2-40B4-BE49-F238E27FC236}">
                    <a16:creationId xmlns:a16="http://schemas.microsoft.com/office/drawing/2014/main" id="{9FD9012C-7318-4198-A867-C6D4C2319FA4}"/>
                  </a:ext>
                </a:extLst>
              </p:cNvPr>
              <p:cNvSpPr txBox="1">
                <a:spLocks noRot="1" noChangeAspect="1" noMove="1" noResize="1" noEditPoints="1" noAdjustHandles="1" noChangeArrowheads="1" noChangeShapeType="1" noTextEdit="1"/>
              </p:cNvSpPr>
              <p:nvPr/>
            </p:nvSpPr>
            <p:spPr>
              <a:xfrm>
                <a:off x="1977777" y="2516024"/>
                <a:ext cx="5795433" cy="614912"/>
              </a:xfrm>
              <a:prstGeom prst="rect">
                <a:avLst/>
              </a:prstGeom>
              <a:blipFill>
                <a:blip r:embed="rId2"/>
                <a:stretch>
                  <a:fillRect/>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F96DF9CA-9C7C-43CD-A6DF-C6BB973BC101}"/>
              </a:ext>
            </a:extLst>
          </p:cNvPr>
          <p:cNvGrpSpPr/>
          <p:nvPr/>
        </p:nvGrpSpPr>
        <p:grpSpPr>
          <a:xfrm>
            <a:off x="2084524" y="3579925"/>
            <a:ext cx="4974952" cy="665432"/>
            <a:chOff x="2084524" y="3579925"/>
            <a:chExt cx="4974952" cy="665432"/>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085F7C4-6A2C-47B6-8A7A-F0F09AB279DF}"/>
                    </a:ext>
                  </a:extLst>
                </p:cNvPr>
                <p:cNvSpPr txBox="1"/>
                <p:nvPr/>
              </p:nvSpPr>
              <p:spPr>
                <a:xfrm>
                  <a:off x="2084524" y="3587299"/>
                  <a:ext cx="4974952" cy="614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𝑑𝑒𝑡</m:t>
                        </m:r>
                        <m:d>
                          <m:dPr>
                            <m:begChr m:val="["/>
                            <m:endChr m:val="]"/>
                            <m:ctrlPr>
                              <a:rPr lang="en-US" sz="2400" i="1" smtClean="0">
                                <a:latin typeface="Cambria Math" panose="02040503050406030204" pitchFamily="18" charset="0"/>
                              </a:rPr>
                            </m:ctrlPr>
                          </m:dPr>
                          <m:e>
                            <m:m>
                              <m:mPr>
                                <m:mcs>
                                  <m:mc>
                                    <m:mcPr>
                                      <m:count m:val="2"/>
                                      <m:mcJc m:val="center"/>
                                    </m:mcPr>
                                  </m:mc>
                                </m:mcs>
                                <m:ctrlPr>
                                  <a:rPr lang="en-US" sz="2400" i="1" smtClean="0">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21</m:t>
                            </m:r>
                          </m:sub>
                        </m:sSub>
                      </m:oMath>
                    </m:oMathPara>
                  </a14:m>
                  <a:endParaRPr lang="en-US" sz="2400" dirty="0"/>
                </a:p>
              </p:txBody>
            </p:sp>
          </mc:Choice>
          <mc:Fallback xmlns="">
            <p:sp>
              <p:nvSpPr>
                <p:cNvPr id="6" name="TextBox 5">
                  <a:extLst>
                    <a:ext uri="{FF2B5EF4-FFF2-40B4-BE49-F238E27FC236}">
                      <a16:creationId xmlns:a16="http://schemas.microsoft.com/office/drawing/2014/main" id="{4085F7C4-6A2C-47B6-8A7A-F0F09AB279DF}"/>
                    </a:ext>
                  </a:extLst>
                </p:cNvPr>
                <p:cNvSpPr txBox="1">
                  <a:spLocks noRot="1" noChangeAspect="1" noMove="1" noResize="1" noEditPoints="1" noAdjustHandles="1" noChangeArrowheads="1" noChangeShapeType="1" noTextEdit="1"/>
                </p:cNvSpPr>
                <p:nvPr/>
              </p:nvSpPr>
              <p:spPr>
                <a:xfrm>
                  <a:off x="2084524" y="3587299"/>
                  <a:ext cx="4974952" cy="614912"/>
                </a:xfrm>
                <a:prstGeom prst="rect">
                  <a:avLst/>
                </a:prstGeom>
                <a:blipFill>
                  <a:blip r:embed="rId3"/>
                  <a:stretch>
                    <a:fillRect/>
                  </a:stretch>
                </a:blipFill>
              </p:spPr>
              <p:txBody>
                <a:bodyPr/>
                <a:lstStyle/>
                <a:p>
                  <a:r>
                    <a:rPr lang="en-US">
                      <a:noFill/>
                    </a:rPr>
                    <a:t> </a:t>
                  </a:r>
                </a:p>
              </p:txBody>
            </p:sp>
          </mc:Fallback>
        </mc:AlternateContent>
        <p:sp>
          <p:nvSpPr>
            <p:cNvPr id="9" name="Oval 8">
              <a:extLst>
                <a:ext uri="{FF2B5EF4-FFF2-40B4-BE49-F238E27FC236}">
                  <a16:creationId xmlns:a16="http://schemas.microsoft.com/office/drawing/2014/main" id="{4AB53C23-41BF-499F-94DD-DF099920514F}"/>
                </a:ext>
              </a:extLst>
            </p:cNvPr>
            <p:cNvSpPr/>
            <p:nvPr/>
          </p:nvSpPr>
          <p:spPr>
            <a:xfrm>
              <a:off x="2698955" y="3579925"/>
              <a:ext cx="575187" cy="321024"/>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E8A7AD4-38A9-48FD-899F-812C2EADF477}"/>
                </a:ext>
              </a:extLst>
            </p:cNvPr>
            <p:cNvSpPr/>
            <p:nvPr/>
          </p:nvSpPr>
          <p:spPr>
            <a:xfrm>
              <a:off x="3426542" y="3924333"/>
              <a:ext cx="575187" cy="321024"/>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5100B098-642A-48C8-821E-8F14EA618318}"/>
                </a:ext>
              </a:extLst>
            </p:cNvPr>
            <p:cNvCxnSpPr>
              <a:stCxn id="9" idx="5"/>
              <a:endCxn id="10" idx="1"/>
            </p:cNvCxnSpPr>
            <p:nvPr/>
          </p:nvCxnSpPr>
          <p:spPr>
            <a:xfrm>
              <a:off x="3189908" y="3853936"/>
              <a:ext cx="320868" cy="11741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7B575BC-AF92-4F1F-8B94-BBBF93F05C21}"/>
                </a:ext>
              </a:extLst>
            </p:cNvPr>
            <p:cNvSpPr/>
            <p:nvPr/>
          </p:nvSpPr>
          <p:spPr>
            <a:xfrm>
              <a:off x="4424516" y="3740437"/>
              <a:ext cx="1120878" cy="43794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C9B5A6F9-DECE-4A90-A35B-70D72ED72594}"/>
              </a:ext>
            </a:extLst>
          </p:cNvPr>
          <p:cNvGrpSpPr/>
          <p:nvPr/>
        </p:nvGrpSpPr>
        <p:grpSpPr>
          <a:xfrm>
            <a:off x="2084524" y="4632267"/>
            <a:ext cx="4974952" cy="665432"/>
            <a:chOff x="2084524" y="4632267"/>
            <a:chExt cx="4974952" cy="665432"/>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FCD48D1-E617-4E6E-A841-858F3615A24E}"/>
                    </a:ext>
                  </a:extLst>
                </p:cNvPr>
                <p:cNvSpPr txBox="1"/>
                <p:nvPr/>
              </p:nvSpPr>
              <p:spPr>
                <a:xfrm>
                  <a:off x="2084524" y="4635497"/>
                  <a:ext cx="4974952" cy="614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𝑑𝑒𝑡</m:t>
                        </m:r>
                        <m:d>
                          <m:dPr>
                            <m:begChr m:val="["/>
                            <m:endChr m:val="]"/>
                            <m:ctrlPr>
                              <a:rPr lang="en-US" sz="2400" i="1" smtClean="0">
                                <a:latin typeface="Cambria Math" panose="02040503050406030204" pitchFamily="18" charset="0"/>
                              </a:rPr>
                            </m:ctrlPr>
                          </m:dPr>
                          <m:e>
                            <m:m>
                              <m:mPr>
                                <m:mcs>
                                  <m:mc>
                                    <m:mcPr>
                                      <m:count m:val="2"/>
                                      <m:mcJc m:val="center"/>
                                    </m:mcPr>
                                  </m:mc>
                                </m:mcs>
                                <m:ctrlPr>
                                  <a:rPr lang="en-US" sz="2400" i="1" smtClean="0">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21</m:t>
                            </m:r>
                          </m:sub>
                        </m:sSub>
                      </m:oMath>
                    </m:oMathPara>
                  </a14:m>
                  <a:endParaRPr lang="en-US" sz="2400" dirty="0"/>
                </a:p>
              </p:txBody>
            </p:sp>
          </mc:Choice>
          <mc:Fallback xmlns="">
            <p:sp>
              <p:nvSpPr>
                <p:cNvPr id="14" name="TextBox 13">
                  <a:extLst>
                    <a:ext uri="{FF2B5EF4-FFF2-40B4-BE49-F238E27FC236}">
                      <a16:creationId xmlns:a16="http://schemas.microsoft.com/office/drawing/2014/main" id="{5FCD48D1-E617-4E6E-A841-858F3615A24E}"/>
                    </a:ext>
                  </a:extLst>
                </p:cNvPr>
                <p:cNvSpPr txBox="1">
                  <a:spLocks noRot="1" noChangeAspect="1" noMove="1" noResize="1" noEditPoints="1" noAdjustHandles="1" noChangeArrowheads="1" noChangeShapeType="1" noTextEdit="1"/>
                </p:cNvSpPr>
                <p:nvPr/>
              </p:nvSpPr>
              <p:spPr>
                <a:xfrm>
                  <a:off x="2084524" y="4635497"/>
                  <a:ext cx="4974952" cy="614912"/>
                </a:xfrm>
                <a:prstGeom prst="rect">
                  <a:avLst/>
                </a:prstGeom>
                <a:blipFill>
                  <a:blip r:embed="rId4"/>
                  <a:stretch>
                    <a:fillRect/>
                  </a:stretch>
                </a:blipFill>
              </p:spPr>
              <p:txBody>
                <a:bodyPr/>
                <a:lstStyle/>
                <a:p>
                  <a:r>
                    <a:rPr lang="en-US">
                      <a:noFill/>
                    </a:rPr>
                    <a:t> </a:t>
                  </a:r>
                </a:p>
              </p:txBody>
            </p:sp>
          </mc:Fallback>
        </mc:AlternateContent>
        <p:sp>
          <p:nvSpPr>
            <p:cNvPr id="15" name="Oval 14">
              <a:extLst>
                <a:ext uri="{FF2B5EF4-FFF2-40B4-BE49-F238E27FC236}">
                  <a16:creationId xmlns:a16="http://schemas.microsoft.com/office/drawing/2014/main" id="{F555727D-07A9-42B8-9182-EF03F63F19BA}"/>
                </a:ext>
              </a:extLst>
            </p:cNvPr>
            <p:cNvSpPr/>
            <p:nvPr/>
          </p:nvSpPr>
          <p:spPr>
            <a:xfrm>
              <a:off x="3443748" y="4632267"/>
              <a:ext cx="575187" cy="321024"/>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FB19667-C434-40DF-AA16-EB0A8AEFFC4A}"/>
                </a:ext>
              </a:extLst>
            </p:cNvPr>
            <p:cNvSpPr/>
            <p:nvPr/>
          </p:nvSpPr>
          <p:spPr>
            <a:xfrm>
              <a:off x="2666997" y="4976675"/>
              <a:ext cx="575187" cy="321024"/>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7C832D68-E2B0-4BF8-AC0C-0337B20DA4FC}"/>
                </a:ext>
              </a:extLst>
            </p:cNvPr>
            <p:cNvCxnSpPr>
              <a:cxnSpLocks/>
              <a:stCxn id="15" idx="3"/>
              <a:endCxn id="16" idx="7"/>
            </p:cNvCxnSpPr>
            <p:nvPr/>
          </p:nvCxnSpPr>
          <p:spPr>
            <a:xfrm flipH="1">
              <a:off x="3157950" y="4906278"/>
              <a:ext cx="370032" cy="11741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E0CA276-83E7-44F5-8A2A-66A751DA605F}"/>
                </a:ext>
              </a:extLst>
            </p:cNvPr>
            <p:cNvSpPr/>
            <p:nvPr/>
          </p:nvSpPr>
          <p:spPr>
            <a:xfrm>
              <a:off x="5891981" y="4792779"/>
              <a:ext cx="1120878" cy="437942"/>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A04D9729-3849-4190-A39E-20D62554F7E5}"/>
              </a:ext>
            </a:extLst>
          </p:cNvPr>
          <p:cNvSpPr/>
          <p:nvPr/>
        </p:nvSpPr>
        <p:spPr>
          <a:xfrm>
            <a:off x="5598165" y="3801022"/>
            <a:ext cx="258096" cy="2324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Right 2">
            <a:extLst>
              <a:ext uri="{FF2B5EF4-FFF2-40B4-BE49-F238E27FC236}">
                <a16:creationId xmlns:a16="http://schemas.microsoft.com/office/drawing/2014/main" id="{5C530B70-537B-4CEE-AF10-20B80E07659C}"/>
              </a:ext>
            </a:extLst>
          </p:cNvPr>
          <p:cNvSpPr/>
          <p:nvPr/>
        </p:nvSpPr>
        <p:spPr>
          <a:xfrm rot="3297557">
            <a:off x="5257048" y="2324054"/>
            <a:ext cx="508820" cy="170219"/>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836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1+#ppt_w/2"/>
                                          </p:val>
                                        </p:tav>
                                        <p:tav tm="100000">
                                          <p:val>
                                            <p:strVal val="#ppt_x"/>
                                          </p:val>
                                        </p:tav>
                                      </p:tavLst>
                                    </p:anim>
                                    <p:anim calcmode="lin" valueType="num">
                                      <p:cBhvr additive="base">
                                        <p:cTn id="1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Symbols and Operators</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4</a:t>
            </a:fld>
            <a:endParaRPr 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5A3E146-A61F-47AA-83A3-7F02CB2E6C19}"/>
                  </a:ext>
                </a:extLst>
              </p:cNvPr>
              <p:cNvSpPr txBox="1"/>
              <p:nvPr/>
            </p:nvSpPr>
            <p:spPr>
              <a:xfrm>
                <a:off x="614896" y="2020352"/>
                <a:ext cx="4229455" cy="3139321"/>
              </a:xfrm>
              <a:prstGeom prst="rect">
                <a:avLst/>
              </a:prstGeom>
              <a:noFill/>
            </p:spPr>
            <p:txBody>
              <a:bodyPr wrap="square" rtlCol="0">
                <a:spAutoFit/>
              </a:bodyPr>
              <a:lstStyle/>
              <a:p>
                <a:pPr>
                  <a:spcAft>
                    <a:spcPts val="600"/>
                  </a:spcAft>
                </a:pPr>
                <a14:m>
                  <m:oMath xmlns:m="http://schemas.openxmlformats.org/officeDocument/2006/math">
                    <m:sSub>
                      <m:sSubPr>
                        <m:ctrlPr>
                          <a:rPr lang="en-US" sz="2400" b="0" i="1" dirty="0" smtClean="0">
                            <a:latin typeface="Cambria Math" panose="02040503050406030204" pitchFamily="18" charset="0"/>
                            <a:ea typeface="Cambria Math" panose="02040503050406030204" pitchFamily="18" charset="0"/>
                          </a:rPr>
                        </m:ctrlPr>
                      </m:sSubPr>
                      <m:e>
                        <m:r>
                          <a:rPr lang="en-US" sz="2400" b="0" i="1" dirty="0" smtClean="0">
                            <a:latin typeface="Cambria Math" panose="02040503050406030204" pitchFamily="18" charset="0"/>
                            <a:ea typeface="Cambria Math" panose="02040503050406030204" pitchFamily="18" charset="0"/>
                          </a:rPr>
                          <m:t>𝑐</m:t>
                        </m:r>
                      </m:e>
                      <m:sub>
                        <m:r>
                          <a:rPr lang="en-US" sz="2400" b="0" i="1" dirty="0" smtClean="0">
                            <a:latin typeface="Cambria Math" panose="02040503050406030204" pitchFamily="18" charset="0"/>
                            <a:ea typeface="Cambria Math" panose="02040503050406030204" pitchFamily="18" charset="0"/>
                          </a:rPr>
                          <m:t>𝑛</m:t>
                        </m:r>
                      </m:sub>
                    </m:sSub>
                    <m:r>
                      <a:rPr lang="en-US" sz="2400" b="0" i="1" dirty="0" smtClean="0">
                        <a:latin typeface="Cambria Math" panose="02040503050406030204" pitchFamily="18" charset="0"/>
                        <a:ea typeface="Cambria Math" panose="02040503050406030204" pitchFamily="18" charset="0"/>
                      </a:rPr>
                      <m:t>,</m:t>
                    </m:r>
                    <m:sSub>
                      <m:sSubPr>
                        <m:ctrlPr>
                          <a:rPr lang="en-US" sz="2400" b="0" i="1" dirty="0" smtClean="0">
                            <a:latin typeface="Cambria Math" panose="02040503050406030204" pitchFamily="18" charset="0"/>
                            <a:ea typeface="Cambria Math" panose="02040503050406030204" pitchFamily="18" charset="0"/>
                          </a:rPr>
                        </m:ctrlPr>
                      </m:sSubPr>
                      <m:e>
                        <m:r>
                          <a:rPr lang="en-US" sz="2400" b="0" i="1" dirty="0" smtClean="0">
                            <a:latin typeface="Cambria Math" panose="02040503050406030204" pitchFamily="18" charset="0"/>
                            <a:ea typeface="Cambria Math" panose="02040503050406030204" pitchFamily="18" charset="0"/>
                          </a:rPr>
                          <m:t>𝑧</m:t>
                        </m:r>
                      </m:e>
                      <m:sub>
                        <m:r>
                          <a:rPr lang="en-US" sz="2400" b="0" i="1" dirty="0" smtClean="0">
                            <a:latin typeface="Cambria Math" panose="02040503050406030204" pitchFamily="18" charset="0"/>
                            <a:ea typeface="Cambria Math" panose="02040503050406030204" pitchFamily="18" charset="0"/>
                          </a:rPr>
                          <m:t>𝑛</m:t>
                        </m:r>
                      </m:sub>
                    </m:sSub>
                  </m:oMath>
                </a14:m>
                <a:r>
                  <a:rPr lang="en-US" sz="2400" b="0" dirty="0">
                    <a:ea typeface="Cambria Math" panose="02040503050406030204" pitchFamily="18" charset="0"/>
                  </a:rPr>
                  <a:t> = Complex Scalar</a:t>
                </a:r>
              </a:p>
              <a:p>
                <a:pPr>
                  <a:spcAft>
                    <a:spcPts val="600"/>
                  </a:spcAft>
                </a:pPr>
                <a14:m>
                  <m:oMath xmlns:m="http://schemas.openxmlformats.org/officeDocument/2006/math">
                    <m:acc>
                      <m:accPr>
                        <m:chr m:val="⃗"/>
                        <m:ctrlPr>
                          <a:rPr lang="en-US" sz="2400" b="0" i="1" dirty="0" smtClean="0">
                            <a:latin typeface="Cambria Math" panose="02040503050406030204" pitchFamily="18" charset="0"/>
                            <a:ea typeface="Cambria Math" panose="02040503050406030204" pitchFamily="18" charset="0"/>
                          </a:rPr>
                        </m:ctrlPr>
                      </m:accPr>
                      <m:e>
                        <m:r>
                          <a:rPr lang="en-US" sz="2400" b="0" i="1" dirty="0" smtClean="0">
                            <a:latin typeface="Cambria Math" panose="02040503050406030204" pitchFamily="18" charset="0"/>
                            <a:ea typeface="Cambria Math" panose="02040503050406030204" pitchFamily="18" charset="0"/>
                          </a:rPr>
                          <m:t>𝑣</m:t>
                        </m:r>
                      </m:e>
                    </m:acc>
                    <m:r>
                      <a:rPr lang="en-US" sz="2400" b="1" i="0" dirty="0" smtClean="0">
                        <a:latin typeface="Cambria Math" panose="02040503050406030204" pitchFamily="18" charset="0"/>
                        <a:ea typeface="Cambria Math" panose="02040503050406030204" pitchFamily="18" charset="0"/>
                      </a:rPr>
                      <m:t>, </m:t>
                    </m:r>
                    <m:r>
                      <a:rPr lang="en-US" sz="2400" b="1" i="0" dirty="0" smtClean="0">
                        <a:latin typeface="Cambria Math" panose="02040503050406030204" pitchFamily="18" charset="0"/>
                        <a:ea typeface="Cambria Math" panose="02040503050406030204" pitchFamily="18" charset="0"/>
                      </a:rPr>
                      <m:t>𝐯</m:t>
                    </m:r>
                  </m:oMath>
                </a14:m>
                <a:r>
                  <a:rPr lang="en-US" sz="2400" b="0" dirty="0">
                    <a:latin typeface="Cambria Math" panose="02040503050406030204" pitchFamily="18" charset="0"/>
                    <a:ea typeface="Cambria Math" panose="02040503050406030204" pitchFamily="18" charset="0"/>
                  </a:rPr>
                  <a:t> </a:t>
                </a:r>
                <a:r>
                  <a:rPr lang="en-US" sz="2400" dirty="0">
                    <a:ea typeface="Cambria Math" panose="02040503050406030204" pitchFamily="18" charset="0"/>
                  </a:rPr>
                  <a:t>= Vector (1D array)</a:t>
                </a:r>
              </a:p>
              <a:p>
                <a:pPr>
                  <a:spcAft>
                    <a:spcPts val="600"/>
                  </a:spcAft>
                </a:pP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𝑛</m:t>
                        </m:r>
                      </m:sub>
                    </m:sSub>
                  </m:oMath>
                </a14:m>
                <a:r>
                  <a:rPr lang="en-US" sz="2400" dirty="0">
                    <a:ea typeface="Cambria Math" panose="02040503050406030204" pitchFamily="18" charset="0"/>
                  </a:rPr>
                  <a:t>= Vector Components</a:t>
                </a:r>
              </a:p>
              <a:p>
                <a:pPr>
                  <a:spcAft>
                    <a:spcPts val="600"/>
                  </a:spcAft>
                </a:pPr>
                <a14:m>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 </m:t>
                        </m:r>
                      </m:e>
                    </m:d>
                  </m:oMath>
                </a14:m>
                <a:r>
                  <a:rPr lang="en-US" sz="2400" dirty="0"/>
                  <a:t> = Vector Norm</a:t>
                </a:r>
                <a:endParaRPr lang="en-US" sz="2400" dirty="0">
                  <a:ea typeface="Cambria Math" panose="02040503050406030204" pitchFamily="18" charset="0"/>
                </a:endParaRPr>
              </a:p>
              <a:p>
                <a:pPr>
                  <a:spcAft>
                    <a:spcPts val="600"/>
                  </a:spcAft>
                </a:pP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 Dot Product</a:t>
                </a:r>
              </a:p>
              <a:p>
                <a:pPr>
                  <a:spcAft>
                    <a:spcPts val="600"/>
                  </a:spcAft>
                </a:pPr>
                <a14:m>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 </m:t>
                        </m:r>
                      </m:e>
                    </m:d>
                  </m:oMath>
                </a14:m>
                <a:r>
                  <a:rPr lang="en-US" sz="2400" dirty="0"/>
                  <a:t> = Inner Product</a:t>
                </a:r>
              </a:p>
              <a:p>
                <a:pPr>
                  <a:spcAft>
                    <a:spcPts val="600"/>
                  </a:spcAft>
                </a:pP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 Tensor Product</a:t>
                </a:r>
              </a:p>
            </p:txBody>
          </p:sp>
        </mc:Choice>
        <mc:Fallback xmlns="">
          <p:sp>
            <p:nvSpPr>
              <p:cNvPr id="9" name="TextBox 8">
                <a:extLst>
                  <a:ext uri="{FF2B5EF4-FFF2-40B4-BE49-F238E27FC236}">
                    <a16:creationId xmlns:a16="http://schemas.microsoft.com/office/drawing/2014/main" id="{15A3E146-A61F-47AA-83A3-7F02CB2E6C19}"/>
                  </a:ext>
                </a:extLst>
              </p:cNvPr>
              <p:cNvSpPr txBox="1">
                <a:spLocks noRot="1" noChangeAspect="1" noMove="1" noResize="1" noEditPoints="1" noAdjustHandles="1" noChangeArrowheads="1" noChangeShapeType="1" noTextEdit="1"/>
              </p:cNvSpPr>
              <p:nvPr/>
            </p:nvSpPr>
            <p:spPr>
              <a:xfrm>
                <a:off x="614896" y="2020352"/>
                <a:ext cx="4229455" cy="3139321"/>
              </a:xfrm>
              <a:prstGeom prst="rect">
                <a:avLst/>
              </a:prstGeom>
              <a:blipFill>
                <a:blip r:embed="rId3"/>
                <a:stretch>
                  <a:fillRect l="-720" t="-1553" b="-34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68D751C-06BF-4B76-9E63-2E9BCC3D23CD}"/>
                  </a:ext>
                </a:extLst>
              </p:cNvPr>
              <p:cNvSpPr txBox="1"/>
              <p:nvPr/>
            </p:nvSpPr>
            <p:spPr>
              <a:xfrm>
                <a:off x="5007084" y="2020352"/>
                <a:ext cx="3522021" cy="3155416"/>
              </a:xfrm>
              <a:prstGeom prst="rect">
                <a:avLst/>
              </a:prstGeom>
              <a:noFill/>
            </p:spPr>
            <p:txBody>
              <a:bodyPr wrap="square" rtlCol="0">
                <a:spAutoFit/>
              </a:bodyPr>
              <a:lstStyle/>
              <a:p>
                <a:pPr>
                  <a:spcAft>
                    <a:spcPts val="600"/>
                  </a:spcAft>
                </a:pPr>
                <a14:m>
                  <m:oMath xmlns:m="http://schemas.openxmlformats.org/officeDocument/2006/math">
                    <m:r>
                      <a:rPr lang="en-US" sz="2400" b="1" i="0" smtClean="0">
                        <a:latin typeface="Cambria Math" panose="02040503050406030204" pitchFamily="18" charset="0"/>
                        <a:ea typeface="Cambria Math" panose="02040503050406030204" pitchFamily="18" charset="0"/>
                      </a:rPr>
                      <m:t>𝐀</m:t>
                    </m:r>
                  </m:oMath>
                </a14:m>
                <a:r>
                  <a:rPr lang="en-US" sz="2400" dirty="0">
                    <a:ea typeface="Cambria Math" panose="02040503050406030204" pitchFamily="18" charset="0"/>
                  </a:rPr>
                  <a:t> = Matrix (2D array)</a:t>
                </a:r>
              </a:p>
              <a:p>
                <a:pPr>
                  <a:spcAft>
                    <a:spcPts val="600"/>
                  </a:spcAft>
                </a:pPr>
                <a14:m>
                  <m:oMath xmlns:m="http://schemas.openxmlformats.org/officeDocument/2006/math">
                    <m:sSup>
                      <m:sSupPr>
                        <m:ctrlPr>
                          <a:rPr lang="en-US" sz="2400" b="1" i="1" smtClean="0">
                            <a:latin typeface="Cambria Math" panose="02040503050406030204" pitchFamily="18" charset="0"/>
                          </a:rPr>
                        </m:ctrlPr>
                      </m:sSupPr>
                      <m:e>
                        <m:r>
                          <a:rPr lang="en-US" sz="2400" b="1" i="0" smtClean="0">
                            <a:latin typeface="Cambria Math" panose="02040503050406030204" pitchFamily="18" charset="0"/>
                          </a:rPr>
                          <m:t>𝐀</m:t>
                        </m:r>
                      </m:e>
                      <m:sup>
                        <m:r>
                          <a:rPr lang="en-US" sz="2400" b="0" i="0" smtClean="0">
                            <a:latin typeface="Cambria Math" panose="02040503050406030204" pitchFamily="18" charset="0"/>
                          </a:rPr>
                          <m:t>−1</m:t>
                        </m:r>
                      </m:sup>
                    </m:sSup>
                  </m:oMath>
                </a14:m>
                <a:r>
                  <a:rPr lang="en-US" sz="2400" dirty="0"/>
                  <a:t>= Inverse</a:t>
                </a:r>
              </a:p>
              <a:p>
                <a:pPr>
                  <a:spcAft>
                    <a:spcPts val="600"/>
                  </a:spcAft>
                </a:pPr>
                <a14:m>
                  <m:oMath xmlns:m="http://schemas.openxmlformats.org/officeDocument/2006/math">
                    <m:sSup>
                      <m:sSupPr>
                        <m:ctrlPr>
                          <a:rPr lang="en-US" sz="2400" i="1" smtClean="0">
                            <a:latin typeface="Cambria Math" panose="02040503050406030204" pitchFamily="18" charset="0"/>
                          </a:rPr>
                        </m:ctrlPr>
                      </m:sSupPr>
                      <m:e>
                        <m:r>
                          <a:rPr lang="en-US" sz="2400" b="1" i="0" smtClean="0">
                            <a:latin typeface="Cambria Math" panose="02040503050406030204" pitchFamily="18" charset="0"/>
                          </a:rPr>
                          <m:t>𝐀</m:t>
                        </m:r>
                      </m:e>
                      <m:sup>
                        <m:r>
                          <m:rPr>
                            <m:sty m:val="p"/>
                          </m:rPr>
                          <a:rPr lang="en-US" sz="2400" b="0" i="0" smtClean="0">
                            <a:latin typeface="Cambria Math" panose="02040503050406030204" pitchFamily="18" charset="0"/>
                          </a:rPr>
                          <m:t>T</m:t>
                        </m:r>
                      </m:sup>
                    </m:sSup>
                  </m:oMath>
                </a14:m>
                <a:r>
                  <a:rPr lang="en-US" sz="2400" dirty="0"/>
                  <a:t>= Transpose</a:t>
                </a:r>
              </a:p>
              <a:p>
                <a:pPr>
                  <a:spcAft>
                    <a:spcPts val="600"/>
                  </a:spcAft>
                </a:pPr>
                <a14:m>
                  <m:oMath xmlns:m="http://schemas.openxmlformats.org/officeDocument/2006/math">
                    <m:sSup>
                      <m:sSupPr>
                        <m:ctrlPr>
                          <a:rPr lang="en-US" sz="2400" i="1" smtClean="0">
                            <a:latin typeface="Cambria Math" panose="02040503050406030204" pitchFamily="18" charset="0"/>
                          </a:rPr>
                        </m:ctrlPr>
                      </m:sSupPr>
                      <m:e>
                        <m:r>
                          <a:rPr lang="en-US" sz="2400" b="1" i="0" smtClean="0">
                            <a:latin typeface="Cambria Math" panose="02040503050406030204" pitchFamily="18" charset="0"/>
                          </a:rPr>
                          <m:t>𝐀</m:t>
                        </m:r>
                      </m:e>
                      <m:sup>
                        <m:r>
                          <a:rPr lang="en-US" sz="2400" b="0" i="0" smtClean="0">
                            <a:latin typeface="Cambria Math" panose="02040503050406030204" pitchFamily="18" charset="0"/>
                            <a:ea typeface="Cambria Math" panose="02040503050406030204" pitchFamily="18" charset="0"/>
                          </a:rPr>
                          <m:t>†</m:t>
                        </m:r>
                      </m:sup>
                    </m:sSup>
                  </m:oMath>
                </a14:m>
                <a:r>
                  <a:rPr lang="en-US" sz="2400" dirty="0"/>
                  <a:t>= Adjoint</a:t>
                </a:r>
              </a:p>
              <a:p>
                <a:pPr>
                  <a:spcAft>
                    <a:spcPts val="600"/>
                  </a:spcAft>
                </a:pPr>
                <a14:m>
                  <m:oMath xmlns:m="http://schemas.openxmlformats.org/officeDocument/2006/math">
                    <m:r>
                      <a:rPr lang="en-US" sz="2400" b="0" i="1" smtClean="0">
                        <a:latin typeface="Cambria Math" panose="02040503050406030204" pitchFamily="18" charset="0"/>
                      </a:rPr>
                      <m:t>𝑇𝑟</m:t>
                    </m:r>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oMath>
                </a14:m>
                <a:r>
                  <a:rPr lang="en-US" sz="2400" dirty="0"/>
                  <a:t> = Trace</a:t>
                </a:r>
              </a:p>
              <a:p>
                <a:pPr>
                  <a:spcAft>
                    <a:spcPts val="600"/>
                  </a:spcAft>
                </a:pPr>
                <a14:m>
                  <m:oMath xmlns:m="http://schemas.openxmlformats.org/officeDocument/2006/math">
                    <m:r>
                      <a:rPr lang="en-US" sz="2400" b="1" i="0" smtClean="0">
                        <a:latin typeface="Cambria Math" panose="02040503050406030204" pitchFamily="18" charset="0"/>
                      </a:rPr>
                      <m:t>𝐈</m:t>
                    </m:r>
                  </m:oMath>
                </a14:m>
                <a:r>
                  <a:rPr lang="en-US" sz="2400" dirty="0"/>
                  <a:t> = Identity Matrix</a:t>
                </a:r>
              </a:p>
              <a:p>
                <a:pPr>
                  <a:spcAft>
                    <a:spcPts val="600"/>
                  </a:spcAft>
                </a:pPr>
                <a14:m>
                  <m:oMath xmlns:m="http://schemas.openxmlformats.org/officeDocument/2006/math">
                    <m:r>
                      <a:rPr lang="en-US" sz="2400" b="1" i="0" smtClean="0">
                        <a:latin typeface="Cambria Math" panose="02040503050406030204" pitchFamily="18" charset="0"/>
                      </a:rPr>
                      <m:t>𝐇</m:t>
                    </m:r>
                  </m:oMath>
                </a14:m>
                <a:r>
                  <a:rPr lang="en-US" sz="2400" dirty="0"/>
                  <a:t> = Hadamard Matrix</a:t>
                </a:r>
              </a:p>
            </p:txBody>
          </p:sp>
        </mc:Choice>
        <mc:Fallback xmlns="">
          <p:sp>
            <p:nvSpPr>
              <p:cNvPr id="16" name="TextBox 15">
                <a:extLst>
                  <a:ext uri="{FF2B5EF4-FFF2-40B4-BE49-F238E27FC236}">
                    <a16:creationId xmlns:a16="http://schemas.microsoft.com/office/drawing/2014/main" id="{A68D751C-06BF-4B76-9E63-2E9BCC3D23CD}"/>
                  </a:ext>
                </a:extLst>
              </p:cNvPr>
              <p:cNvSpPr txBox="1">
                <a:spLocks noRot="1" noChangeAspect="1" noMove="1" noResize="1" noEditPoints="1" noAdjustHandles="1" noChangeArrowheads="1" noChangeShapeType="1" noTextEdit="1"/>
              </p:cNvSpPr>
              <p:nvPr/>
            </p:nvSpPr>
            <p:spPr>
              <a:xfrm>
                <a:off x="5007084" y="2020352"/>
                <a:ext cx="3522021" cy="3155416"/>
              </a:xfrm>
              <a:prstGeom prst="rect">
                <a:avLst/>
              </a:prstGeom>
              <a:blipFill>
                <a:blip r:embed="rId4"/>
                <a:stretch>
                  <a:fillRect l="-346" t="-1544" b="-3475"/>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64B53BCD-2A67-4477-A7E0-57B207CF8CAC}"/>
              </a:ext>
            </a:extLst>
          </p:cNvPr>
          <p:cNvSpPr/>
          <p:nvPr/>
        </p:nvSpPr>
        <p:spPr>
          <a:xfrm>
            <a:off x="614896" y="2020352"/>
            <a:ext cx="3231890" cy="222845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4518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sp>
        <p:nvSpPr>
          <p:cNvPr id="5" name="TextBox 4"/>
          <p:cNvSpPr txBox="1"/>
          <p:nvPr/>
        </p:nvSpPr>
        <p:spPr>
          <a:xfrm>
            <a:off x="1623647" y="1633418"/>
            <a:ext cx="5896707" cy="461665"/>
          </a:xfrm>
          <a:prstGeom prst="rect">
            <a:avLst/>
          </a:prstGeom>
          <a:noFill/>
        </p:spPr>
        <p:txBody>
          <a:bodyPr wrap="square" rtlCol="0">
            <a:spAutoFit/>
          </a:bodyPr>
          <a:lstStyle/>
          <a:p>
            <a:pPr algn="ctr"/>
            <a:r>
              <a:rPr lang="en-US" sz="2400" dirty="0"/>
              <a:t>Calculating the Determinant of a </a:t>
            </a:r>
            <a:r>
              <a:rPr lang="en-US" sz="2400" b="1" dirty="0"/>
              <a:t>2 x 2 </a:t>
            </a:r>
            <a:r>
              <a:rPr lang="en-US" sz="2400" dirty="0"/>
              <a:t>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40</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085F7C4-6A2C-47B6-8A7A-F0F09AB279DF}"/>
                  </a:ext>
                </a:extLst>
              </p:cNvPr>
              <p:cNvSpPr txBox="1"/>
              <p:nvPr/>
            </p:nvSpPr>
            <p:spPr>
              <a:xfrm>
                <a:off x="2084524" y="3587299"/>
                <a:ext cx="4974952" cy="614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𝑑𝑒𝑡</m:t>
                      </m:r>
                      <m:d>
                        <m:dPr>
                          <m:begChr m:val="["/>
                          <m:endChr m:val="]"/>
                          <m:ctrlPr>
                            <a:rPr lang="en-US" sz="2400" i="1" smtClean="0">
                              <a:latin typeface="Cambria Math" panose="02040503050406030204" pitchFamily="18" charset="0"/>
                            </a:rPr>
                          </m:ctrlPr>
                        </m:dPr>
                        <m:e>
                          <m:m>
                            <m:mPr>
                              <m:mcs>
                                <m:mc>
                                  <m:mcPr>
                                    <m:count m:val="2"/>
                                    <m:mcJc m:val="center"/>
                                  </m:mcPr>
                                </m:mc>
                              </m:mcs>
                              <m:ctrlPr>
                                <a:rPr lang="en-US" sz="2400" i="1" smtClean="0">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21</m:t>
                          </m:r>
                        </m:sub>
                      </m:sSub>
                    </m:oMath>
                  </m:oMathPara>
                </a14:m>
                <a:endParaRPr lang="en-US" sz="2400" dirty="0"/>
              </a:p>
            </p:txBody>
          </p:sp>
        </mc:Choice>
        <mc:Fallback xmlns="">
          <p:sp>
            <p:nvSpPr>
              <p:cNvPr id="6" name="TextBox 5">
                <a:extLst>
                  <a:ext uri="{FF2B5EF4-FFF2-40B4-BE49-F238E27FC236}">
                    <a16:creationId xmlns:a16="http://schemas.microsoft.com/office/drawing/2014/main" id="{4085F7C4-6A2C-47B6-8A7A-F0F09AB279DF}"/>
                  </a:ext>
                </a:extLst>
              </p:cNvPr>
              <p:cNvSpPr txBox="1">
                <a:spLocks noRot="1" noChangeAspect="1" noMove="1" noResize="1" noEditPoints="1" noAdjustHandles="1" noChangeArrowheads="1" noChangeShapeType="1" noTextEdit="1"/>
              </p:cNvSpPr>
              <p:nvPr/>
            </p:nvSpPr>
            <p:spPr>
              <a:xfrm>
                <a:off x="2084524" y="3587299"/>
                <a:ext cx="4974952" cy="61491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FF41C9D-21C4-445B-81B2-BC5DB002DD76}"/>
                  </a:ext>
                </a:extLst>
              </p:cNvPr>
              <p:cNvSpPr txBox="1"/>
              <p:nvPr/>
            </p:nvSpPr>
            <p:spPr>
              <a:xfrm>
                <a:off x="2161384" y="4764696"/>
                <a:ext cx="5428217" cy="6134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𝑑𝑒𝑡</m:t>
                      </m:r>
                      <m:d>
                        <m:dPr>
                          <m:begChr m:val="["/>
                          <m:endChr m:val="]"/>
                          <m:ctrlPr>
                            <a:rPr lang="en-US" sz="2400" i="1" smtClean="0">
                              <a:latin typeface="Cambria Math" panose="02040503050406030204" pitchFamily="18" charset="0"/>
                            </a:rPr>
                          </m:ctrlPr>
                        </m:dPr>
                        <m:e>
                          <m:m>
                            <m:mPr>
                              <m:mcs>
                                <m:mc>
                                  <m:mcPr>
                                    <m:count m:val="2"/>
                                    <m:mcJc m:val="center"/>
                                  </m:mcPr>
                                </m:mc>
                              </m:mcs>
                              <m:ctrlPr>
                                <a:rPr lang="en-US" sz="2400" i="1" smtClean="0">
                                  <a:latin typeface="Cambria Math" panose="02040503050406030204" pitchFamily="18" charset="0"/>
                                </a:rPr>
                              </m:ctrlPr>
                            </m:mPr>
                            <m:mr>
                              <m:e>
                                <m:r>
                                  <m:rPr>
                                    <m:brk m:alnAt="7"/>
                                  </m:rPr>
                                  <a:rPr lang="en-US" sz="2400" b="0" i="1" smtClean="0">
                                    <a:latin typeface="Cambria Math" panose="02040503050406030204" pitchFamily="18" charset="0"/>
                                  </a:rPr>
                                  <m:t>8</m:t>
                                </m:r>
                              </m:e>
                              <m:e>
                                <m:r>
                                  <a:rPr lang="en-US" sz="2400" b="0" i="1" smtClean="0">
                                    <a:latin typeface="Cambria Math" panose="02040503050406030204" pitchFamily="18" charset="0"/>
                                  </a:rPr>
                                  <m:t>3</m:t>
                                </m:r>
                              </m:e>
                            </m:mr>
                            <m:mr>
                              <m:e>
                                <m:r>
                                  <a:rPr lang="en-US" sz="2400" b="0" i="1" smtClean="0">
                                    <a:latin typeface="Cambria Math" panose="02040503050406030204" pitchFamily="18" charset="0"/>
                                  </a:rPr>
                                  <m:t>4</m:t>
                                </m:r>
                              </m:e>
                              <m:e>
                                <m:r>
                                  <a:rPr lang="en-US" sz="2400" b="0" i="1" smtClean="0">
                                    <a:latin typeface="Cambria Math" panose="02040503050406030204" pitchFamily="18" charset="0"/>
                                  </a:rPr>
                                  <m:t>2</m:t>
                                </m:r>
                              </m:e>
                            </m:mr>
                          </m:m>
                        </m:e>
                      </m:d>
                      <m:r>
                        <a:rPr lang="en-US" sz="2400" b="0" i="1" smtClean="0">
                          <a:latin typeface="Cambria Math" panose="02040503050406030204" pitchFamily="18" charset="0"/>
                        </a:rPr>
                        <m:t>=8</m:t>
                      </m:r>
                      <m:r>
                        <a:rPr lang="en-US" sz="2400" b="0" i="1" smtClean="0">
                          <a:latin typeface="Cambria Math" panose="02040503050406030204" pitchFamily="18" charset="0"/>
                          <a:ea typeface="Cambria Math" panose="02040503050406030204" pitchFamily="18" charset="0"/>
                        </a:rPr>
                        <m:t>∙2</m:t>
                      </m:r>
                      <m:r>
                        <a:rPr lang="en-US" sz="2400" b="0" i="1" smtClean="0">
                          <a:latin typeface="Cambria Math" panose="02040503050406030204" pitchFamily="18" charset="0"/>
                        </a:rPr>
                        <m:t> −3</m:t>
                      </m:r>
                      <m:r>
                        <a:rPr lang="en-US" sz="2400" b="0" i="1" smtClean="0">
                          <a:latin typeface="Cambria Math" panose="02040503050406030204" pitchFamily="18" charset="0"/>
                          <a:ea typeface="Cambria Math" panose="02040503050406030204" pitchFamily="18" charset="0"/>
                        </a:rPr>
                        <m:t>∙4=16−12=4</m:t>
                      </m:r>
                    </m:oMath>
                  </m:oMathPara>
                </a14:m>
                <a:endParaRPr lang="en-US" sz="2400" dirty="0"/>
              </a:p>
            </p:txBody>
          </p:sp>
        </mc:Choice>
        <mc:Fallback xmlns="">
          <p:sp>
            <p:nvSpPr>
              <p:cNvPr id="7" name="TextBox 6">
                <a:extLst>
                  <a:ext uri="{FF2B5EF4-FFF2-40B4-BE49-F238E27FC236}">
                    <a16:creationId xmlns:a16="http://schemas.microsoft.com/office/drawing/2014/main" id="{5FF41C9D-21C4-445B-81B2-BC5DB002DD76}"/>
                  </a:ext>
                </a:extLst>
              </p:cNvPr>
              <p:cNvSpPr txBox="1">
                <a:spLocks noRot="1" noChangeAspect="1" noMove="1" noResize="1" noEditPoints="1" noAdjustHandles="1" noChangeArrowheads="1" noChangeShapeType="1" noTextEdit="1"/>
              </p:cNvSpPr>
              <p:nvPr/>
            </p:nvSpPr>
            <p:spPr>
              <a:xfrm>
                <a:off x="2161384" y="4764696"/>
                <a:ext cx="5428217" cy="61343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FD9012C-7318-4198-A867-C6D4C2319FA4}"/>
                  </a:ext>
                </a:extLst>
              </p:cNvPr>
              <p:cNvSpPr txBox="1"/>
              <p:nvPr/>
            </p:nvSpPr>
            <p:spPr>
              <a:xfrm>
                <a:off x="1977777" y="2516024"/>
                <a:ext cx="5795433" cy="614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r>
                        <a:rPr lang="en-US" sz="2400" b="0" i="1" smtClean="0">
                          <a:latin typeface="Cambria Math" panose="02040503050406030204" pitchFamily="18" charset="0"/>
                        </a:rPr>
                        <m:t>=</m:t>
                      </m:r>
                      <m:d>
                        <m:dPr>
                          <m:begChr m:val="["/>
                          <m:endChr m:val="]"/>
                          <m:ctrlPr>
                            <a:rPr lang="en-US" sz="2400" i="1" smtClean="0">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12</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22</m:t>
                                    </m:r>
                                  </m:sub>
                                </m:sSub>
                              </m:e>
                            </m:mr>
                          </m:m>
                        </m:e>
                      </m:d>
                      <m:r>
                        <a:rPr lang="en-US" sz="2400" i="1" smtClean="0">
                          <a:latin typeface="Cambria Math" panose="02040503050406030204" pitchFamily="18" charset="0"/>
                          <a:ea typeface="Cambria Math" panose="02040503050406030204" pitchFamily="18" charset="0"/>
                        </a:rPr>
                        <m:t>→</m:t>
                      </m:r>
                      <m:func>
                        <m:funcPr>
                          <m:ctrlPr>
                            <a:rPr lang="en-US" sz="2400" b="0" i="1" smtClean="0">
                              <a:latin typeface="Cambria Math" panose="02040503050406030204" pitchFamily="18" charset="0"/>
                              <a:ea typeface="Cambria Math" panose="02040503050406030204" pitchFamily="18" charset="0"/>
                            </a:rPr>
                          </m:ctrlPr>
                        </m:funcPr>
                        <m:fName>
                          <m:r>
                            <m:rPr>
                              <m:sty m:val="p"/>
                            </m:rPr>
                            <a:rPr lang="en-US" sz="2400" b="0" i="0" smtClean="0">
                              <a:latin typeface="Cambria Math" panose="02040503050406030204" pitchFamily="18" charset="0"/>
                              <a:ea typeface="Cambria Math" panose="02040503050406030204" pitchFamily="18" charset="0"/>
                            </a:rPr>
                            <m:t>det</m:t>
                          </m:r>
                        </m:fName>
                        <m:e>
                          <m:r>
                            <a:rPr lang="en-US" sz="2400" b="1" i="1">
                              <a:latin typeface="Cambria Math" panose="02040503050406030204" pitchFamily="18" charset="0"/>
                              <a:ea typeface="Cambria Math" panose="02040503050406030204" pitchFamily="18" charset="0"/>
                            </a:rPr>
                            <m:t>𝑨</m:t>
                          </m:r>
                        </m:e>
                      </m:func>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1" i="1" smtClean="0">
                              <a:latin typeface="Cambria Math" panose="02040503050406030204" pitchFamily="18" charset="0"/>
                              <a:ea typeface="Cambria Math" panose="02040503050406030204" pitchFamily="18" charset="0"/>
                            </a:rPr>
                            <m:t>𝑨</m:t>
                          </m:r>
                        </m:e>
                      </m:d>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12</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22</m:t>
                                    </m:r>
                                  </m:sub>
                                </m:sSub>
                              </m:e>
                            </m:mr>
                          </m:m>
                        </m:e>
                      </m:d>
                    </m:oMath>
                  </m:oMathPara>
                </a14:m>
                <a:endParaRPr lang="en-US" sz="2400" dirty="0"/>
              </a:p>
            </p:txBody>
          </p:sp>
        </mc:Choice>
        <mc:Fallback xmlns="">
          <p:sp>
            <p:nvSpPr>
              <p:cNvPr id="8" name="TextBox 7">
                <a:extLst>
                  <a:ext uri="{FF2B5EF4-FFF2-40B4-BE49-F238E27FC236}">
                    <a16:creationId xmlns:a16="http://schemas.microsoft.com/office/drawing/2014/main" id="{9FD9012C-7318-4198-A867-C6D4C2319FA4}"/>
                  </a:ext>
                </a:extLst>
              </p:cNvPr>
              <p:cNvSpPr txBox="1">
                <a:spLocks noRot="1" noChangeAspect="1" noMove="1" noResize="1" noEditPoints="1" noAdjustHandles="1" noChangeArrowheads="1" noChangeShapeType="1" noTextEdit="1"/>
              </p:cNvSpPr>
              <p:nvPr/>
            </p:nvSpPr>
            <p:spPr>
              <a:xfrm>
                <a:off x="1977777" y="2516024"/>
                <a:ext cx="5795433" cy="614912"/>
              </a:xfrm>
              <a:prstGeom prst="rect">
                <a:avLst/>
              </a:prstGeom>
              <a:blipFill>
                <a:blip r:embed="rId4"/>
                <a:stretch>
                  <a:fillRect/>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41514FC6-FC29-4256-BD5A-B53CFDEC9EBA}"/>
              </a:ext>
            </a:extLst>
          </p:cNvPr>
          <p:cNvSpPr/>
          <p:nvPr/>
        </p:nvSpPr>
        <p:spPr>
          <a:xfrm>
            <a:off x="4661640" y="4988269"/>
            <a:ext cx="258096" cy="2324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AD83D30A-4439-4849-AB21-FD086B9D966D}"/>
              </a:ext>
            </a:extLst>
          </p:cNvPr>
          <p:cNvGrpSpPr/>
          <p:nvPr/>
        </p:nvGrpSpPr>
        <p:grpSpPr>
          <a:xfrm>
            <a:off x="3024444" y="4924698"/>
            <a:ext cx="280219" cy="280219"/>
            <a:chOff x="3033969" y="4937398"/>
            <a:chExt cx="280219" cy="280219"/>
          </a:xfrm>
        </p:grpSpPr>
        <p:cxnSp>
          <p:nvCxnSpPr>
            <p:cNvPr id="19" name="Straight Connector 18">
              <a:extLst>
                <a:ext uri="{FF2B5EF4-FFF2-40B4-BE49-F238E27FC236}">
                  <a16:creationId xmlns:a16="http://schemas.microsoft.com/office/drawing/2014/main" id="{FC49A4DF-CDBE-42C4-BF70-D9235A5CB242}"/>
                </a:ext>
              </a:extLst>
            </p:cNvPr>
            <p:cNvCxnSpPr>
              <a:cxnSpLocks/>
            </p:cNvCxnSpPr>
            <p:nvPr/>
          </p:nvCxnSpPr>
          <p:spPr>
            <a:xfrm>
              <a:off x="3033969" y="4955833"/>
              <a:ext cx="280219" cy="24334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5032781-2500-44A1-8A48-C34E41A0D4DC}"/>
                </a:ext>
              </a:extLst>
            </p:cNvPr>
            <p:cNvCxnSpPr>
              <a:cxnSpLocks/>
            </p:cNvCxnSpPr>
            <p:nvPr/>
          </p:nvCxnSpPr>
          <p:spPr>
            <a:xfrm rot="5400000">
              <a:off x="3021269" y="4955833"/>
              <a:ext cx="280219" cy="24334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29" name="Oval 28">
            <a:extLst>
              <a:ext uri="{FF2B5EF4-FFF2-40B4-BE49-F238E27FC236}">
                <a16:creationId xmlns:a16="http://schemas.microsoft.com/office/drawing/2014/main" id="{AA891E33-1A11-449A-8F1E-73588939D88E}"/>
              </a:ext>
            </a:extLst>
          </p:cNvPr>
          <p:cNvSpPr/>
          <p:nvPr/>
        </p:nvSpPr>
        <p:spPr>
          <a:xfrm>
            <a:off x="7278329" y="4902576"/>
            <a:ext cx="368710" cy="365125"/>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31695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sp>
        <p:nvSpPr>
          <p:cNvPr id="5" name="TextBox 4"/>
          <p:cNvSpPr txBox="1"/>
          <p:nvPr/>
        </p:nvSpPr>
        <p:spPr>
          <a:xfrm>
            <a:off x="1623647" y="1633418"/>
            <a:ext cx="5896707" cy="461665"/>
          </a:xfrm>
          <a:prstGeom prst="rect">
            <a:avLst/>
          </a:prstGeom>
          <a:noFill/>
        </p:spPr>
        <p:txBody>
          <a:bodyPr wrap="square" rtlCol="0">
            <a:spAutoFit/>
          </a:bodyPr>
          <a:lstStyle/>
          <a:p>
            <a:pPr algn="ctr"/>
            <a:r>
              <a:rPr lang="en-US" sz="2400" dirty="0"/>
              <a:t>Calculating the Determinant of a </a:t>
            </a:r>
            <a:r>
              <a:rPr lang="en-US" sz="2400" b="1" dirty="0"/>
              <a:t>3 x 3 </a:t>
            </a:r>
            <a:r>
              <a:rPr lang="en-US" sz="2400" dirty="0"/>
              <a:t>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41</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4F2730C-FA95-405D-8ED0-A2A6CA067D7C}"/>
                  </a:ext>
                </a:extLst>
              </p:cNvPr>
              <p:cNvSpPr txBox="1"/>
              <p:nvPr/>
            </p:nvSpPr>
            <p:spPr>
              <a:xfrm>
                <a:off x="2456869" y="2506412"/>
                <a:ext cx="4230261" cy="9775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det</m:t>
                          </m:r>
                        </m:fName>
                        <m:e>
                          <m:r>
                            <a:rPr lang="en-US" sz="2400" b="1" i="1" smtClean="0">
                              <a:latin typeface="Cambria Math" panose="02040503050406030204" pitchFamily="18" charset="0"/>
                            </a:rPr>
                            <m:t>𝑨</m:t>
                          </m:r>
                        </m:e>
                      </m:func>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m>
                            <m:mPr>
                              <m:mcs>
                                <m:mc>
                                  <m:mcPr>
                                    <m:count m:val="3"/>
                                    <m:mcJc m:val="center"/>
                                  </m:mcPr>
                                </m:mc>
                              </m:mcs>
                              <m:ctrlPr>
                                <a:rPr lang="en-US" sz="2400" b="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33</m:t>
                                    </m:r>
                                  </m:sub>
                                </m:sSub>
                              </m:e>
                            </m:mr>
                          </m:m>
                        </m:e>
                      </m:d>
                    </m:oMath>
                  </m:oMathPara>
                </a14:m>
                <a:endParaRPr lang="en-US" sz="2400" dirty="0"/>
              </a:p>
            </p:txBody>
          </p:sp>
        </mc:Choice>
        <mc:Fallback xmlns="">
          <p:sp>
            <p:nvSpPr>
              <p:cNvPr id="8" name="TextBox 7">
                <a:extLst>
                  <a:ext uri="{FF2B5EF4-FFF2-40B4-BE49-F238E27FC236}">
                    <a16:creationId xmlns:a16="http://schemas.microsoft.com/office/drawing/2014/main" id="{24F2730C-FA95-405D-8ED0-A2A6CA067D7C}"/>
                  </a:ext>
                </a:extLst>
              </p:cNvPr>
              <p:cNvSpPr txBox="1">
                <a:spLocks noRot="1" noChangeAspect="1" noMove="1" noResize="1" noEditPoints="1" noAdjustHandles="1" noChangeArrowheads="1" noChangeShapeType="1" noTextEdit="1"/>
              </p:cNvSpPr>
              <p:nvPr/>
            </p:nvSpPr>
            <p:spPr>
              <a:xfrm>
                <a:off x="2456869" y="2506412"/>
                <a:ext cx="4230261" cy="97757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9CF1BD8-13A1-43E0-BEB1-B836ADC4B601}"/>
                  </a:ext>
                </a:extLst>
              </p:cNvPr>
              <p:cNvSpPr txBox="1"/>
              <p:nvPr/>
            </p:nvSpPr>
            <p:spPr>
              <a:xfrm>
                <a:off x="950976" y="3892449"/>
                <a:ext cx="7380610" cy="6167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11</m:t>
                          </m:r>
                        </m:sub>
                      </m:sSub>
                      <m:d>
                        <m:dPr>
                          <m:begChr m:val="|"/>
                          <m:endChr m:val="|"/>
                          <m:ctrlPr>
                            <a:rPr lang="en-US" sz="2400" b="0" i="1" smtClean="0">
                              <a:latin typeface="Cambria Math" panose="02040503050406030204" pitchFamily="18" charset="0"/>
                            </a:rPr>
                          </m:ctrlPr>
                        </m:dPr>
                        <m:e>
                          <m:m>
                            <m:mPr>
                              <m:mcs>
                                <m:mc>
                                  <m:mcPr>
                                    <m:count m:val="2"/>
                                    <m:mcJc m:val="center"/>
                                  </m:mcPr>
                                </m:mc>
                              </m:mcs>
                              <m:ctrlPr>
                                <a:rPr lang="en-US" sz="2400" b="0" i="1" smtClean="0">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m:t>
                                    </m:r>
                                    <m:r>
                                      <a:rPr lang="en-US" sz="2400" b="0" i="1" smtClean="0">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33</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33</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31</m:t>
                          </m:r>
                        </m:sub>
                      </m:sSub>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3</m:t>
                                    </m:r>
                                  </m:sub>
                                </m:sSub>
                              </m:e>
                            </m:mr>
                          </m:m>
                        </m:e>
                      </m:d>
                    </m:oMath>
                  </m:oMathPara>
                </a14:m>
                <a:endParaRPr lang="en-US" sz="2400" dirty="0"/>
              </a:p>
            </p:txBody>
          </p:sp>
        </mc:Choice>
        <mc:Fallback xmlns="">
          <p:sp>
            <p:nvSpPr>
              <p:cNvPr id="7" name="TextBox 6">
                <a:extLst>
                  <a:ext uri="{FF2B5EF4-FFF2-40B4-BE49-F238E27FC236}">
                    <a16:creationId xmlns:a16="http://schemas.microsoft.com/office/drawing/2014/main" id="{29CF1BD8-13A1-43E0-BEB1-B836ADC4B601}"/>
                  </a:ext>
                </a:extLst>
              </p:cNvPr>
              <p:cNvSpPr txBox="1">
                <a:spLocks noRot="1" noChangeAspect="1" noMove="1" noResize="1" noEditPoints="1" noAdjustHandles="1" noChangeArrowheads="1" noChangeShapeType="1" noTextEdit="1"/>
              </p:cNvSpPr>
              <p:nvPr/>
            </p:nvSpPr>
            <p:spPr>
              <a:xfrm>
                <a:off x="950976" y="3892449"/>
                <a:ext cx="7380610" cy="616772"/>
              </a:xfrm>
              <a:prstGeom prst="rect">
                <a:avLst/>
              </a:prstGeom>
              <a:blipFill>
                <a:blip r:embed="rId3"/>
                <a:stretch>
                  <a:fillRect/>
                </a:stretch>
              </a:blipFill>
            </p:spPr>
            <p:txBody>
              <a:bodyPr/>
              <a:lstStyle/>
              <a:p>
                <a:r>
                  <a:rPr lang="en-US">
                    <a:noFill/>
                  </a:rPr>
                  <a:t> </a:t>
                </a:r>
              </a:p>
            </p:txBody>
          </p:sp>
        </mc:Fallback>
      </mc:AlternateContent>
      <p:sp>
        <p:nvSpPr>
          <p:cNvPr id="9" name="Arrow: Right 8">
            <a:extLst>
              <a:ext uri="{FF2B5EF4-FFF2-40B4-BE49-F238E27FC236}">
                <a16:creationId xmlns:a16="http://schemas.microsoft.com/office/drawing/2014/main" id="{F20F8747-94C2-406B-A548-8193DBFC6F49}"/>
              </a:ext>
            </a:extLst>
          </p:cNvPr>
          <p:cNvSpPr/>
          <p:nvPr/>
        </p:nvSpPr>
        <p:spPr>
          <a:xfrm rot="3297557">
            <a:off x="788288" y="3656041"/>
            <a:ext cx="508820" cy="170219"/>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859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sp>
        <p:nvSpPr>
          <p:cNvPr id="5" name="TextBox 4"/>
          <p:cNvSpPr txBox="1"/>
          <p:nvPr/>
        </p:nvSpPr>
        <p:spPr>
          <a:xfrm>
            <a:off x="1623647" y="1633418"/>
            <a:ext cx="5896707" cy="461665"/>
          </a:xfrm>
          <a:prstGeom prst="rect">
            <a:avLst/>
          </a:prstGeom>
          <a:noFill/>
        </p:spPr>
        <p:txBody>
          <a:bodyPr wrap="square" rtlCol="0">
            <a:spAutoFit/>
          </a:bodyPr>
          <a:lstStyle/>
          <a:p>
            <a:pPr algn="ctr"/>
            <a:r>
              <a:rPr lang="en-US" sz="2400" dirty="0"/>
              <a:t>Calculating the Determinant of a </a:t>
            </a:r>
            <a:r>
              <a:rPr lang="en-US" sz="2400" b="1" dirty="0"/>
              <a:t>3 x 3 </a:t>
            </a:r>
            <a:r>
              <a:rPr lang="en-US" sz="2400" dirty="0"/>
              <a:t>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42</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4F2730C-FA95-405D-8ED0-A2A6CA067D7C}"/>
                  </a:ext>
                </a:extLst>
              </p:cNvPr>
              <p:cNvSpPr txBox="1"/>
              <p:nvPr/>
            </p:nvSpPr>
            <p:spPr>
              <a:xfrm>
                <a:off x="2456869" y="2506412"/>
                <a:ext cx="4230261" cy="9775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det</m:t>
                          </m:r>
                        </m:fName>
                        <m:e>
                          <m:r>
                            <a:rPr lang="en-US" sz="2400" b="1" i="1" smtClean="0">
                              <a:latin typeface="Cambria Math" panose="02040503050406030204" pitchFamily="18" charset="0"/>
                            </a:rPr>
                            <m:t>𝑨</m:t>
                          </m:r>
                        </m:e>
                      </m:func>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m>
                            <m:mPr>
                              <m:mcs>
                                <m:mc>
                                  <m:mcPr>
                                    <m:count m:val="3"/>
                                    <m:mcJc m:val="center"/>
                                  </m:mcPr>
                                </m:mc>
                              </m:mcs>
                              <m:ctrlPr>
                                <a:rPr lang="en-US" sz="2400" b="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33</m:t>
                                    </m:r>
                                  </m:sub>
                                </m:sSub>
                              </m:e>
                            </m:mr>
                          </m:m>
                        </m:e>
                      </m:d>
                    </m:oMath>
                  </m:oMathPara>
                </a14:m>
                <a:endParaRPr lang="en-US" sz="2400" dirty="0"/>
              </a:p>
            </p:txBody>
          </p:sp>
        </mc:Choice>
        <mc:Fallback xmlns="">
          <p:sp>
            <p:nvSpPr>
              <p:cNvPr id="8" name="TextBox 7">
                <a:extLst>
                  <a:ext uri="{FF2B5EF4-FFF2-40B4-BE49-F238E27FC236}">
                    <a16:creationId xmlns:a16="http://schemas.microsoft.com/office/drawing/2014/main" id="{24F2730C-FA95-405D-8ED0-A2A6CA067D7C}"/>
                  </a:ext>
                </a:extLst>
              </p:cNvPr>
              <p:cNvSpPr txBox="1">
                <a:spLocks noRot="1" noChangeAspect="1" noMove="1" noResize="1" noEditPoints="1" noAdjustHandles="1" noChangeArrowheads="1" noChangeShapeType="1" noTextEdit="1"/>
              </p:cNvSpPr>
              <p:nvPr/>
            </p:nvSpPr>
            <p:spPr>
              <a:xfrm>
                <a:off x="2456869" y="2506412"/>
                <a:ext cx="4230261" cy="97757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93C9269-60AC-4ADC-AB5B-37BE47C638F5}"/>
                  </a:ext>
                </a:extLst>
              </p:cNvPr>
              <p:cNvSpPr txBox="1"/>
              <p:nvPr/>
            </p:nvSpPr>
            <p:spPr>
              <a:xfrm>
                <a:off x="950976" y="3892449"/>
                <a:ext cx="7380610" cy="6167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11</m:t>
                          </m:r>
                        </m:sub>
                      </m:sSub>
                      <m:d>
                        <m:dPr>
                          <m:begChr m:val="|"/>
                          <m:endChr m:val="|"/>
                          <m:ctrlPr>
                            <a:rPr lang="en-US" sz="2400" b="0" i="1" smtClean="0">
                              <a:latin typeface="Cambria Math" panose="02040503050406030204" pitchFamily="18" charset="0"/>
                            </a:rPr>
                          </m:ctrlPr>
                        </m:dPr>
                        <m:e>
                          <m:m>
                            <m:mPr>
                              <m:mcs>
                                <m:mc>
                                  <m:mcPr>
                                    <m:count m:val="2"/>
                                    <m:mcJc m:val="center"/>
                                  </m:mcPr>
                                </m:mc>
                              </m:mcs>
                              <m:ctrlPr>
                                <a:rPr lang="en-US" sz="2400" b="0" i="1" smtClean="0">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m:t>
                                    </m:r>
                                    <m:r>
                                      <a:rPr lang="en-US" sz="2400" b="0" i="1" smtClean="0">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33</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33</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31</m:t>
                          </m:r>
                        </m:sub>
                      </m:sSub>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3</m:t>
                                    </m:r>
                                  </m:sub>
                                </m:sSub>
                              </m:e>
                            </m:mr>
                          </m:m>
                        </m:e>
                      </m:d>
                    </m:oMath>
                  </m:oMathPara>
                </a14:m>
                <a:endParaRPr lang="en-US" sz="2400" dirty="0"/>
              </a:p>
            </p:txBody>
          </p:sp>
        </mc:Choice>
        <mc:Fallback xmlns="">
          <p:sp>
            <p:nvSpPr>
              <p:cNvPr id="9" name="TextBox 8">
                <a:extLst>
                  <a:ext uri="{FF2B5EF4-FFF2-40B4-BE49-F238E27FC236}">
                    <a16:creationId xmlns:a16="http://schemas.microsoft.com/office/drawing/2014/main" id="{593C9269-60AC-4ADC-AB5B-37BE47C638F5}"/>
                  </a:ext>
                </a:extLst>
              </p:cNvPr>
              <p:cNvSpPr txBox="1">
                <a:spLocks noRot="1" noChangeAspect="1" noMove="1" noResize="1" noEditPoints="1" noAdjustHandles="1" noChangeArrowheads="1" noChangeShapeType="1" noTextEdit="1"/>
              </p:cNvSpPr>
              <p:nvPr/>
            </p:nvSpPr>
            <p:spPr>
              <a:xfrm>
                <a:off x="950976" y="3892449"/>
                <a:ext cx="7380610" cy="616772"/>
              </a:xfrm>
              <a:prstGeom prst="rect">
                <a:avLst/>
              </a:prstGeom>
              <a:blipFill>
                <a:blip r:embed="rId3"/>
                <a:stretch>
                  <a:fillRect/>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5667BB09-A2DB-42D1-980D-450EC19C55EC}"/>
              </a:ext>
            </a:extLst>
          </p:cNvPr>
          <p:cNvCxnSpPr/>
          <p:nvPr/>
        </p:nvCxnSpPr>
        <p:spPr>
          <a:xfrm>
            <a:off x="5066071" y="2654710"/>
            <a:ext cx="1334729"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3CC37806-4B44-4855-8587-977137CF28F9}"/>
              </a:ext>
            </a:extLst>
          </p:cNvPr>
          <p:cNvSpPr/>
          <p:nvPr/>
        </p:nvSpPr>
        <p:spPr>
          <a:xfrm>
            <a:off x="4490884" y="2494198"/>
            <a:ext cx="575187" cy="321024"/>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B760B1E-D3E6-4E61-8604-F3344F1E9675}"/>
              </a:ext>
            </a:extLst>
          </p:cNvPr>
          <p:cNvCxnSpPr>
            <a:cxnSpLocks/>
          </p:cNvCxnSpPr>
          <p:nvPr/>
        </p:nvCxnSpPr>
        <p:spPr>
          <a:xfrm>
            <a:off x="4778477" y="2815222"/>
            <a:ext cx="0" cy="680979"/>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62E49E6-3584-48E4-A0BA-8CAA3233BCE8}"/>
              </a:ext>
            </a:extLst>
          </p:cNvPr>
          <p:cNvSpPr/>
          <p:nvPr/>
        </p:nvSpPr>
        <p:spPr>
          <a:xfrm>
            <a:off x="5206181" y="2815222"/>
            <a:ext cx="1251761" cy="739135"/>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A54E1AA-8EB0-43E9-9FDF-5C712DF42F42}"/>
              </a:ext>
            </a:extLst>
          </p:cNvPr>
          <p:cNvSpPr/>
          <p:nvPr/>
        </p:nvSpPr>
        <p:spPr>
          <a:xfrm>
            <a:off x="1771105" y="4116567"/>
            <a:ext cx="575187" cy="321024"/>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90871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sp>
        <p:nvSpPr>
          <p:cNvPr id="5" name="TextBox 4"/>
          <p:cNvSpPr txBox="1"/>
          <p:nvPr/>
        </p:nvSpPr>
        <p:spPr>
          <a:xfrm>
            <a:off x="1623647" y="1633418"/>
            <a:ext cx="5896707" cy="461665"/>
          </a:xfrm>
          <a:prstGeom prst="rect">
            <a:avLst/>
          </a:prstGeom>
          <a:noFill/>
        </p:spPr>
        <p:txBody>
          <a:bodyPr wrap="square" rtlCol="0">
            <a:spAutoFit/>
          </a:bodyPr>
          <a:lstStyle/>
          <a:p>
            <a:pPr algn="ctr"/>
            <a:r>
              <a:rPr lang="en-US" sz="2400" dirty="0"/>
              <a:t>Calculating the Determinant of a </a:t>
            </a:r>
            <a:r>
              <a:rPr lang="en-US" sz="2400" b="1" dirty="0"/>
              <a:t>3 x 3 </a:t>
            </a:r>
            <a:r>
              <a:rPr lang="en-US" sz="2400" dirty="0"/>
              <a:t>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43</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4F2730C-FA95-405D-8ED0-A2A6CA067D7C}"/>
                  </a:ext>
                </a:extLst>
              </p:cNvPr>
              <p:cNvSpPr txBox="1"/>
              <p:nvPr/>
            </p:nvSpPr>
            <p:spPr>
              <a:xfrm>
                <a:off x="2456869" y="2506412"/>
                <a:ext cx="4230261" cy="9775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det</m:t>
                          </m:r>
                        </m:fName>
                        <m:e>
                          <m:r>
                            <a:rPr lang="en-US" sz="2400" b="1" i="1" smtClean="0">
                              <a:latin typeface="Cambria Math" panose="02040503050406030204" pitchFamily="18" charset="0"/>
                            </a:rPr>
                            <m:t>𝑨</m:t>
                          </m:r>
                        </m:e>
                      </m:func>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m>
                            <m:mPr>
                              <m:mcs>
                                <m:mc>
                                  <m:mcPr>
                                    <m:count m:val="3"/>
                                    <m:mcJc m:val="center"/>
                                  </m:mcPr>
                                </m:mc>
                              </m:mcs>
                              <m:ctrlPr>
                                <a:rPr lang="en-US" sz="2400" b="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33</m:t>
                                    </m:r>
                                  </m:sub>
                                </m:sSub>
                              </m:e>
                            </m:mr>
                          </m:m>
                        </m:e>
                      </m:d>
                    </m:oMath>
                  </m:oMathPara>
                </a14:m>
                <a:endParaRPr lang="en-US" sz="2400" dirty="0"/>
              </a:p>
            </p:txBody>
          </p:sp>
        </mc:Choice>
        <mc:Fallback xmlns="">
          <p:sp>
            <p:nvSpPr>
              <p:cNvPr id="8" name="TextBox 7">
                <a:extLst>
                  <a:ext uri="{FF2B5EF4-FFF2-40B4-BE49-F238E27FC236}">
                    <a16:creationId xmlns:a16="http://schemas.microsoft.com/office/drawing/2014/main" id="{24F2730C-FA95-405D-8ED0-A2A6CA067D7C}"/>
                  </a:ext>
                </a:extLst>
              </p:cNvPr>
              <p:cNvSpPr txBox="1">
                <a:spLocks noRot="1" noChangeAspect="1" noMove="1" noResize="1" noEditPoints="1" noAdjustHandles="1" noChangeArrowheads="1" noChangeShapeType="1" noTextEdit="1"/>
              </p:cNvSpPr>
              <p:nvPr/>
            </p:nvSpPr>
            <p:spPr>
              <a:xfrm>
                <a:off x="2456869" y="2506412"/>
                <a:ext cx="4230261" cy="977575"/>
              </a:xfrm>
              <a:prstGeom prst="rect">
                <a:avLst/>
              </a:prstGeom>
              <a:blipFill>
                <a:blip r:embed="rId2"/>
                <a:stretch>
                  <a:fillRect/>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5667BB09-A2DB-42D1-980D-450EC19C55EC}"/>
              </a:ext>
            </a:extLst>
          </p:cNvPr>
          <p:cNvCxnSpPr>
            <a:cxnSpLocks/>
            <a:stCxn id="12" idx="6"/>
          </p:cNvCxnSpPr>
          <p:nvPr/>
        </p:nvCxnSpPr>
        <p:spPr>
          <a:xfrm flipV="1">
            <a:off x="5066070" y="2995199"/>
            <a:ext cx="139188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3CC37806-4B44-4855-8587-977137CF28F9}"/>
              </a:ext>
            </a:extLst>
          </p:cNvPr>
          <p:cNvSpPr/>
          <p:nvPr/>
        </p:nvSpPr>
        <p:spPr>
          <a:xfrm>
            <a:off x="4490883" y="2840341"/>
            <a:ext cx="575187" cy="321024"/>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3" name="Straight Connector 12">
            <a:extLst>
              <a:ext uri="{FF2B5EF4-FFF2-40B4-BE49-F238E27FC236}">
                <a16:creationId xmlns:a16="http://schemas.microsoft.com/office/drawing/2014/main" id="{9B760B1E-D3E6-4E61-8604-F3344F1E9675}"/>
              </a:ext>
            </a:extLst>
          </p:cNvPr>
          <p:cNvCxnSpPr>
            <a:cxnSpLocks/>
            <a:stCxn id="12" idx="4"/>
          </p:cNvCxnSpPr>
          <p:nvPr/>
        </p:nvCxnSpPr>
        <p:spPr>
          <a:xfrm>
            <a:off x="4778477" y="3161365"/>
            <a:ext cx="0" cy="334836"/>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62E49E6-3584-48E4-A0BA-8CAA3233BCE8}"/>
              </a:ext>
            </a:extLst>
          </p:cNvPr>
          <p:cNvSpPr/>
          <p:nvPr/>
        </p:nvSpPr>
        <p:spPr>
          <a:xfrm>
            <a:off x="5206189" y="2466103"/>
            <a:ext cx="1251761" cy="359956"/>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4" name="Straight Connector 13">
            <a:extLst>
              <a:ext uri="{FF2B5EF4-FFF2-40B4-BE49-F238E27FC236}">
                <a16:creationId xmlns:a16="http://schemas.microsoft.com/office/drawing/2014/main" id="{0AC73A88-A6D5-40DA-83BA-C57738969A49}"/>
              </a:ext>
            </a:extLst>
          </p:cNvPr>
          <p:cNvCxnSpPr>
            <a:cxnSpLocks/>
            <a:endCxn id="12" idx="0"/>
          </p:cNvCxnSpPr>
          <p:nvPr/>
        </p:nvCxnSpPr>
        <p:spPr>
          <a:xfrm>
            <a:off x="4778476" y="2480386"/>
            <a:ext cx="1" cy="359955"/>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CA74838-F10C-4042-8BF3-E8C7AB458B5B}"/>
              </a:ext>
            </a:extLst>
          </p:cNvPr>
          <p:cNvSpPr/>
          <p:nvPr/>
        </p:nvSpPr>
        <p:spPr>
          <a:xfrm>
            <a:off x="5206189" y="3188076"/>
            <a:ext cx="1251761" cy="359956"/>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7AC1406-59A8-4D27-9C85-E0A375EDB98C}"/>
                  </a:ext>
                </a:extLst>
              </p:cNvPr>
              <p:cNvSpPr txBox="1"/>
              <p:nvPr/>
            </p:nvSpPr>
            <p:spPr>
              <a:xfrm>
                <a:off x="950174" y="3892449"/>
                <a:ext cx="7380610" cy="6167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11</m:t>
                          </m:r>
                        </m:sub>
                      </m:sSub>
                      <m:d>
                        <m:dPr>
                          <m:begChr m:val="|"/>
                          <m:endChr m:val="|"/>
                          <m:ctrlPr>
                            <a:rPr lang="en-US" sz="2400" b="0" i="1" smtClean="0">
                              <a:latin typeface="Cambria Math" panose="02040503050406030204" pitchFamily="18" charset="0"/>
                            </a:rPr>
                          </m:ctrlPr>
                        </m:dPr>
                        <m:e>
                          <m:m>
                            <m:mPr>
                              <m:mcs>
                                <m:mc>
                                  <m:mcPr>
                                    <m:count m:val="2"/>
                                    <m:mcJc m:val="center"/>
                                  </m:mcPr>
                                </m:mc>
                              </m:mcs>
                              <m:ctrlPr>
                                <a:rPr lang="en-US" sz="2400" b="0" i="1" smtClean="0">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m:t>
                                    </m:r>
                                    <m:r>
                                      <a:rPr lang="en-US" sz="2400" b="0" i="1" smtClean="0">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33</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33</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31</m:t>
                          </m:r>
                        </m:sub>
                      </m:sSub>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3</m:t>
                                    </m:r>
                                  </m:sub>
                                </m:sSub>
                              </m:e>
                            </m:mr>
                          </m:m>
                        </m:e>
                      </m:d>
                    </m:oMath>
                  </m:oMathPara>
                </a14:m>
                <a:endParaRPr lang="en-US" sz="2400" dirty="0"/>
              </a:p>
            </p:txBody>
          </p:sp>
        </mc:Choice>
        <mc:Fallback xmlns="">
          <p:sp>
            <p:nvSpPr>
              <p:cNvPr id="17" name="TextBox 16">
                <a:extLst>
                  <a:ext uri="{FF2B5EF4-FFF2-40B4-BE49-F238E27FC236}">
                    <a16:creationId xmlns:a16="http://schemas.microsoft.com/office/drawing/2014/main" id="{37AC1406-59A8-4D27-9C85-E0A375EDB98C}"/>
                  </a:ext>
                </a:extLst>
              </p:cNvPr>
              <p:cNvSpPr txBox="1">
                <a:spLocks noRot="1" noChangeAspect="1" noMove="1" noResize="1" noEditPoints="1" noAdjustHandles="1" noChangeArrowheads="1" noChangeShapeType="1" noTextEdit="1"/>
              </p:cNvSpPr>
              <p:nvPr/>
            </p:nvSpPr>
            <p:spPr>
              <a:xfrm>
                <a:off x="950174" y="3892449"/>
                <a:ext cx="7380610" cy="616772"/>
              </a:xfrm>
              <a:prstGeom prst="rect">
                <a:avLst/>
              </a:prstGeom>
              <a:blipFill>
                <a:blip r:embed="rId3"/>
                <a:stretch>
                  <a:fillRect/>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CC660573-6262-4566-884B-896CE8B2E597}"/>
              </a:ext>
            </a:extLst>
          </p:cNvPr>
          <p:cNvSpPr/>
          <p:nvPr/>
        </p:nvSpPr>
        <p:spPr>
          <a:xfrm>
            <a:off x="4016476" y="4114063"/>
            <a:ext cx="575187" cy="321024"/>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02228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sp>
        <p:nvSpPr>
          <p:cNvPr id="5" name="TextBox 4"/>
          <p:cNvSpPr txBox="1"/>
          <p:nvPr/>
        </p:nvSpPr>
        <p:spPr>
          <a:xfrm>
            <a:off x="1623647" y="1633418"/>
            <a:ext cx="5896707" cy="461665"/>
          </a:xfrm>
          <a:prstGeom prst="rect">
            <a:avLst/>
          </a:prstGeom>
          <a:noFill/>
        </p:spPr>
        <p:txBody>
          <a:bodyPr wrap="square" rtlCol="0">
            <a:spAutoFit/>
          </a:bodyPr>
          <a:lstStyle/>
          <a:p>
            <a:pPr algn="ctr"/>
            <a:r>
              <a:rPr lang="en-US" sz="2400" dirty="0"/>
              <a:t>Calculating the Determinant of a </a:t>
            </a:r>
            <a:r>
              <a:rPr lang="en-US" sz="2400" b="1" dirty="0"/>
              <a:t>3 x 3 </a:t>
            </a:r>
            <a:r>
              <a:rPr lang="en-US" sz="2400" dirty="0"/>
              <a:t>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44</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4F2730C-FA95-405D-8ED0-A2A6CA067D7C}"/>
                  </a:ext>
                </a:extLst>
              </p:cNvPr>
              <p:cNvSpPr txBox="1"/>
              <p:nvPr/>
            </p:nvSpPr>
            <p:spPr>
              <a:xfrm>
                <a:off x="2456869" y="2506412"/>
                <a:ext cx="4230261" cy="9775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det</m:t>
                          </m:r>
                        </m:fName>
                        <m:e>
                          <m:r>
                            <a:rPr lang="en-US" sz="2400" b="1" i="1" smtClean="0">
                              <a:latin typeface="Cambria Math" panose="02040503050406030204" pitchFamily="18" charset="0"/>
                            </a:rPr>
                            <m:t>𝑨</m:t>
                          </m:r>
                        </m:e>
                      </m:func>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m>
                            <m:mPr>
                              <m:mcs>
                                <m:mc>
                                  <m:mcPr>
                                    <m:count m:val="3"/>
                                    <m:mcJc m:val="center"/>
                                  </m:mcPr>
                                </m:mc>
                              </m:mcs>
                              <m:ctrlPr>
                                <a:rPr lang="en-US" sz="2400" b="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33</m:t>
                                    </m:r>
                                  </m:sub>
                                </m:sSub>
                              </m:e>
                            </m:mr>
                          </m:m>
                        </m:e>
                      </m:d>
                    </m:oMath>
                  </m:oMathPara>
                </a14:m>
                <a:endParaRPr lang="en-US" sz="2400" dirty="0"/>
              </a:p>
            </p:txBody>
          </p:sp>
        </mc:Choice>
        <mc:Fallback xmlns="">
          <p:sp>
            <p:nvSpPr>
              <p:cNvPr id="8" name="TextBox 7">
                <a:extLst>
                  <a:ext uri="{FF2B5EF4-FFF2-40B4-BE49-F238E27FC236}">
                    <a16:creationId xmlns:a16="http://schemas.microsoft.com/office/drawing/2014/main" id="{24F2730C-FA95-405D-8ED0-A2A6CA067D7C}"/>
                  </a:ext>
                </a:extLst>
              </p:cNvPr>
              <p:cNvSpPr txBox="1">
                <a:spLocks noRot="1" noChangeAspect="1" noMove="1" noResize="1" noEditPoints="1" noAdjustHandles="1" noChangeArrowheads="1" noChangeShapeType="1" noTextEdit="1"/>
              </p:cNvSpPr>
              <p:nvPr/>
            </p:nvSpPr>
            <p:spPr>
              <a:xfrm>
                <a:off x="2456869" y="2506412"/>
                <a:ext cx="4230261" cy="97757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93C9269-60AC-4ADC-AB5B-37BE47C638F5}"/>
                  </a:ext>
                </a:extLst>
              </p:cNvPr>
              <p:cNvSpPr txBox="1"/>
              <p:nvPr/>
            </p:nvSpPr>
            <p:spPr>
              <a:xfrm>
                <a:off x="950174" y="3892449"/>
                <a:ext cx="7380610" cy="6167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11</m:t>
                          </m:r>
                        </m:sub>
                      </m:sSub>
                      <m:d>
                        <m:dPr>
                          <m:begChr m:val="|"/>
                          <m:endChr m:val="|"/>
                          <m:ctrlPr>
                            <a:rPr lang="en-US" sz="2400" b="0" i="1" smtClean="0">
                              <a:latin typeface="Cambria Math" panose="02040503050406030204" pitchFamily="18" charset="0"/>
                            </a:rPr>
                          </m:ctrlPr>
                        </m:dPr>
                        <m:e>
                          <m:m>
                            <m:mPr>
                              <m:mcs>
                                <m:mc>
                                  <m:mcPr>
                                    <m:count m:val="2"/>
                                    <m:mcJc m:val="center"/>
                                  </m:mcPr>
                                </m:mc>
                              </m:mcs>
                              <m:ctrlPr>
                                <a:rPr lang="en-US" sz="2400" b="0" i="1" smtClean="0">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m:t>
                                    </m:r>
                                    <m:r>
                                      <a:rPr lang="en-US" sz="2400" b="0" i="1" smtClean="0">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33</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33</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31</m:t>
                          </m:r>
                        </m:sub>
                      </m:sSub>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3</m:t>
                                    </m:r>
                                  </m:sub>
                                </m:sSub>
                              </m:e>
                            </m:mr>
                          </m:m>
                        </m:e>
                      </m:d>
                    </m:oMath>
                  </m:oMathPara>
                </a14:m>
                <a:endParaRPr lang="en-US" sz="2400" dirty="0"/>
              </a:p>
            </p:txBody>
          </p:sp>
        </mc:Choice>
        <mc:Fallback xmlns="">
          <p:sp>
            <p:nvSpPr>
              <p:cNvPr id="9" name="TextBox 8">
                <a:extLst>
                  <a:ext uri="{FF2B5EF4-FFF2-40B4-BE49-F238E27FC236}">
                    <a16:creationId xmlns:a16="http://schemas.microsoft.com/office/drawing/2014/main" id="{593C9269-60AC-4ADC-AB5B-37BE47C638F5}"/>
                  </a:ext>
                </a:extLst>
              </p:cNvPr>
              <p:cNvSpPr txBox="1">
                <a:spLocks noRot="1" noChangeAspect="1" noMove="1" noResize="1" noEditPoints="1" noAdjustHandles="1" noChangeArrowheads="1" noChangeShapeType="1" noTextEdit="1"/>
              </p:cNvSpPr>
              <p:nvPr/>
            </p:nvSpPr>
            <p:spPr>
              <a:xfrm>
                <a:off x="950174" y="3892449"/>
                <a:ext cx="7380610" cy="616772"/>
              </a:xfrm>
              <a:prstGeom prst="rect">
                <a:avLst/>
              </a:prstGeom>
              <a:blipFill>
                <a:blip r:embed="rId3"/>
                <a:stretch>
                  <a:fillRect/>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5667BB09-A2DB-42D1-980D-450EC19C55EC}"/>
              </a:ext>
            </a:extLst>
          </p:cNvPr>
          <p:cNvCxnSpPr>
            <a:cxnSpLocks/>
            <a:stCxn id="12" idx="6"/>
          </p:cNvCxnSpPr>
          <p:nvPr/>
        </p:nvCxnSpPr>
        <p:spPr>
          <a:xfrm flipV="1">
            <a:off x="5066071" y="3353211"/>
            <a:ext cx="1391871"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3CC37806-4B44-4855-8587-977137CF28F9}"/>
              </a:ext>
            </a:extLst>
          </p:cNvPr>
          <p:cNvSpPr/>
          <p:nvPr/>
        </p:nvSpPr>
        <p:spPr>
          <a:xfrm>
            <a:off x="4490884" y="3202117"/>
            <a:ext cx="575187" cy="32102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B760B1E-D3E6-4E61-8604-F3344F1E9675}"/>
              </a:ext>
            </a:extLst>
          </p:cNvPr>
          <p:cNvCxnSpPr>
            <a:cxnSpLocks/>
            <a:endCxn id="12" idx="0"/>
          </p:cNvCxnSpPr>
          <p:nvPr/>
        </p:nvCxnSpPr>
        <p:spPr>
          <a:xfrm>
            <a:off x="4778477" y="2535003"/>
            <a:ext cx="1" cy="667114"/>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62E49E6-3584-48E4-A0BA-8CAA3233BCE8}"/>
              </a:ext>
            </a:extLst>
          </p:cNvPr>
          <p:cNvSpPr/>
          <p:nvPr/>
        </p:nvSpPr>
        <p:spPr>
          <a:xfrm>
            <a:off x="5206181" y="2453272"/>
            <a:ext cx="1251761" cy="73913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5268F1C-772A-4542-9B68-FE51E655B363}"/>
              </a:ext>
            </a:extLst>
          </p:cNvPr>
          <p:cNvSpPr/>
          <p:nvPr/>
        </p:nvSpPr>
        <p:spPr>
          <a:xfrm>
            <a:off x="6265603" y="4114063"/>
            <a:ext cx="575187" cy="32102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89295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pic>
        <p:nvPicPr>
          <p:cNvPr id="8" name="Picture 7"/>
          <p:cNvPicPr>
            <a:picLocks noChangeAspect="1"/>
          </p:cNvPicPr>
          <p:nvPr/>
        </p:nvPicPr>
        <p:blipFill>
          <a:blip r:embed="rId2"/>
          <a:stretch>
            <a:fillRect/>
          </a:stretch>
        </p:blipFill>
        <p:spPr>
          <a:xfrm>
            <a:off x="734242" y="2099314"/>
            <a:ext cx="7675517" cy="2563445"/>
          </a:xfrm>
          <a:prstGeom prst="rect">
            <a:avLst/>
          </a:prstGeom>
        </p:spPr>
      </p:pic>
      <p:sp>
        <p:nvSpPr>
          <p:cNvPr id="9" name="TextBox 8"/>
          <p:cNvSpPr txBox="1"/>
          <p:nvPr/>
        </p:nvSpPr>
        <p:spPr>
          <a:xfrm>
            <a:off x="1623647" y="1633418"/>
            <a:ext cx="5896707" cy="461665"/>
          </a:xfrm>
          <a:prstGeom prst="rect">
            <a:avLst/>
          </a:prstGeom>
          <a:noFill/>
        </p:spPr>
        <p:txBody>
          <a:bodyPr wrap="square" rtlCol="0">
            <a:spAutoFit/>
          </a:bodyPr>
          <a:lstStyle/>
          <a:p>
            <a:pPr algn="ctr"/>
            <a:r>
              <a:rPr lang="en-US" sz="2400" dirty="0"/>
              <a:t>Calculating the Determinant of a </a:t>
            </a:r>
            <a:r>
              <a:rPr lang="en-US" sz="2400" b="1" dirty="0"/>
              <a:t>4 x 4</a:t>
            </a:r>
            <a:r>
              <a:rPr lang="en-US" sz="2400" dirty="0"/>
              <a:t> Matrix</a:t>
            </a:r>
          </a:p>
        </p:txBody>
      </p:sp>
      <p:sp>
        <p:nvSpPr>
          <p:cNvPr id="3" name="Slide Number Placeholder 2"/>
          <p:cNvSpPr>
            <a:spLocks noGrp="1"/>
          </p:cNvSpPr>
          <p:nvPr>
            <p:ph type="sldNum" sz="quarter" idx="12"/>
          </p:nvPr>
        </p:nvSpPr>
        <p:spPr/>
        <p:txBody>
          <a:bodyPr/>
          <a:lstStyle/>
          <a:p>
            <a:fld id="{650AD656-6FF9-465D-B7B0-1CD0DD39CD23}" type="slidenum">
              <a:rPr lang="en-US" smtClean="0"/>
              <a:t>45</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333C23D-5FE4-449D-AEDA-C727D40A44A9}"/>
                  </a:ext>
                </a:extLst>
              </p:cNvPr>
              <p:cNvSpPr txBox="1"/>
              <p:nvPr/>
            </p:nvSpPr>
            <p:spPr>
              <a:xfrm>
                <a:off x="1115808" y="4888216"/>
                <a:ext cx="6912385" cy="1323439"/>
              </a:xfrm>
              <a:prstGeom prst="rect">
                <a:avLst/>
              </a:prstGeom>
              <a:noFill/>
            </p:spPr>
            <p:txBody>
              <a:bodyPr wrap="square" rtlCol="0">
                <a:spAutoFit/>
              </a:bodyPr>
              <a:lstStyle/>
              <a:p>
                <a:pPr algn="ctr"/>
                <a:r>
                  <a:rPr lang="en-US" sz="2000" dirty="0"/>
                  <a:t>Notice the definition of  determinant is inherently </a:t>
                </a:r>
                <a:r>
                  <a:rPr lang="en-US" sz="2000" b="1" u="sng" dirty="0">
                    <a:solidFill>
                      <a:srgbClr val="0070C0"/>
                    </a:solidFill>
                  </a:rPr>
                  <a:t>recursive</a:t>
                </a:r>
                <a:r>
                  <a:rPr lang="en-US" sz="2000" dirty="0"/>
                  <a:t>:</a:t>
                </a:r>
              </a:p>
              <a:p>
                <a:pPr algn="ctr"/>
                <a:r>
                  <a:rPr lang="en-US" sz="2000" dirty="0"/>
                  <a:t>The determinant of a </a:t>
                </a:r>
                <a14:m>
                  <m:oMath xmlns:m="http://schemas.openxmlformats.org/officeDocument/2006/math">
                    <m:r>
                      <a:rPr lang="en-US" sz="2000" b="1" i="1" dirty="0" smtClean="0">
                        <a:latin typeface="Cambria Math" panose="02040503050406030204" pitchFamily="18" charset="0"/>
                      </a:rPr>
                      <m:t>𝒏</m:t>
                    </m:r>
                    <m:r>
                      <a:rPr lang="en-US" sz="2000" i="1" dirty="0" smtClean="0">
                        <a:latin typeface="Cambria Math" panose="02040503050406030204" pitchFamily="18" charset="0"/>
                      </a:rPr>
                      <m:t> </m:t>
                    </m:r>
                    <m:r>
                      <a:rPr lang="en-US" sz="2000" i="1" dirty="0" smtClean="0">
                        <a:latin typeface="Cambria Math" panose="02040503050406030204" pitchFamily="18" charset="0"/>
                      </a:rPr>
                      <m:t>𝑥</m:t>
                    </m:r>
                    <m:r>
                      <a:rPr lang="en-US" sz="2000" i="1" dirty="0" smtClean="0">
                        <a:latin typeface="Cambria Math" panose="02040503050406030204" pitchFamily="18" charset="0"/>
                      </a:rPr>
                      <m:t> </m:t>
                    </m:r>
                    <m:r>
                      <a:rPr lang="en-US" sz="2000" b="1" i="1" dirty="0" smtClean="0">
                        <a:latin typeface="Cambria Math" panose="02040503050406030204" pitchFamily="18" charset="0"/>
                      </a:rPr>
                      <m:t>𝒏</m:t>
                    </m:r>
                    <m:r>
                      <a:rPr lang="en-US" sz="2000" i="1" dirty="0" smtClean="0">
                        <a:latin typeface="Cambria Math" panose="02040503050406030204" pitchFamily="18" charset="0"/>
                      </a:rPr>
                      <m:t> </m:t>
                    </m:r>
                  </m:oMath>
                </a14:m>
                <a:r>
                  <a:rPr lang="en-US" sz="2000" dirty="0"/>
                  <a:t>matrix is calculated from the determinants of </a:t>
                </a:r>
                <a14:m>
                  <m:oMath xmlns:m="http://schemas.openxmlformats.org/officeDocument/2006/math">
                    <m:r>
                      <a:rPr lang="en-US" sz="2000" b="1" i="1" dirty="0" smtClean="0">
                        <a:latin typeface="Cambria Math" panose="02040503050406030204" pitchFamily="18" charset="0"/>
                      </a:rPr>
                      <m:t>𝒏</m:t>
                    </m:r>
                  </m:oMath>
                </a14:m>
                <a:r>
                  <a:rPr lang="en-US" sz="2000" dirty="0"/>
                  <a:t> </a:t>
                </a:r>
                <a:r>
                  <a:rPr lang="en-US" sz="2000" b="1" dirty="0">
                    <a:solidFill>
                      <a:srgbClr val="FF0000"/>
                    </a:solidFill>
                  </a:rPr>
                  <a:t>reduced</a:t>
                </a:r>
                <a:r>
                  <a:rPr lang="en-US" sz="2000" dirty="0"/>
                  <a:t> </a:t>
                </a:r>
                <a:r>
                  <a:rPr lang="en-US" sz="2000" b="1" dirty="0">
                    <a:solidFill>
                      <a:srgbClr val="FF0000"/>
                    </a:solidFill>
                  </a:rPr>
                  <a:t>matrices</a:t>
                </a:r>
                <a:r>
                  <a:rPr lang="en-US" sz="2000" dirty="0"/>
                  <a:t> of size </a:t>
                </a:r>
                <a14:m>
                  <m:oMath xmlns:m="http://schemas.openxmlformats.org/officeDocument/2006/math">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r>
                      <a:rPr lang="en-US" sz="2000" b="1" i="1" dirty="0" smtClean="0">
                        <a:latin typeface="Cambria Math" panose="02040503050406030204" pitchFamily="18" charset="0"/>
                      </a:rPr>
                      <m:t>𝟏</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r>
                      <a:rPr lang="en-US" sz="2000" b="1" i="1" dirty="0" smtClean="0">
                        <a:latin typeface="Cambria Math" panose="02040503050406030204" pitchFamily="18" charset="0"/>
                      </a:rPr>
                      <m:t>𝟏</m:t>
                    </m:r>
                    <m:r>
                      <a:rPr lang="en-US" sz="2000" b="1" i="1" dirty="0" smtClean="0">
                        <a:latin typeface="Cambria Math" panose="02040503050406030204" pitchFamily="18" charset="0"/>
                      </a:rPr>
                      <m:t>)</m:t>
                    </m:r>
                  </m:oMath>
                </a14:m>
                <a:r>
                  <a:rPr lang="en-US" sz="2000" dirty="0"/>
                  <a:t>,</a:t>
                </a:r>
              </a:p>
              <a:p>
                <a:pPr algn="ctr"/>
                <a:r>
                  <a:rPr lang="en-US" sz="2000" dirty="0">
                    <a:solidFill>
                      <a:srgbClr val="00B050"/>
                    </a:solidFill>
                  </a:rPr>
                  <a:t>and so on and so on</a:t>
                </a:r>
                <a:r>
                  <a:rPr lang="en-US" sz="2000" dirty="0"/>
                  <a:t>, getting down to simple 2 x 2 matrices</a:t>
                </a:r>
              </a:p>
            </p:txBody>
          </p:sp>
        </mc:Choice>
        <mc:Fallback xmlns="">
          <p:sp>
            <p:nvSpPr>
              <p:cNvPr id="4" name="TextBox 3">
                <a:extLst>
                  <a:ext uri="{FF2B5EF4-FFF2-40B4-BE49-F238E27FC236}">
                    <a16:creationId xmlns:a16="http://schemas.microsoft.com/office/drawing/2014/main" id="{B333C23D-5FE4-449D-AEDA-C727D40A44A9}"/>
                  </a:ext>
                </a:extLst>
              </p:cNvPr>
              <p:cNvSpPr txBox="1">
                <a:spLocks noRot="1" noChangeAspect="1" noMove="1" noResize="1" noEditPoints="1" noAdjustHandles="1" noChangeArrowheads="1" noChangeShapeType="1" noTextEdit="1"/>
              </p:cNvSpPr>
              <p:nvPr/>
            </p:nvSpPr>
            <p:spPr>
              <a:xfrm>
                <a:off x="1115808" y="4888216"/>
                <a:ext cx="6912385" cy="1323439"/>
              </a:xfrm>
              <a:prstGeom prst="rect">
                <a:avLst/>
              </a:prstGeom>
              <a:blipFill>
                <a:blip r:embed="rId3"/>
                <a:stretch>
                  <a:fillRect t="-2765" b="-7373"/>
                </a:stretch>
              </a:blipFill>
            </p:spPr>
            <p:txBody>
              <a:bodyPr/>
              <a:lstStyle/>
              <a:p>
                <a:r>
                  <a:rPr lang="en-US">
                    <a:noFill/>
                  </a:rPr>
                  <a:t> </a:t>
                </a:r>
              </a:p>
            </p:txBody>
          </p:sp>
        </mc:Fallback>
      </mc:AlternateContent>
    </p:spTree>
    <p:extLst>
      <p:ext uri="{BB962C8B-B14F-4D97-AF65-F5344CB8AC3E}">
        <p14:creationId xmlns:p14="http://schemas.microsoft.com/office/powerpoint/2010/main" val="285648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pic>
        <p:nvPicPr>
          <p:cNvPr id="8" name="Picture 7"/>
          <p:cNvPicPr>
            <a:picLocks noChangeAspect="1"/>
          </p:cNvPicPr>
          <p:nvPr/>
        </p:nvPicPr>
        <p:blipFill>
          <a:blip r:embed="rId2"/>
          <a:stretch>
            <a:fillRect/>
          </a:stretch>
        </p:blipFill>
        <p:spPr>
          <a:xfrm>
            <a:off x="734242" y="2099314"/>
            <a:ext cx="7675517" cy="2563445"/>
          </a:xfrm>
          <a:prstGeom prst="rect">
            <a:avLst/>
          </a:prstGeom>
        </p:spPr>
      </p:pic>
      <p:sp>
        <p:nvSpPr>
          <p:cNvPr id="9" name="TextBox 8"/>
          <p:cNvSpPr txBox="1"/>
          <p:nvPr/>
        </p:nvSpPr>
        <p:spPr>
          <a:xfrm>
            <a:off x="1623647" y="1633418"/>
            <a:ext cx="5896707" cy="461665"/>
          </a:xfrm>
          <a:prstGeom prst="rect">
            <a:avLst/>
          </a:prstGeom>
          <a:noFill/>
        </p:spPr>
        <p:txBody>
          <a:bodyPr wrap="square" rtlCol="0">
            <a:spAutoFit/>
          </a:bodyPr>
          <a:lstStyle/>
          <a:p>
            <a:pPr algn="ctr"/>
            <a:r>
              <a:rPr lang="en-US" sz="2400" dirty="0"/>
              <a:t>Calculating the Determinant of a </a:t>
            </a:r>
            <a:r>
              <a:rPr lang="en-US" sz="2400" b="1" dirty="0"/>
              <a:t>4 x 4</a:t>
            </a:r>
            <a:r>
              <a:rPr lang="en-US" sz="2400" dirty="0"/>
              <a:t> Matrix</a:t>
            </a:r>
          </a:p>
        </p:txBody>
      </p:sp>
      <p:sp>
        <p:nvSpPr>
          <p:cNvPr id="3" name="Slide Number Placeholder 2"/>
          <p:cNvSpPr>
            <a:spLocks noGrp="1"/>
          </p:cNvSpPr>
          <p:nvPr>
            <p:ph type="sldNum" sz="quarter" idx="12"/>
          </p:nvPr>
        </p:nvSpPr>
        <p:spPr/>
        <p:txBody>
          <a:bodyPr/>
          <a:lstStyle/>
          <a:p>
            <a:fld id="{650AD656-6FF9-465D-B7B0-1CD0DD39CD23}" type="slidenum">
              <a:rPr lang="en-US" smtClean="0"/>
              <a:t>46</a:t>
            </a:fld>
            <a:endParaRPr lang="en-US" dirty="0"/>
          </a:p>
        </p:txBody>
      </p:sp>
      <p:sp>
        <p:nvSpPr>
          <p:cNvPr id="4" name="TextBox 3">
            <a:extLst>
              <a:ext uri="{FF2B5EF4-FFF2-40B4-BE49-F238E27FC236}">
                <a16:creationId xmlns:a16="http://schemas.microsoft.com/office/drawing/2014/main" id="{B333C23D-5FE4-449D-AEDA-C727D40A44A9}"/>
              </a:ext>
            </a:extLst>
          </p:cNvPr>
          <p:cNvSpPr txBox="1"/>
          <p:nvPr/>
        </p:nvSpPr>
        <p:spPr>
          <a:xfrm>
            <a:off x="1300238" y="4861658"/>
            <a:ext cx="3168597" cy="1631216"/>
          </a:xfrm>
          <a:prstGeom prst="rect">
            <a:avLst/>
          </a:prstGeom>
          <a:noFill/>
        </p:spPr>
        <p:txBody>
          <a:bodyPr wrap="square" rtlCol="0">
            <a:spAutoFit/>
          </a:bodyPr>
          <a:lstStyle/>
          <a:p>
            <a:r>
              <a:rPr lang="en-US" sz="2000" dirty="0"/>
              <a:t>These smaller matrices, where a row and column has been removed, are called the </a:t>
            </a:r>
            <a:r>
              <a:rPr lang="en-US" sz="2000" b="1" dirty="0"/>
              <a:t>cofactors</a:t>
            </a:r>
            <a:r>
              <a:rPr lang="en-US" sz="2000" dirty="0"/>
              <a:t> of the original (larger) matrix</a:t>
            </a:r>
          </a:p>
        </p:txBody>
      </p:sp>
      <p:sp>
        <p:nvSpPr>
          <p:cNvPr id="7" name="TextBox 6">
            <a:extLst>
              <a:ext uri="{FF2B5EF4-FFF2-40B4-BE49-F238E27FC236}">
                <a16:creationId xmlns:a16="http://schemas.microsoft.com/office/drawing/2014/main" id="{410AAF7B-0091-436D-B968-60BC833511C5}"/>
              </a:ext>
            </a:extLst>
          </p:cNvPr>
          <p:cNvSpPr txBox="1"/>
          <p:nvPr/>
        </p:nvSpPr>
        <p:spPr>
          <a:xfrm>
            <a:off x="5176606" y="4861658"/>
            <a:ext cx="3168597" cy="1323439"/>
          </a:xfrm>
          <a:prstGeom prst="rect">
            <a:avLst/>
          </a:prstGeom>
          <a:noFill/>
        </p:spPr>
        <p:txBody>
          <a:bodyPr wrap="square" rtlCol="0">
            <a:spAutoFit/>
          </a:bodyPr>
          <a:lstStyle/>
          <a:p>
            <a:r>
              <a:rPr lang="en-US" sz="2000" dirty="0"/>
              <a:t>Notice the sign in front of each cofactor </a:t>
            </a:r>
            <a:r>
              <a:rPr lang="en-US" sz="2000" b="1" dirty="0"/>
              <a:t>alternates</a:t>
            </a:r>
            <a:r>
              <a:rPr lang="en-US" sz="2000" dirty="0"/>
              <a:t> from positive (+1) to negative (-1)</a:t>
            </a:r>
          </a:p>
        </p:txBody>
      </p:sp>
    </p:spTree>
    <p:extLst>
      <p:ext uri="{BB962C8B-B14F-4D97-AF65-F5344CB8AC3E}">
        <p14:creationId xmlns:p14="http://schemas.microsoft.com/office/powerpoint/2010/main" val="13995017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864073-6951-E998-648B-7FD71F4D3FC0}"/>
              </a:ext>
            </a:extLst>
          </p:cNvPr>
          <p:cNvSpPr>
            <a:spLocks noGrp="1"/>
          </p:cNvSpPr>
          <p:nvPr>
            <p:ph type="sldNum" sz="quarter" idx="12"/>
          </p:nvPr>
        </p:nvSpPr>
        <p:spPr/>
        <p:txBody>
          <a:bodyPr/>
          <a:lstStyle/>
          <a:p>
            <a:fld id="{650AD656-6FF9-465D-B7B0-1CD0DD39CD23}" type="slidenum">
              <a:rPr lang="en-US" smtClean="0"/>
              <a:pPr/>
              <a:t>47</a:t>
            </a:fld>
            <a:endParaRPr lang="en-US" dirty="0"/>
          </a:p>
        </p:txBody>
      </p:sp>
      <p:sp>
        <p:nvSpPr>
          <p:cNvPr id="4" name="Title 1">
            <a:extLst>
              <a:ext uri="{FF2B5EF4-FFF2-40B4-BE49-F238E27FC236}">
                <a16:creationId xmlns:a16="http://schemas.microsoft.com/office/drawing/2014/main" id="{78CBE68A-1478-5478-584D-C57CFF1C8C60}"/>
              </a:ext>
            </a:extLst>
          </p:cNvPr>
          <p:cNvSpPr>
            <a:spLocks noGrp="1"/>
          </p:cNvSpPr>
          <p:nvPr>
            <p:ph type="title"/>
          </p:nvPr>
        </p:nvSpPr>
        <p:spPr>
          <a:xfrm>
            <a:off x="628650" y="365126"/>
            <a:ext cx="7886700" cy="1325563"/>
          </a:xfrm>
        </p:spPr>
        <p:txBody>
          <a:bodyPr>
            <a:noAutofit/>
          </a:bodyPr>
          <a:lstStyle/>
          <a:p>
            <a:pPr algn="ctr"/>
            <a:r>
              <a:rPr lang="en-US" sz="3200" b="1" dirty="0">
                <a:solidFill>
                  <a:srgbClr val="00B050"/>
                </a:solidFill>
                <a:latin typeface="+mn-lt"/>
              </a:rPr>
              <a:t>Run</a:t>
            </a:r>
            <a:r>
              <a:rPr lang="en-US" sz="3200" dirty="0">
                <a:latin typeface="+mn-lt"/>
              </a:rPr>
              <a:t> Cell 5 – matrix_algebra.ipynb</a:t>
            </a:r>
          </a:p>
        </p:txBody>
      </p:sp>
      <p:pic>
        <p:nvPicPr>
          <p:cNvPr id="7" name="Picture 6">
            <a:extLst>
              <a:ext uri="{FF2B5EF4-FFF2-40B4-BE49-F238E27FC236}">
                <a16:creationId xmlns:a16="http://schemas.microsoft.com/office/drawing/2014/main" id="{EB055ABB-BBFB-6FB2-0A92-510B05C69896}"/>
              </a:ext>
            </a:extLst>
          </p:cNvPr>
          <p:cNvPicPr>
            <a:picLocks noChangeAspect="1"/>
          </p:cNvPicPr>
          <p:nvPr/>
        </p:nvPicPr>
        <p:blipFill>
          <a:blip r:embed="rId2"/>
          <a:stretch>
            <a:fillRect/>
          </a:stretch>
        </p:blipFill>
        <p:spPr>
          <a:xfrm>
            <a:off x="1919619" y="1947108"/>
            <a:ext cx="5304762" cy="3704762"/>
          </a:xfrm>
          <a:prstGeom prst="rect">
            <a:avLst/>
          </a:prstGeom>
          <a:ln>
            <a:solidFill>
              <a:schemeClr val="tx1"/>
            </a:solidFill>
          </a:ln>
        </p:spPr>
      </p:pic>
      <p:grpSp>
        <p:nvGrpSpPr>
          <p:cNvPr id="31" name="Group 30">
            <a:extLst>
              <a:ext uri="{FF2B5EF4-FFF2-40B4-BE49-F238E27FC236}">
                <a16:creationId xmlns:a16="http://schemas.microsoft.com/office/drawing/2014/main" id="{0E083574-7B52-39B4-6824-ABA722BF939A}"/>
              </a:ext>
            </a:extLst>
          </p:cNvPr>
          <p:cNvGrpSpPr/>
          <p:nvPr/>
        </p:nvGrpSpPr>
        <p:grpSpPr>
          <a:xfrm>
            <a:off x="5188618" y="2537646"/>
            <a:ext cx="1076632" cy="369332"/>
            <a:chOff x="4968362" y="2079211"/>
            <a:chExt cx="1076632" cy="369332"/>
          </a:xfrm>
        </p:grpSpPr>
        <p:cxnSp>
          <p:nvCxnSpPr>
            <p:cNvPr id="33" name="Straight Arrow Connector 32">
              <a:extLst>
                <a:ext uri="{FF2B5EF4-FFF2-40B4-BE49-F238E27FC236}">
                  <a16:creationId xmlns:a16="http://schemas.microsoft.com/office/drawing/2014/main" id="{0DE610BB-3697-DC6C-68AA-662A79287E60}"/>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B5ECC6A-2A20-3767-5972-93F66C030D0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1" name="Group 40">
            <a:extLst>
              <a:ext uri="{FF2B5EF4-FFF2-40B4-BE49-F238E27FC236}">
                <a16:creationId xmlns:a16="http://schemas.microsoft.com/office/drawing/2014/main" id="{9CE5A658-E744-E40B-3F94-56A343BF16B1}"/>
              </a:ext>
            </a:extLst>
          </p:cNvPr>
          <p:cNvGrpSpPr/>
          <p:nvPr/>
        </p:nvGrpSpPr>
        <p:grpSpPr>
          <a:xfrm>
            <a:off x="6323731" y="3275197"/>
            <a:ext cx="1076632" cy="369332"/>
            <a:chOff x="4704120" y="2356972"/>
            <a:chExt cx="1076632" cy="369332"/>
          </a:xfrm>
        </p:grpSpPr>
        <p:cxnSp>
          <p:nvCxnSpPr>
            <p:cNvPr id="45" name="Straight Arrow Connector 44">
              <a:extLst>
                <a:ext uri="{FF2B5EF4-FFF2-40B4-BE49-F238E27FC236}">
                  <a16:creationId xmlns:a16="http://schemas.microsoft.com/office/drawing/2014/main" id="{65F5C4D9-7B79-D9DE-9FAA-053B66C49581}"/>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5C3C914-DC2B-9630-C14D-96CAD150192E}"/>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7" name="Group 46">
            <a:extLst>
              <a:ext uri="{FF2B5EF4-FFF2-40B4-BE49-F238E27FC236}">
                <a16:creationId xmlns:a16="http://schemas.microsoft.com/office/drawing/2014/main" id="{112E745B-D45F-2647-D214-B4239ACA54E7}"/>
              </a:ext>
            </a:extLst>
          </p:cNvPr>
          <p:cNvGrpSpPr/>
          <p:nvPr/>
        </p:nvGrpSpPr>
        <p:grpSpPr>
          <a:xfrm>
            <a:off x="6843996" y="3508937"/>
            <a:ext cx="1068643" cy="369332"/>
            <a:chOff x="3647644" y="4910075"/>
            <a:chExt cx="1068643" cy="369332"/>
          </a:xfrm>
        </p:grpSpPr>
        <p:sp>
          <p:nvSpPr>
            <p:cNvPr id="48" name="TextBox 47">
              <a:extLst>
                <a:ext uri="{FF2B5EF4-FFF2-40B4-BE49-F238E27FC236}">
                  <a16:creationId xmlns:a16="http://schemas.microsoft.com/office/drawing/2014/main" id="{24384587-6AF0-7690-13C9-E493BD4700F3}"/>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9" name="Straight Arrow Connector 48">
              <a:extLst>
                <a:ext uri="{FF2B5EF4-FFF2-40B4-BE49-F238E27FC236}">
                  <a16:creationId xmlns:a16="http://schemas.microsoft.com/office/drawing/2014/main" id="{C1F6A64B-7D74-5423-6E31-36D7E492C720}"/>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C1969E39-88E1-25C1-0CE8-3DD604D42308}"/>
              </a:ext>
            </a:extLst>
          </p:cNvPr>
          <p:cNvGrpSpPr/>
          <p:nvPr/>
        </p:nvGrpSpPr>
        <p:grpSpPr>
          <a:xfrm>
            <a:off x="3425510" y="4148356"/>
            <a:ext cx="1076632" cy="369332"/>
            <a:chOff x="4968362" y="2079211"/>
            <a:chExt cx="1076632" cy="369332"/>
          </a:xfrm>
        </p:grpSpPr>
        <p:cxnSp>
          <p:nvCxnSpPr>
            <p:cNvPr id="51" name="Straight Arrow Connector 50">
              <a:extLst>
                <a:ext uri="{FF2B5EF4-FFF2-40B4-BE49-F238E27FC236}">
                  <a16:creationId xmlns:a16="http://schemas.microsoft.com/office/drawing/2014/main" id="{03FDD244-DDAA-BA4C-196A-1E595D5999B7}"/>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60E5DCB8-10ED-8EC5-B71D-4EE10CC992E8}"/>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3" name="Group 52">
            <a:extLst>
              <a:ext uri="{FF2B5EF4-FFF2-40B4-BE49-F238E27FC236}">
                <a16:creationId xmlns:a16="http://schemas.microsoft.com/office/drawing/2014/main" id="{90A96CDC-ABA6-EC00-A2D6-BFB60163D4C2}"/>
              </a:ext>
            </a:extLst>
          </p:cNvPr>
          <p:cNvGrpSpPr/>
          <p:nvPr/>
        </p:nvGrpSpPr>
        <p:grpSpPr>
          <a:xfrm>
            <a:off x="4670990" y="4775549"/>
            <a:ext cx="1076632" cy="369332"/>
            <a:chOff x="4704120" y="2356972"/>
            <a:chExt cx="1076632" cy="369332"/>
          </a:xfrm>
        </p:grpSpPr>
        <p:cxnSp>
          <p:nvCxnSpPr>
            <p:cNvPr id="54" name="Straight Arrow Connector 53">
              <a:extLst>
                <a:ext uri="{FF2B5EF4-FFF2-40B4-BE49-F238E27FC236}">
                  <a16:creationId xmlns:a16="http://schemas.microsoft.com/office/drawing/2014/main" id="{47380D54-739C-28BC-DD51-5DCE9B45CE6B}"/>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CA22BFA8-32ED-5138-37E8-B440A5B46CA2}"/>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6" name="Group 55">
            <a:extLst>
              <a:ext uri="{FF2B5EF4-FFF2-40B4-BE49-F238E27FC236}">
                <a16:creationId xmlns:a16="http://schemas.microsoft.com/office/drawing/2014/main" id="{DD2C9FF4-2EF2-EF61-FB68-D4CE30F7B309}"/>
              </a:ext>
            </a:extLst>
          </p:cNvPr>
          <p:cNvGrpSpPr/>
          <p:nvPr/>
        </p:nvGrpSpPr>
        <p:grpSpPr>
          <a:xfrm>
            <a:off x="2889482" y="5235240"/>
            <a:ext cx="1068643" cy="369332"/>
            <a:chOff x="3647644" y="4910075"/>
            <a:chExt cx="1068643" cy="369332"/>
          </a:xfrm>
        </p:grpSpPr>
        <p:sp>
          <p:nvSpPr>
            <p:cNvPr id="57" name="TextBox 56">
              <a:extLst>
                <a:ext uri="{FF2B5EF4-FFF2-40B4-BE49-F238E27FC236}">
                  <a16:creationId xmlns:a16="http://schemas.microsoft.com/office/drawing/2014/main" id="{1A955B81-ABED-0706-D4DE-2AA5EFC5E535}"/>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8" name="Straight Arrow Connector 57">
              <a:extLst>
                <a:ext uri="{FF2B5EF4-FFF2-40B4-BE49-F238E27FC236}">
                  <a16:creationId xmlns:a16="http://schemas.microsoft.com/office/drawing/2014/main" id="{AAB7AD08-C94D-4BDB-FB2D-22114BF98B68}"/>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1A24F2FD-56FB-C2C4-20AF-A698089A9F34}"/>
              </a:ext>
            </a:extLst>
          </p:cNvPr>
          <p:cNvSpPr/>
          <p:nvPr/>
        </p:nvSpPr>
        <p:spPr>
          <a:xfrm>
            <a:off x="4193628" y="3342290"/>
            <a:ext cx="1688164" cy="22860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027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right)">
                                      <p:cBhvr>
                                        <p:cTn id="11" dur="500"/>
                                        <p:tgtEl>
                                          <p:spTgt spid="31"/>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wipe(right)">
                                      <p:cBhvr>
                                        <p:cTn id="15" dur="500"/>
                                        <p:tgtEl>
                                          <p:spTgt spid="5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wipe(right)">
                                      <p:cBhvr>
                                        <p:cTn id="20" dur="500"/>
                                        <p:tgtEl>
                                          <p:spTgt spid="41"/>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barn(inVertical)">
                                      <p:cBhvr>
                                        <p:cTn id="24" dur="500"/>
                                        <p:tgtEl>
                                          <p:spTgt spid="2"/>
                                        </p:tgtEl>
                                      </p:cBhvr>
                                    </p:animEffect>
                                  </p:childTnLst>
                                </p:cTn>
                              </p:par>
                            </p:childTnLst>
                          </p:cTn>
                        </p:par>
                        <p:par>
                          <p:cTn id="25" fill="hold">
                            <p:stCondLst>
                              <p:cond delay="1000"/>
                            </p:stCondLst>
                            <p:childTnLst>
                              <p:par>
                                <p:cTn id="26" presetID="22" presetClass="entr" presetSubtype="2" fill="hold" nodeType="after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wipe(right)">
                                      <p:cBhvr>
                                        <p:cTn id="28" dur="500"/>
                                        <p:tgtEl>
                                          <p:spTgt spid="5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wipe(right)">
                                      <p:cBhvr>
                                        <p:cTn id="33" dur="500"/>
                                        <p:tgtEl>
                                          <p:spTgt spid="47"/>
                                        </p:tgtEl>
                                      </p:cBhvr>
                                    </p:animEffect>
                                  </p:childTnLst>
                                </p:cTn>
                              </p:par>
                            </p:childTnLst>
                          </p:cTn>
                        </p:par>
                        <p:par>
                          <p:cTn id="34" fill="hold">
                            <p:stCondLst>
                              <p:cond delay="500"/>
                            </p:stCondLst>
                            <p:childTnLst>
                              <p:par>
                                <p:cTn id="35" presetID="22" presetClass="entr" presetSubtype="2" fill="hold" nodeType="after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wipe(right)">
                                      <p:cBhvr>
                                        <p:cTn id="3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98326B-5167-CD40-B3E5-5EEF33AB2752}"/>
              </a:ext>
            </a:extLst>
          </p:cNvPr>
          <p:cNvPicPr>
            <a:picLocks noChangeAspect="1"/>
          </p:cNvPicPr>
          <p:nvPr/>
        </p:nvPicPr>
        <p:blipFill>
          <a:blip r:embed="rId2"/>
          <a:stretch>
            <a:fillRect/>
          </a:stretch>
        </p:blipFill>
        <p:spPr>
          <a:xfrm>
            <a:off x="298185" y="1472392"/>
            <a:ext cx="4922376" cy="3913216"/>
          </a:xfrm>
          <a:prstGeom prst="rect">
            <a:avLst/>
          </a:prstGeom>
          <a:ln>
            <a:solidFill>
              <a:schemeClr val="tx1"/>
            </a:solidFill>
          </a:ln>
        </p:spPr>
      </p:pic>
      <p:sp>
        <p:nvSpPr>
          <p:cNvPr id="3" name="Slide Number Placeholder 2">
            <a:extLst>
              <a:ext uri="{FF2B5EF4-FFF2-40B4-BE49-F238E27FC236}">
                <a16:creationId xmlns:a16="http://schemas.microsoft.com/office/drawing/2014/main" id="{9C864073-6951-E998-648B-7FD71F4D3FC0}"/>
              </a:ext>
            </a:extLst>
          </p:cNvPr>
          <p:cNvSpPr>
            <a:spLocks noGrp="1"/>
          </p:cNvSpPr>
          <p:nvPr>
            <p:ph type="sldNum" sz="quarter" idx="12"/>
          </p:nvPr>
        </p:nvSpPr>
        <p:spPr/>
        <p:txBody>
          <a:bodyPr/>
          <a:lstStyle/>
          <a:p>
            <a:fld id="{650AD656-6FF9-465D-B7B0-1CD0DD39CD23}" type="slidenum">
              <a:rPr lang="en-US" smtClean="0"/>
              <a:pPr/>
              <a:t>48</a:t>
            </a:fld>
            <a:endParaRPr lang="en-US" dirty="0"/>
          </a:p>
        </p:txBody>
      </p:sp>
      <p:sp>
        <p:nvSpPr>
          <p:cNvPr id="4" name="Title 1">
            <a:extLst>
              <a:ext uri="{FF2B5EF4-FFF2-40B4-BE49-F238E27FC236}">
                <a16:creationId xmlns:a16="http://schemas.microsoft.com/office/drawing/2014/main" id="{78CBE68A-1478-5478-584D-C57CFF1C8C60}"/>
              </a:ext>
            </a:extLst>
          </p:cNvPr>
          <p:cNvSpPr>
            <a:spLocks noGrp="1"/>
          </p:cNvSpPr>
          <p:nvPr>
            <p:ph type="title"/>
          </p:nvPr>
        </p:nvSpPr>
        <p:spPr>
          <a:xfrm>
            <a:off x="628650" y="365126"/>
            <a:ext cx="7886700" cy="1325563"/>
          </a:xfrm>
        </p:spPr>
        <p:txBody>
          <a:bodyPr>
            <a:noAutofit/>
          </a:bodyPr>
          <a:lstStyle/>
          <a:p>
            <a:pPr algn="ctr"/>
            <a:r>
              <a:rPr lang="en-US" sz="3200" b="1" dirty="0">
                <a:solidFill>
                  <a:srgbClr val="00B050"/>
                </a:solidFill>
                <a:latin typeface="+mn-lt"/>
              </a:rPr>
              <a:t>Run</a:t>
            </a:r>
            <a:r>
              <a:rPr lang="en-US" sz="3200" dirty="0">
                <a:latin typeface="+mn-lt"/>
              </a:rPr>
              <a:t> Cell 6 – matrix_algebra.ipynb</a:t>
            </a:r>
          </a:p>
        </p:txBody>
      </p:sp>
      <p:grpSp>
        <p:nvGrpSpPr>
          <p:cNvPr id="31" name="Group 30">
            <a:extLst>
              <a:ext uri="{FF2B5EF4-FFF2-40B4-BE49-F238E27FC236}">
                <a16:creationId xmlns:a16="http://schemas.microsoft.com/office/drawing/2014/main" id="{0E083574-7B52-39B4-6824-ABA722BF939A}"/>
              </a:ext>
            </a:extLst>
          </p:cNvPr>
          <p:cNvGrpSpPr/>
          <p:nvPr/>
        </p:nvGrpSpPr>
        <p:grpSpPr>
          <a:xfrm>
            <a:off x="4033684" y="2911105"/>
            <a:ext cx="1076632" cy="369332"/>
            <a:chOff x="4968362" y="2079211"/>
            <a:chExt cx="1076632" cy="369332"/>
          </a:xfrm>
        </p:grpSpPr>
        <p:cxnSp>
          <p:nvCxnSpPr>
            <p:cNvPr id="33" name="Straight Arrow Connector 32">
              <a:extLst>
                <a:ext uri="{FF2B5EF4-FFF2-40B4-BE49-F238E27FC236}">
                  <a16:creationId xmlns:a16="http://schemas.microsoft.com/office/drawing/2014/main" id="{0DE610BB-3697-DC6C-68AA-662A79287E60}"/>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B5ECC6A-2A20-3767-5972-93F66C030D0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1" name="Group 40">
            <a:extLst>
              <a:ext uri="{FF2B5EF4-FFF2-40B4-BE49-F238E27FC236}">
                <a16:creationId xmlns:a16="http://schemas.microsoft.com/office/drawing/2014/main" id="{9CE5A658-E744-E40B-3F94-56A343BF16B1}"/>
              </a:ext>
            </a:extLst>
          </p:cNvPr>
          <p:cNvGrpSpPr/>
          <p:nvPr/>
        </p:nvGrpSpPr>
        <p:grpSpPr>
          <a:xfrm>
            <a:off x="5196248" y="4552203"/>
            <a:ext cx="1076632" cy="369332"/>
            <a:chOff x="4704120" y="2356972"/>
            <a:chExt cx="1076632" cy="369332"/>
          </a:xfrm>
        </p:grpSpPr>
        <p:cxnSp>
          <p:nvCxnSpPr>
            <p:cNvPr id="45" name="Straight Arrow Connector 44">
              <a:extLst>
                <a:ext uri="{FF2B5EF4-FFF2-40B4-BE49-F238E27FC236}">
                  <a16:creationId xmlns:a16="http://schemas.microsoft.com/office/drawing/2014/main" id="{65F5C4D9-7B79-D9DE-9FAA-053B66C49581}"/>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5C3C914-DC2B-9630-C14D-96CAD150192E}"/>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7" name="Group 46">
            <a:extLst>
              <a:ext uri="{FF2B5EF4-FFF2-40B4-BE49-F238E27FC236}">
                <a16:creationId xmlns:a16="http://schemas.microsoft.com/office/drawing/2014/main" id="{112E745B-D45F-2647-D214-B4239ACA54E7}"/>
              </a:ext>
            </a:extLst>
          </p:cNvPr>
          <p:cNvGrpSpPr/>
          <p:nvPr/>
        </p:nvGrpSpPr>
        <p:grpSpPr>
          <a:xfrm>
            <a:off x="3952027" y="5020748"/>
            <a:ext cx="1068643" cy="369332"/>
            <a:chOff x="3647644" y="4910075"/>
            <a:chExt cx="1068643" cy="369332"/>
          </a:xfrm>
        </p:grpSpPr>
        <p:sp>
          <p:nvSpPr>
            <p:cNvPr id="48" name="TextBox 47">
              <a:extLst>
                <a:ext uri="{FF2B5EF4-FFF2-40B4-BE49-F238E27FC236}">
                  <a16:creationId xmlns:a16="http://schemas.microsoft.com/office/drawing/2014/main" id="{24384587-6AF0-7690-13C9-E493BD4700F3}"/>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9" name="Straight Arrow Connector 48">
              <a:extLst>
                <a:ext uri="{FF2B5EF4-FFF2-40B4-BE49-F238E27FC236}">
                  <a16:creationId xmlns:a16="http://schemas.microsoft.com/office/drawing/2014/main" id="{C1F6A64B-7D74-5423-6E31-36D7E492C720}"/>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6" name="Rectangle 5">
            <a:extLst>
              <a:ext uri="{FF2B5EF4-FFF2-40B4-BE49-F238E27FC236}">
                <a16:creationId xmlns:a16="http://schemas.microsoft.com/office/drawing/2014/main" id="{D0DC97E2-A5F2-5E64-FB1B-536C34657746}"/>
              </a:ext>
            </a:extLst>
          </p:cNvPr>
          <p:cNvSpPr/>
          <p:nvPr/>
        </p:nvSpPr>
        <p:spPr>
          <a:xfrm>
            <a:off x="2317531" y="4627179"/>
            <a:ext cx="938048" cy="22859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0EF521D-A024-7465-AD96-FFA0E4DC01A7}"/>
              </a:ext>
            </a:extLst>
          </p:cNvPr>
          <p:cNvPicPr>
            <a:picLocks noChangeAspect="1"/>
          </p:cNvPicPr>
          <p:nvPr/>
        </p:nvPicPr>
        <p:blipFill>
          <a:blip r:embed="rId3"/>
          <a:stretch>
            <a:fillRect/>
          </a:stretch>
        </p:blipFill>
        <p:spPr>
          <a:xfrm>
            <a:off x="3952027" y="2973470"/>
            <a:ext cx="4763419" cy="3157466"/>
          </a:xfrm>
          <a:prstGeom prst="rect">
            <a:avLst/>
          </a:prstGeom>
          <a:ln>
            <a:solidFill>
              <a:schemeClr val="tx1"/>
            </a:solidFill>
          </a:ln>
        </p:spPr>
      </p:pic>
      <p:sp>
        <p:nvSpPr>
          <p:cNvPr id="28" name="Speech Bubble: Rectangle with Corners Rounded 27">
            <a:extLst>
              <a:ext uri="{FF2B5EF4-FFF2-40B4-BE49-F238E27FC236}">
                <a16:creationId xmlns:a16="http://schemas.microsoft.com/office/drawing/2014/main" id="{64B0113F-E56C-A81E-DCBF-6E0D3C5F9C36}"/>
              </a:ext>
            </a:extLst>
          </p:cNvPr>
          <p:cNvSpPr/>
          <p:nvPr/>
        </p:nvSpPr>
        <p:spPr>
          <a:xfrm>
            <a:off x="6457950" y="5020748"/>
            <a:ext cx="2057400" cy="995516"/>
          </a:xfrm>
          <a:prstGeom prst="wedgeRoundRectCallout">
            <a:avLst>
              <a:gd name="adj1" fmla="val -81085"/>
              <a:gd name="adj2" fmla="val 419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Determinants can get quite large!</a:t>
            </a:r>
          </a:p>
        </p:txBody>
      </p:sp>
      <p:sp>
        <p:nvSpPr>
          <p:cNvPr id="29" name="Rectangle 28">
            <a:extLst>
              <a:ext uri="{FF2B5EF4-FFF2-40B4-BE49-F238E27FC236}">
                <a16:creationId xmlns:a16="http://schemas.microsoft.com/office/drawing/2014/main" id="{B58D4C03-D55B-BAF3-65C1-69AE88C2BF28}"/>
              </a:ext>
            </a:extLst>
          </p:cNvPr>
          <p:cNvSpPr/>
          <p:nvPr/>
        </p:nvSpPr>
        <p:spPr>
          <a:xfrm>
            <a:off x="4468699" y="5843588"/>
            <a:ext cx="1301070" cy="2357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268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right)">
                                      <p:cBhvr>
                                        <p:cTn id="11" dur="500"/>
                                        <p:tgtEl>
                                          <p:spTgt spid="3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right)">
                                      <p:cBhvr>
                                        <p:cTn id="16" dur="500"/>
                                        <p:tgtEl>
                                          <p:spTgt spid="41"/>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arn(inVertical)">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wipe(right)">
                                      <p:cBhvr>
                                        <p:cTn id="25" dur="500"/>
                                        <p:tgtEl>
                                          <p:spTgt spid="4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up)">
                                      <p:cBhvr>
                                        <p:cTn id="30" dur="500"/>
                                        <p:tgtEl>
                                          <p:spTgt spid="9"/>
                                        </p:tgtEl>
                                      </p:cBhvr>
                                    </p:animEffect>
                                  </p:childTnLst>
                                </p:cTn>
                              </p:par>
                            </p:childTnLst>
                          </p:cTn>
                        </p:par>
                        <p:par>
                          <p:cTn id="31" fill="hold">
                            <p:stCondLst>
                              <p:cond delay="500"/>
                            </p:stCondLst>
                            <p:childTnLst>
                              <p:par>
                                <p:cTn id="32" presetID="22" presetClass="entr" presetSubtype="2" fill="hold" grpId="0" nodeType="after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wipe(right)">
                                      <p:cBhvr>
                                        <p:cTn id="34" dur="500"/>
                                        <p:tgtEl>
                                          <p:spTgt spid="28"/>
                                        </p:tgtEl>
                                      </p:cBhvr>
                                    </p:animEffect>
                                  </p:childTnLst>
                                </p:cTn>
                              </p:par>
                            </p:childTnLst>
                          </p:cTn>
                        </p:par>
                        <p:par>
                          <p:cTn id="35" fill="hold">
                            <p:stCondLst>
                              <p:cond delay="1000"/>
                            </p:stCondLst>
                            <p:childTnLst>
                              <p:par>
                                <p:cTn id="36" presetID="16" presetClass="entr" presetSubtype="21" fill="hold" grpId="0" nodeType="after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barn(inVertical)">
                                      <p:cBhvr>
                                        <p:cTn id="3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8" grpId="0" animBg="1"/>
      <p:bldP spid="2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49</a:t>
            </a:fld>
            <a:endParaRPr lang="en-US" dirty="0"/>
          </a:p>
        </p:txBody>
      </p:sp>
      <p:pic>
        <p:nvPicPr>
          <p:cNvPr id="3" name="Picture 2">
            <a:extLst>
              <a:ext uri="{FF2B5EF4-FFF2-40B4-BE49-F238E27FC236}">
                <a16:creationId xmlns:a16="http://schemas.microsoft.com/office/drawing/2014/main" id="{6B1CC8FF-752B-4D78-8B7A-309D4FE22219}"/>
              </a:ext>
            </a:extLst>
          </p:cNvPr>
          <p:cNvPicPr>
            <a:picLocks noChangeAspect="1"/>
          </p:cNvPicPr>
          <p:nvPr/>
        </p:nvPicPr>
        <p:blipFill rotWithShape="1">
          <a:blip r:embed="rId3"/>
          <a:srcRect b="15509"/>
          <a:stretch/>
        </p:blipFill>
        <p:spPr>
          <a:xfrm>
            <a:off x="934537" y="1428214"/>
            <a:ext cx="7159664" cy="4798739"/>
          </a:xfrm>
          <a:prstGeom prst="rect">
            <a:avLst/>
          </a:prstGeom>
          <a:ln>
            <a:solidFill>
              <a:schemeClr val="tx1"/>
            </a:solidFill>
          </a:ln>
        </p:spPr>
      </p:pic>
      <p:sp>
        <p:nvSpPr>
          <p:cNvPr id="10" name="Rectangle 9">
            <a:extLst>
              <a:ext uri="{FF2B5EF4-FFF2-40B4-BE49-F238E27FC236}">
                <a16:creationId xmlns:a16="http://schemas.microsoft.com/office/drawing/2014/main" id="{4B49DF83-889E-4D9F-BFB6-EFBBEAACDDC5}"/>
              </a:ext>
            </a:extLst>
          </p:cNvPr>
          <p:cNvSpPr/>
          <p:nvPr/>
        </p:nvSpPr>
        <p:spPr>
          <a:xfrm>
            <a:off x="1855661" y="5372100"/>
            <a:ext cx="1455098" cy="3586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peech Bubble: Rectangle with Corners Rounded 5">
            <a:extLst>
              <a:ext uri="{FF2B5EF4-FFF2-40B4-BE49-F238E27FC236}">
                <a16:creationId xmlns:a16="http://schemas.microsoft.com/office/drawing/2014/main" id="{66ADB401-5F7D-4658-8786-548BD4C201A0}"/>
              </a:ext>
            </a:extLst>
          </p:cNvPr>
          <p:cNvSpPr/>
          <p:nvPr/>
        </p:nvSpPr>
        <p:spPr>
          <a:xfrm>
            <a:off x="4231883" y="5615321"/>
            <a:ext cx="2057400" cy="995516"/>
          </a:xfrm>
          <a:prstGeom prst="wedgeRoundRectCallout">
            <a:avLst>
              <a:gd name="adj1" fmla="val -96411"/>
              <a:gd name="adj2" fmla="val -530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Always seek independent confirmation!</a:t>
            </a:r>
          </a:p>
        </p:txBody>
      </p:sp>
    </p:spTree>
    <p:extLst>
      <p:ext uri="{BB962C8B-B14F-4D97-AF65-F5344CB8AC3E}">
        <p14:creationId xmlns:p14="http://schemas.microsoft.com/office/powerpoint/2010/main" val="2792171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inVertic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latin typeface="+mn-lt"/>
              </a:rPr>
              <a:t>Real</a:t>
            </a:r>
            <a:r>
              <a:rPr lang="en-US" sz="3200" dirty="0">
                <a:latin typeface="+mn-lt"/>
              </a:rPr>
              <a:t> Vectors</a:t>
            </a:r>
          </a:p>
        </p:txBody>
      </p:sp>
      <p:sp>
        <p:nvSpPr>
          <p:cNvPr id="4" name="Slide Number Placeholder 3"/>
          <p:cNvSpPr>
            <a:spLocks noGrp="1"/>
          </p:cNvSpPr>
          <p:nvPr>
            <p:ph type="sldNum" sz="quarter" idx="12"/>
          </p:nvPr>
        </p:nvSpPr>
        <p:spPr/>
        <p:txBody>
          <a:bodyPr/>
          <a:lstStyle/>
          <a:p>
            <a:fld id="{650AD656-6FF9-465D-B7B0-1CD0DD39CD23}" type="slidenum">
              <a:rPr lang="en-US" smtClean="0"/>
              <a:t>5</a:t>
            </a:fld>
            <a:endParaRPr lang="en-US" dirty="0"/>
          </a:p>
        </p:txBody>
      </p:sp>
      <p:grpSp>
        <p:nvGrpSpPr>
          <p:cNvPr id="3" name="Group 2">
            <a:extLst>
              <a:ext uri="{FF2B5EF4-FFF2-40B4-BE49-F238E27FC236}">
                <a16:creationId xmlns:a16="http://schemas.microsoft.com/office/drawing/2014/main" id="{6EFE731C-A811-4389-8EE1-89E7822DA726}"/>
              </a:ext>
            </a:extLst>
          </p:cNvPr>
          <p:cNvGrpSpPr/>
          <p:nvPr/>
        </p:nvGrpSpPr>
        <p:grpSpPr>
          <a:xfrm>
            <a:off x="5733209" y="1650100"/>
            <a:ext cx="2095510" cy="718834"/>
            <a:chOff x="5733210" y="1792826"/>
            <a:chExt cx="2095510" cy="718834"/>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B57B3BA-C15E-441A-A7E9-B7DC700A2EBD}"/>
                    </a:ext>
                  </a:extLst>
                </p:cNvPr>
                <p:cNvSpPr txBox="1"/>
                <p:nvPr/>
              </p:nvSpPr>
              <p:spPr>
                <a:xfrm>
                  <a:off x="5733210" y="1792826"/>
                  <a:ext cx="2095510" cy="2918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𝐵𝑎𝑠𝑖𝑠</m:t>
                        </m:r>
                        <m:r>
                          <a:rPr lang="en-US" b="0" i="1" smtClean="0">
                            <a:latin typeface="Cambria Math" panose="02040503050406030204" pitchFamily="18" charset="0"/>
                          </a:rPr>
                          <m:t> </m:t>
                        </m:r>
                        <m:r>
                          <a:rPr lang="en-US" b="0" i="1" smtClean="0">
                            <a:latin typeface="Cambria Math" panose="02040503050406030204" pitchFamily="18" charset="0"/>
                          </a:rPr>
                          <m:t>𝑉𝑒𝑐𝑡𝑜𝑟𝑠</m:t>
                        </m:r>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oMath>
                    </m:oMathPara>
                  </a14:m>
                  <a:endParaRPr lang="en-US" dirty="0"/>
                </a:p>
              </p:txBody>
            </p:sp>
          </mc:Choice>
          <mc:Fallback xmlns="">
            <p:sp>
              <p:nvSpPr>
                <p:cNvPr id="10" name="TextBox 9">
                  <a:extLst>
                    <a:ext uri="{FF2B5EF4-FFF2-40B4-BE49-F238E27FC236}">
                      <a16:creationId xmlns:a16="http://schemas.microsoft.com/office/drawing/2014/main" id="{2B57B3BA-C15E-441A-A7E9-B7DC700A2EBD}"/>
                    </a:ext>
                  </a:extLst>
                </p:cNvPr>
                <p:cNvSpPr txBox="1">
                  <a:spLocks noRot="1" noChangeAspect="1" noMove="1" noResize="1" noEditPoints="1" noAdjustHandles="1" noChangeArrowheads="1" noChangeShapeType="1" noTextEdit="1"/>
                </p:cNvSpPr>
                <p:nvPr/>
              </p:nvSpPr>
              <p:spPr>
                <a:xfrm>
                  <a:off x="5733210" y="1792826"/>
                  <a:ext cx="2095510" cy="291811"/>
                </a:xfrm>
                <a:prstGeom prst="rect">
                  <a:avLst/>
                </a:prstGeom>
                <a:blipFill>
                  <a:blip r:embed="rId5"/>
                  <a:stretch>
                    <a:fillRect l="-2326" t="-18750" r="-15116" b="-25000"/>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A4A6DE40-523E-4FEF-BE72-526D67754D0D}"/>
                </a:ext>
              </a:extLst>
            </p:cNvPr>
            <p:cNvSpPr txBox="1"/>
            <p:nvPr/>
          </p:nvSpPr>
          <p:spPr>
            <a:xfrm>
              <a:off x="5851817" y="2142328"/>
              <a:ext cx="1858297" cy="369332"/>
            </a:xfrm>
            <a:prstGeom prst="rect">
              <a:avLst/>
            </a:prstGeom>
            <a:noFill/>
          </p:spPr>
          <p:txBody>
            <a:bodyPr wrap="square" rtlCol="0">
              <a:spAutoFit/>
            </a:bodyPr>
            <a:lstStyle/>
            <a:p>
              <a:pPr algn="ctr"/>
              <a:r>
                <a:rPr lang="en-US" b="1" dirty="0">
                  <a:solidFill>
                    <a:srgbClr val="7030A0"/>
                  </a:solidFill>
                </a:rPr>
                <a:t>Unit</a:t>
              </a:r>
              <a:r>
                <a:rPr lang="en-US" dirty="0">
                  <a:solidFill>
                    <a:srgbClr val="7030A0"/>
                  </a:solidFill>
                </a:rPr>
                <a:t> Vectors</a:t>
              </a:r>
            </a:p>
          </p:txBody>
        </p:sp>
      </p:grpSp>
      <p:grpSp>
        <p:nvGrpSpPr>
          <p:cNvPr id="6" name="Group 5">
            <a:extLst>
              <a:ext uri="{FF2B5EF4-FFF2-40B4-BE49-F238E27FC236}">
                <a16:creationId xmlns:a16="http://schemas.microsoft.com/office/drawing/2014/main" id="{B9E5664B-B5F0-473F-8E29-B80D6B20DB2C}"/>
              </a:ext>
            </a:extLst>
          </p:cNvPr>
          <p:cNvGrpSpPr/>
          <p:nvPr/>
        </p:nvGrpSpPr>
        <p:grpSpPr>
          <a:xfrm>
            <a:off x="5114442" y="4012344"/>
            <a:ext cx="3270142" cy="1036336"/>
            <a:chOff x="5114442" y="3815910"/>
            <a:chExt cx="3270142" cy="1036336"/>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9CE3DE2-2114-4BF3-8294-C00AB0E043FD}"/>
                    </a:ext>
                  </a:extLst>
                </p:cNvPr>
                <p:cNvSpPr txBox="1"/>
                <p:nvPr/>
              </p:nvSpPr>
              <p:spPr>
                <a:xfrm>
                  <a:off x="5518921" y="3815910"/>
                  <a:ext cx="2490938" cy="3200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𝑎</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𝑥</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𝑦</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𝑧</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r>
                          <a:rPr lang="en-US" b="0" i="1" smtClean="0">
                            <a:latin typeface="Cambria Math" panose="02040503050406030204" pitchFamily="18" charset="0"/>
                          </a:rPr>
                          <m:t>=</m:t>
                        </m:r>
                        <m:r>
                          <a:rPr lang="en-US" b="1" i="1" smtClean="0">
                            <a:latin typeface="Cambria Math" panose="02040503050406030204" pitchFamily="18" charset="0"/>
                          </a:rPr>
                          <m:t>𝒂</m:t>
                        </m:r>
                      </m:oMath>
                    </m:oMathPara>
                  </a14:m>
                  <a:endParaRPr lang="en-US" b="1" dirty="0"/>
                </a:p>
              </p:txBody>
            </p:sp>
          </mc:Choice>
          <mc:Fallback xmlns="">
            <p:sp>
              <p:nvSpPr>
                <p:cNvPr id="9" name="TextBox 8">
                  <a:extLst>
                    <a:ext uri="{FF2B5EF4-FFF2-40B4-BE49-F238E27FC236}">
                      <a16:creationId xmlns:a16="http://schemas.microsoft.com/office/drawing/2014/main" id="{89CE3DE2-2114-4BF3-8294-C00AB0E043FD}"/>
                    </a:ext>
                  </a:extLst>
                </p:cNvPr>
                <p:cNvSpPr txBox="1">
                  <a:spLocks noRot="1" noChangeAspect="1" noMove="1" noResize="1" noEditPoints="1" noAdjustHandles="1" noChangeArrowheads="1" noChangeShapeType="1" noTextEdit="1"/>
                </p:cNvSpPr>
                <p:nvPr/>
              </p:nvSpPr>
              <p:spPr>
                <a:xfrm>
                  <a:off x="5518921" y="3815910"/>
                  <a:ext cx="2490938" cy="320088"/>
                </a:xfrm>
                <a:prstGeom prst="rect">
                  <a:avLst/>
                </a:prstGeom>
                <a:blipFill>
                  <a:blip r:embed="rId6"/>
                  <a:stretch>
                    <a:fillRect l="-1956" t="-32075" r="-1222" b="-16981"/>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2D34CAFD-C185-4E1D-9275-0A2D75BB9283}"/>
                </a:ext>
              </a:extLst>
            </p:cNvPr>
            <p:cNvSpPr txBox="1"/>
            <p:nvPr/>
          </p:nvSpPr>
          <p:spPr>
            <a:xfrm>
              <a:off x="5114442" y="4205915"/>
              <a:ext cx="3270142" cy="646331"/>
            </a:xfrm>
            <a:prstGeom prst="rect">
              <a:avLst/>
            </a:prstGeom>
            <a:noFill/>
          </p:spPr>
          <p:txBody>
            <a:bodyPr wrap="square" rtlCol="0">
              <a:spAutoFit/>
            </a:bodyPr>
            <a:lstStyle/>
            <a:p>
              <a:pPr algn="ctr"/>
              <a:r>
                <a:rPr lang="en-US" dirty="0">
                  <a:solidFill>
                    <a:srgbClr val="7030A0"/>
                  </a:solidFill>
                </a:rPr>
                <a:t>Vectors are basis independent,</a:t>
              </a:r>
            </a:p>
            <a:p>
              <a:pPr algn="ctr"/>
              <a:r>
                <a:rPr lang="en-US" dirty="0">
                  <a:solidFill>
                    <a:srgbClr val="7030A0"/>
                  </a:solidFill>
                </a:rPr>
                <a:t>components are not</a:t>
              </a:r>
            </a:p>
          </p:txBody>
        </p:sp>
      </p:grpSp>
      <p:grpSp>
        <p:nvGrpSpPr>
          <p:cNvPr id="5" name="Group 4">
            <a:extLst>
              <a:ext uri="{FF2B5EF4-FFF2-40B4-BE49-F238E27FC236}">
                <a16:creationId xmlns:a16="http://schemas.microsoft.com/office/drawing/2014/main" id="{F371F25A-CA86-4077-9B63-2C75729549D1}"/>
              </a:ext>
            </a:extLst>
          </p:cNvPr>
          <p:cNvGrpSpPr/>
          <p:nvPr/>
        </p:nvGrpSpPr>
        <p:grpSpPr>
          <a:xfrm>
            <a:off x="5585510" y="2722920"/>
            <a:ext cx="2357761" cy="958754"/>
            <a:chOff x="5585510" y="2791785"/>
            <a:chExt cx="2357761" cy="958754"/>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9DF0F0E-8A88-44A1-ABE3-A8614D0323FF}"/>
                    </a:ext>
                  </a:extLst>
                </p:cNvPr>
                <p:cNvSpPr txBox="1"/>
                <p:nvPr/>
              </p:nvSpPr>
              <p:spPr>
                <a:xfrm>
                  <a:off x="5585510" y="2791785"/>
                  <a:ext cx="2357761" cy="302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𝐶𝑜𝑚𝑝𝑜𝑛𝑒𝑛𝑡𝑠</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a:latin typeface="Cambria Math" panose="02040503050406030204" pitchFamily="18" charset="0"/>
                              </a:rPr>
                              <m:t>𝑥</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𝑧</m:t>
                            </m:r>
                          </m:sub>
                        </m:sSub>
                      </m:oMath>
                    </m:oMathPara>
                  </a14:m>
                  <a:endParaRPr lang="en-US" dirty="0"/>
                </a:p>
              </p:txBody>
            </p:sp>
          </mc:Choice>
          <mc:Fallback xmlns="">
            <p:sp>
              <p:nvSpPr>
                <p:cNvPr id="12" name="TextBox 11">
                  <a:extLst>
                    <a:ext uri="{FF2B5EF4-FFF2-40B4-BE49-F238E27FC236}">
                      <a16:creationId xmlns:a16="http://schemas.microsoft.com/office/drawing/2014/main" id="{79DF0F0E-8A88-44A1-ABE3-A8614D0323FF}"/>
                    </a:ext>
                  </a:extLst>
                </p:cNvPr>
                <p:cNvSpPr txBox="1">
                  <a:spLocks noRot="1" noChangeAspect="1" noMove="1" noResize="1" noEditPoints="1" noAdjustHandles="1" noChangeArrowheads="1" noChangeShapeType="1" noTextEdit="1"/>
                </p:cNvSpPr>
                <p:nvPr/>
              </p:nvSpPr>
              <p:spPr>
                <a:xfrm>
                  <a:off x="5585510" y="2791785"/>
                  <a:ext cx="2357761" cy="302455"/>
                </a:xfrm>
                <a:prstGeom prst="rect">
                  <a:avLst/>
                </a:prstGeom>
                <a:blipFill>
                  <a:blip r:embed="rId7"/>
                  <a:stretch>
                    <a:fillRect l="-2326" b="-244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759E4F5-3B6C-47A0-9C6A-EB50696B1DD4}"/>
                    </a:ext>
                  </a:extLst>
                </p:cNvPr>
                <p:cNvSpPr txBox="1"/>
                <p:nvPr/>
              </p:nvSpPr>
              <p:spPr>
                <a:xfrm>
                  <a:off x="5703786" y="3104208"/>
                  <a:ext cx="2091454" cy="646331"/>
                </a:xfrm>
                <a:prstGeom prst="rect">
                  <a:avLst/>
                </a:prstGeom>
                <a:noFill/>
              </p:spPr>
              <p:txBody>
                <a:bodyPr wrap="square" rtlCol="0">
                  <a:spAutoFit/>
                </a:bodyPr>
                <a:lstStyle/>
                <a:p>
                  <a:pPr algn="ctr"/>
                  <a:r>
                    <a:rPr lang="en-US" dirty="0">
                      <a:solidFill>
                        <a:srgbClr val="7030A0"/>
                      </a:solidFill>
                    </a:rPr>
                    <a:t>How much of each basis makes up </a:t>
                  </a:r>
                  <a14:m>
                    <m:oMath xmlns:m="http://schemas.openxmlformats.org/officeDocument/2006/math">
                      <m:acc>
                        <m:accPr>
                          <m:chr m:val="⃗"/>
                          <m:ctrlPr>
                            <a:rPr lang="en-US" i="1" dirty="0" smtClean="0">
                              <a:solidFill>
                                <a:srgbClr val="7030A0"/>
                              </a:solidFill>
                              <a:latin typeface="Cambria Math" panose="02040503050406030204" pitchFamily="18" charset="0"/>
                            </a:rPr>
                          </m:ctrlPr>
                        </m:accPr>
                        <m:e>
                          <m:r>
                            <a:rPr lang="en-US" b="0" i="1" dirty="0" smtClean="0">
                              <a:solidFill>
                                <a:srgbClr val="7030A0"/>
                              </a:solidFill>
                              <a:latin typeface="Cambria Math" panose="02040503050406030204" pitchFamily="18" charset="0"/>
                            </a:rPr>
                            <m:t>𝑎</m:t>
                          </m:r>
                        </m:e>
                      </m:acc>
                    </m:oMath>
                  </a14:m>
                  <a:endParaRPr lang="en-US" dirty="0">
                    <a:solidFill>
                      <a:srgbClr val="7030A0"/>
                    </a:solidFill>
                  </a:endParaRPr>
                </a:p>
              </p:txBody>
            </p:sp>
          </mc:Choice>
          <mc:Fallback xmlns="">
            <p:sp>
              <p:nvSpPr>
                <p:cNvPr id="16" name="TextBox 15">
                  <a:extLst>
                    <a:ext uri="{FF2B5EF4-FFF2-40B4-BE49-F238E27FC236}">
                      <a16:creationId xmlns:a16="http://schemas.microsoft.com/office/drawing/2014/main" id="{B759E4F5-3B6C-47A0-9C6A-EB50696B1DD4}"/>
                    </a:ext>
                  </a:extLst>
                </p:cNvPr>
                <p:cNvSpPr txBox="1">
                  <a:spLocks noRot="1" noChangeAspect="1" noMove="1" noResize="1" noEditPoints="1" noAdjustHandles="1" noChangeArrowheads="1" noChangeShapeType="1" noTextEdit="1"/>
                </p:cNvSpPr>
                <p:nvPr/>
              </p:nvSpPr>
              <p:spPr>
                <a:xfrm>
                  <a:off x="5703786" y="3104208"/>
                  <a:ext cx="2091454" cy="646331"/>
                </a:xfrm>
                <a:prstGeom prst="rect">
                  <a:avLst/>
                </a:prstGeom>
                <a:blipFill>
                  <a:blip r:embed="rId8"/>
                  <a:stretch>
                    <a:fillRect t="-5660" r="-5248" b="-14151"/>
                  </a:stretch>
                </a:blipFill>
              </p:spPr>
              <p:txBody>
                <a:bodyPr/>
                <a:lstStyle/>
                <a:p>
                  <a:r>
                    <a:rPr lang="en-US">
                      <a:noFill/>
                    </a:rPr>
                    <a:t> </a:t>
                  </a:r>
                </a:p>
              </p:txBody>
            </p:sp>
          </mc:Fallback>
        </mc:AlternateContent>
      </p:grpSp>
      <p:grpSp>
        <p:nvGrpSpPr>
          <p:cNvPr id="13" name="Group 12">
            <a:extLst>
              <a:ext uri="{FF2B5EF4-FFF2-40B4-BE49-F238E27FC236}">
                <a16:creationId xmlns:a16="http://schemas.microsoft.com/office/drawing/2014/main" id="{61561BC4-2165-45CD-90A7-5E3628BBDA90}"/>
              </a:ext>
            </a:extLst>
          </p:cNvPr>
          <p:cNvGrpSpPr/>
          <p:nvPr/>
        </p:nvGrpSpPr>
        <p:grpSpPr>
          <a:xfrm>
            <a:off x="5328868" y="5402666"/>
            <a:ext cx="2938561" cy="968200"/>
            <a:chOff x="5328868" y="5402666"/>
            <a:chExt cx="2938561" cy="968200"/>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ACC500D-E63C-4C7D-BF32-541E6156C197}"/>
                    </a:ext>
                  </a:extLst>
                </p:cNvPr>
                <p:cNvSpPr txBox="1"/>
                <p:nvPr/>
              </p:nvSpPr>
              <p:spPr>
                <a:xfrm>
                  <a:off x="5328868" y="5402666"/>
                  <a:ext cx="2938561"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𝑁𝑜𝑟𝑚</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𝒂</m:t>
                            </m:r>
                          </m:e>
                        </m:d>
                        <m:r>
                          <a:rPr lang="en-US" b="0" i="1" smtClean="0">
                            <a:latin typeface="Cambria Math" panose="02040503050406030204" pitchFamily="18" charset="0"/>
                          </a:rPr>
                          <m:t>= </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𝑥</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𝑦</m:t>
                                </m:r>
                              </m:sub>
                              <m:sup>
                                <m:r>
                                  <a:rPr lang="en-US" i="1">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𝑧</m:t>
                                </m:r>
                              </m:sub>
                              <m:sup>
                                <m:r>
                                  <a:rPr lang="en-US" i="1">
                                    <a:latin typeface="Cambria Math" panose="02040503050406030204" pitchFamily="18" charset="0"/>
                                  </a:rPr>
                                  <m:t>2</m:t>
                                </m:r>
                              </m:sup>
                            </m:sSubSup>
                          </m:e>
                        </m:rad>
                      </m:oMath>
                    </m:oMathPara>
                  </a14:m>
                  <a:endParaRPr lang="en-US" dirty="0"/>
                </a:p>
              </p:txBody>
            </p:sp>
          </mc:Choice>
          <mc:Fallback xmlns="">
            <p:sp>
              <p:nvSpPr>
                <p:cNvPr id="11" name="TextBox 10">
                  <a:extLst>
                    <a:ext uri="{FF2B5EF4-FFF2-40B4-BE49-F238E27FC236}">
                      <a16:creationId xmlns:a16="http://schemas.microsoft.com/office/drawing/2014/main" id="{9ACC500D-E63C-4C7D-BF32-541E6156C197}"/>
                    </a:ext>
                  </a:extLst>
                </p:cNvPr>
                <p:cNvSpPr txBox="1">
                  <a:spLocks noRot="1" noChangeAspect="1" noMove="1" noResize="1" noEditPoints="1" noAdjustHandles="1" noChangeArrowheads="1" noChangeShapeType="1" noTextEdit="1"/>
                </p:cNvSpPr>
                <p:nvPr/>
              </p:nvSpPr>
              <p:spPr>
                <a:xfrm>
                  <a:off x="5328868" y="5402666"/>
                  <a:ext cx="2938561" cy="56368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3AE4E84-136C-4DFB-9DC0-FCE34A88B133}"/>
                    </a:ext>
                  </a:extLst>
                </p:cNvPr>
                <p:cNvSpPr txBox="1"/>
                <p:nvPr/>
              </p:nvSpPr>
              <p:spPr>
                <a:xfrm>
                  <a:off x="5851816" y="5986722"/>
                  <a:ext cx="1855508" cy="384144"/>
                </a:xfrm>
                <a:prstGeom prst="rect">
                  <a:avLst/>
                </a:prstGeom>
                <a:noFill/>
              </p:spPr>
              <p:txBody>
                <a:bodyPr wrap="square" rtlCol="0">
                  <a:spAutoFit/>
                </a:bodyPr>
                <a:lstStyle/>
                <a:p>
                  <a:pPr algn="ctr"/>
                  <a:r>
                    <a:rPr lang="en-US" dirty="0">
                      <a:solidFill>
                        <a:srgbClr val="7030A0"/>
                      </a:solidFill>
                    </a:rPr>
                    <a:t>In basis </a:t>
                  </a:r>
                  <a14:m>
                    <m:oMath xmlns:m="http://schemas.openxmlformats.org/officeDocument/2006/math">
                      <m:acc>
                        <m:accPr>
                          <m:chr m:val="̂"/>
                          <m:ctrlPr>
                            <a:rPr lang="en-US" i="1" smtClean="0">
                              <a:solidFill>
                                <a:srgbClr val="7030A0"/>
                              </a:solidFill>
                              <a:latin typeface="Cambria Math" panose="02040503050406030204" pitchFamily="18" charset="0"/>
                            </a:rPr>
                          </m:ctrlPr>
                        </m:accPr>
                        <m:e>
                          <m:r>
                            <a:rPr lang="en-US" b="0" i="1" smtClean="0">
                              <a:solidFill>
                                <a:srgbClr val="7030A0"/>
                              </a:solidFill>
                              <a:latin typeface="Cambria Math" panose="02040503050406030204" pitchFamily="18" charset="0"/>
                            </a:rPr>
                            <m:t>𝑖</m:t>
                          </m:r>
                        </m:e>
                      </m:acc>
                      <m:r>
                        <a:rPr lang="en-US" b="0" i="1" smtClean="0">
                          <a:solidFill>
                            <a:srgbClr val="7030A0"/>
                          </a:solidFill>
                          <a:latin typeface="Cambria Math" panose="02040503050406030204" pitchFamily="18" charset="0"/>
                        </a:rPr>
                        <m:t>,</m:t>
                      </m:r>
                      <m:acc>
                        <m:accPr>
                          <m:chr m:val="̂"/>
                          <m:ctrlPr>
                            <a:rPr lang="en-US" i="1">
                              <a:solidFill>
                                <a:srgbClr val="7030A0"/>
                              </a:solidFill>
                              <a:latin typeface="Cambria Math" panose="02040503050406030204" pitchFamily="18" charset="0"/>
                            </a:rPr>
                          </m:ctrlPr>
                        </m:accPr>
                        <m:e>
                          <m:r>
                            <a:rPr lang="en-US" b="0" i="1" smtClean="0">
                              <a:solidFill>
                                <a:srgbClr val="7030A0"/>
                              </a:solidFill>
                              <a:latin typeface="Cambria Math" panose="02040503050406030204" pitchFamily="18" charset="0"/>
                            </a:rPr>
                            <m:t>𝑗</m:t>
                          </m:r>
                        </m:e>
                      </m:acc>
                      <m:r>
                        <a:rPr lang="en-US" i="1">
                          <a:solidFill>
                            <a:srgbClr val="7030A0"/>
                          </a:solidFill>
                          <a:latin typeface="Cambria Math" panose="02040503050406030204" pitchFamily="18" charset="0"/>
                        </a:rPr>
                        <m:t>,</m:t>
                      </m:r>
                      <m:acc>
                        <m:accPr>
                          <m:chr m:val="̂"/>
                          <m:ctrlPr>
                            <a:rPr lang="en-US" i="1">
                              <a:solidFill>
                                <a:srgbClr val="7030A0"/>
                              </a:solidFill>
                              <a:latin typeface="Cambria Math" panose="02040503050406030204" pitchFamily="18" charset="0"/>
                            </a:rPr>
                          </m:ctrlPr>
                        </m:accPr>
                        <m:e>
                          <m:r>
                            <a:rPr lang="en-US" b="0" i="1" smtClean="0">
                              <a:solidFill>
                                <a:srgbClr val="7030A0"/>
                              </a:solidFill>
                              <a:latin typeface="Cambria Math" panose="02040503050406030204" pitchFamily="18" charset="0"/>
                            </a:rPr>
                            <m:t>𝑘</m:t>
                          </m:r>
                        </m:e>
                      </m:acc>
                    </m:oMath>
                  </a14:m>
                  <a:endParaRPr lang="en-US" dirty="0">
                    <a:solidFill>
                      <a:srgbClr val="7030A0"/>
                    </a:solidFill>
                  </a:endParaRPr>
                </a:p>
              </p:txBody>
            </p:sp>
          </mc:Choice>
          <mc:Fallback xmlns="">
            <p:sp>
              <p:nvSpPr>
                <p:cNvPr id="7" name="TextBox 6">
                  <a:extLst>
                    <a:ext uri="{FF2B5EF4-FFF2-40B4-BE49-F238E27FC236}">
                      <a16:creationId xmlns:a16="http://schemas.microsoft.com/office/drawing/2014/main" id="{43AE4E84-136C-4DFB-9DC0-FCE34A88B133}"/>
                    </a:ext>
                  </a:extLst>
                </p:cNvPr>
                <p:cNvSpPr txBox="1">
                  <a:spLocks noRot="1" noChangeAspect="1" noMove="1" noResize="1" noEditPoints="1" noAdjustHandles="1" noChangeArrowheads="1" noChangeShapeType="1" noTextEdit="1"/>
                </p:cNvSpPr>
                <p:nvPr/>
              </p:nvSpPr>
              <p:spPr>
                <a:xfrm>
                  <a:off x="5851816" y="5986722"/>
                  <a:ext cx="1855508" cy="384144"/>
                </a:xfrm>
                <a:prstGeom prst="rect">
                  <a:avLst/>
                </a:prstGeom>
                <a:blipFill>
                  <a:blip r:embed="rId10"/>
                  <a:stretch>
                    <a:fillRect t="-3175" r="-1645" b="-25397"/>
                  </a:stretch>
                </a:blipFill>
              </p:spPr>
              <p:txBody>
                <a:bodyPr/>
                <a:lstStyle/>
                <a:p>
                  <a:r>
                    <a:rPr lang="en-US">
                      <a:noFill/>
                    </a:rPr>
                    <a:t> </a:t>
                  </a:r>
                </a:p>
              </p:txBody>
            </p:sp>
          </mc:Fallback>
        </mc:AlternateContent>
      </p:grpSp>
      <p:pic>
        <p:nvPicPr>
          <p:cNvPr id="18" name="Picture 17">
            <a:extLst>
              <a:ext uri="{FF2B5EF4-FFF2-40B4-BE49-F238E27FC236}">
                <a16:creationId xmlns:a16="http://schemas.microsoft.com/office/drawing/2014/main" id="{9EC20AC8-A486-4210-9AF4-DE1E782CE915}"/>
              </a:ext>
            </a:extLst>
          </p:cNvPr>
          <p:cNvPicPr>
            <a:picLocks noChangeAspect="1"/>
          </p:cNvPicPr>
          <p:nvPr/>
        </p:nvPicPr>
        <p:blipFill>
          <a:blip r:embed="rId11"/>
          <a:stretch>
            <a:fillRect/>
          </a:stretch>
        </p:blipFill>
        <p:spPr>
          <a:xfrm>
            <a:off x="382534" y="1329848"/>
            <a:ext cx="4278323" cy="4048363"/>
          </a:xfrm>
          <a:prstGeom prst="rect">
            <a:avLst/>
          </a:prstGeom>
        </p:spPr>
      </p:pic>
      <p:cxnSp>
        <p:nvCxnSpPr>
          <p:cNvPr id="17" name="Straight Arrow Connector 16">
            <a:extLst>
              <a:ext uri="{FF2B5EF4-FFF2-40B4-BE49-F238E27FC236}">
                <a16:creationId xmlns:a16="http://schemas.microsoft.com/office/drawing/2014/main" id="{D645803E-10C8-47D1-A060-3FFC4F58253C}"/>
              </a:ext>
            </a:extLst>
          </p:cNvPr>
          <p:cNvCxnSpPr>
            <a:cxnSpLocks/>
          </p:cNvCxnSpPr>
          <p:nvPr/>
        </p:nvCxnSpPr>
        <p:spPr>
          <a:xfrm flipH="1">
            <a:off x="7943271" y="3617317"/>
            <a:ext cx="135255" cy="494452"/>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7926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par>
                          <p:cTn id="17" fill="hold">
                            <p:stCondLst>
                              <p:cond delay="0"/>
                            </p:stCondLst>
                            <p:childTnLst>
                              <p:par>
                                <p:cTn id="18" presetID="22" presetClass="entr" presetSubtype="1"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up)">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Matrix Inversion</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50</a:t>
            </a:fld>
            <a:endParaRPr lang="en-US" dirty="0"/>
          </a:p>
        </p:txBody>
      </p:sp>
      <p:pic>
        <p:nvPicPr>
          <p:cNvPr id="3" name="Picture 2">
            <a:extLst>
              <a:ext uri="{FF2B5EF4-FFF2-40B4-BE49-F238E27FC236}">
                <a16:creationId xmlns:a16="http://schemas.microsoft.com/office/drawing/2014/main" id="{164057EC-654F-4928-8CA8-FF49FCBDEDDD}"/>
              </a:ext>
            </a:extLst>
          </p:cNvPr>
          <p:cNvPicPr>
            <a:picLocks noChangeAspect="1"/>
          </p:cNvPicPr>
          <p:nvPr/>
        </p:nvPicPr>
        <p:blipFill rotWithShape="1">
          <a:blip r:embed="rId3"/>
          <a:srcRect r="32575"/>
          <a:stretch/>
        </p:blipFill>
        <p:spPr>
          <a:xfrm>
            <a:off x="2342906" y="1462533"/>
            <a:ext cx="4458188" cy="2037756"/>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68C705C-4598-402E-ACC0-3FEE8466BCA9}"/>
                  </a:ext>
                </a:extLst>
              </p:cNvPr>
              <p:cNvSpPr txBox="1"/>
              <p:nvPr/>
            </p:nvSpPr>
            <p:spPr>
              <a:xfrm>
                <a:off x="2797599" y="4532309"/>
                <a:ext cx="1271567" cy="5175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1" i="1" smtClean="0">
                              <a:latin typeface="Cambria Math" panose="02040503050406030204" pitchFamily="18" charset="0"/>
                            </a:rPr>
                            <m:t>𝑨</m:t>
                          </m:r>
                        </m:num>
                        <m:den>
                          <m:r>
                            <a:rPr lang="en-US" b="1" i="1" smtClean="0">
                              <a:latin typeface="Cambria Math" panose="02040503050406030204" pitchFamily="18" charset="0"/>
                            </a:rPr>
                            <m:t>𝑩</m:t>
                          </m:r>
                        </m:den>
                      </m:f>
                      <m:r>
                        <a:rPr lang="en-US" b="0" i="1" smtClean="0">
                          <a:latin typeface="Cambria Math" panose="02040503050406030204" pitchFamily="18" charset="0"/>
                        </a:rPr>
                        <m:t>=</m:t>
                      </m:r>
                      <m:r>
                        <a:rPr lang="en-US" b="1" i="1" smtClean="0">
                          <a:latin typeface="Cambria Math" panose="02040503050406030204" pitchFamily="18" charset="0"/>
                        </a:rPr>
                        <m:t>𝑨</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𝑩</m:t>
                          </m:r>
                        </m:e>
                        <m:sup>
                          <m:r>
                            <a:rPr lang="en-US" b="0" i="1" smtClean="0">
                              <a:latin typeface="Cambria Math" panose="02040503050406030204" pitchFamily="18" charset="0"/>
                            </a:rPr>
                            <m:t>−1</m:t>
                          </m:r>
                        </m:sup>
                      </m:sSup>
                    </m:oMath>
                  </m:oMathPara>
                </a14:m>
                <a:endParaRPr lang="en-US" dirty="0"/>
              </a:p>
            </p:txBody>
          </p:sp>
        </mc:Choice>
        <mc:Fallback xmlns="">
          <p:sp>
            <p:nvSpPr>
              <p:cNvPr id="5" name="TextBox 4">
                <a:extLst>
                  <a:ext uri="{FF2B5EF4-FFF2-40B4-BE49-F238E27FC236}">
                    <a16:creationId xmlns:a16="http://schemas.microsoft.com/office/drawing/2014/main" id="{268C705C-4598-402E-ACC0-3FEE8466BCA9}"/>
                  </a:ext>
                </a:extLst>
              </p:cNvPr>
              <p:cNvSpPr txBox="1">
                <a:spLocks noRot="1" noChangeAspect="1" noMove="1" noResize="1" noEditPoints="1" noAdjustHandles="1" noChangeArrowheads="1" noChangeShapeType="1" noTextEdit="1"/>
              </p:cNvSpPr>
              <p:nvPr/>
            </p:nvSpPr>
            <p:spPr>
              <a:xfrm>
                <a:off x="2797599" y="4532309"/>
                <a:ext cx="1271567" cy="517578"/>
              </a:xfrm>
              <a:prstGeom prst="rect">
                <a:avLst/>
              </a:prstGeom>
              <a:blipFill>
                <a:blip r:embed="rId4"/>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810A9673-E736-4E9C-9D8F-561E7BECD3D4}"/>
              </a:ext>
            </a:extLst>
          </p:cNvPr>
          <p:cNvSpPr txBox="1"/>
          <p:nvPr/>
        </p:nvSpPr>
        <p:spPr>
          <a:xfrm>
            <a:off x="2389042" y="4064681"/>
            <a:ext cx="1865671" cy="369332"/>
          </a:xfrm>
          <a:prstGeom prst="rect">
            <a:avLst/>
          </a:prstGeom>
          <a:noFill/>
        </p:spPr>
        <p:txBody>
          <a:bodyPr wrap="square" rtlCol="0">
            <a:spAutoFit/>
          </a:bodyPr>
          <a:lstStyle/>
          <a:p>
            <a:pPr algn="ctr"/>
            <a:r>
              <a:rPr lang="en-US" dirty="0">
                <a:solidFill>
                  <a:srgbClr val="7030A0"/>
                </a:solidFill>
              </a:rPr>
              <a:t>Matrix Division</a:t>
            </a:r>
          </a:p>
        </p:txBody>
      </p:sp>
      <p:sp>
        <p:nvSpPr>
          <p:cNvPr id="12" name="TextBox 11">
            <a:extLst>
              <a:ext uri="{FF2B5EF4-FFF2-40B4-BE49-F238E27FC236}">
                <a16:creationId xmlns:a16="http://schemas.microsoft.com/office/drawing/2014/main" id="{62D0B126-1779-4F08-AD66-47BE1B050AA3}"/>
              </a:ext>
            </a:extLst>
          </p:cNvPr>
          <p:cNvSpPr txBox="1"/>
          <p:nvPr/>
        </p:nvSpPr>
        <p:spPr>
          <a:xfrm>
            <a:off x="5380780" y="3957697"/>
            <a:ext cx="1865671" cy="646331"/>
          </a:xfrm>
          <a:prstGeom prst="rect">
            <a:avLst/>
          </a:prstGeom>
          <a:noFill/>
        </p:spPr>
        <p:txBody>
          <a:bodyPr wrap="square" rtlCol="0">
            <a:spAutoFit/>
          </a:bodyPr>
          <a:lstStyle/>
          <a:p>
            <a:pPr algn="ctr"/>
            <a:r>
              <a:rPr lang="en-US" dirty="0">
                <a:solidFill>
                  <a:srgbClr val="7030A0"/>
                </a:solidFill>
              </a:rPr>
              <a:t>Solve System of Linear Equations</a:t>
            </a:r>
          </a:p>
        </p:txBody>
      </p:sp>
      <p:sp>
        <p:nvSpPr>
          <p:cNvPr id="15" name="TextBox 14">
            <a:extLst>
              <a:ext uri="{FF2B5EF4-FFF2-40B4-BE49-F238E27FC236}">
                <a16:creationId xmlns:a16="http://schemas.microsoft.com/office/drawing/2014/main" id="{6CC9E844-3DAE-4608-8CB6-813892A39351}"/>
              </a:ext>
            </a:extLst>
          </p:cNvPr>
          <p:cNvSpPr txBox="1"/>
          <p:nvPr/>
        </p:nvSpPr>
        <p:spPr>
          <a:xfrm>
            <a:off x="7106880" y="1881246"/>
            <a:ext cx="1408470" cy="1200329"/>
          </a:xfrm>
          <a:prstGeom prst="rect">
            <a:avLst/>
          </a:prstGeom>
          <a:noFill/>
          <a:ln>
            <a:solidFill>
              <a:srgbClr val="FF0000"/>
            </a:solidFill>
          </a:ln>
        </p:spPr>
        <p:txBody>
          <a:bodyPr wrap="square" rtlCol="0">
            <a:spAutoFit/>
          </a:bodyPr>
          <a:lstStyle/>
          <a:p>
            <a:pPr algn="ctr"/>
            <a:r>
              <a:rPr lang="en-US" dirty="0">
                <a:solidFill>
                  <a:srgbClr val="FF0000"/>
                </a:solidFill>
              </a:rPr>
              <a:t>Non-square matrices are not directly invertible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D7D4AB2-885C-42A6-8B90-360E94A08FAC}"/>
                  </a:ext>
                </a:extLst>
              </p:cNvPr>
              <p:cNvSpPr txBox="1"/>
              <p:nvPr/>
            </p:nvSpPr>
            <p:spPr>
              <a:xfrm>
                <a:off x="5928221" y="4679342"/>
                <a:ext cx="9719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𝑨</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𝒙</m:t>
                      </m:r>
                      <m:r>
                        <a:rPr lang="en-US" b="0" i="1" smtClean="0">
                          <a:latin typeface="Cambria Math" panose="02040503050406030204" pitchFamily="18" charset="0"/>
                        </a:rPr>
                        <m:t>=</m:t>
                      </m:r>
                      <m:r>
                        <a:rPr lang="en-US" b="1" i="1" smtClean="0">
                          <a:latin typeface="Cambria Math" panose="02040503050406030204" pitchFamily="18" charset="0"/>
                        </a:rPr>
                        <m:t>𝑩</m:t>
                      </m:r>
                    </m:oMath>
                  </m:oMathPara>
                </a14:m>
                <a:endParaRPr lang="en-US" b="1" dirty="0"/>
              </a:p>
            </p:txBody>
          </p:sp>
        </mc:Choice>
        <mc:Fallback xmlns="">
          <p:sp>
            <p:nvSpPr>
              <p:cNvPr id="6" name="TextBox 5">
                <a:extLst>
                  <a:ext uri="{FF2B5EF4-FFF2-40B4-BE49-F238E27FC236}">
                    <a16:creationId xmlns:a16="http://schemas.microsoft.com/office/drawing/2014/main" id="{DD7D4AB2-885C-42A6-8B90-360E94A08FAC}"/>
                  </a:ext>
                </a:extLst>
              </p:cNvPr>
              <p:cNvSpPr txBox="1">
                <a:spLocks noRot="1" noChangeAspect="1" noMove="1" noResize="1" noEditPoints="1" noAdjustHandles="1" noChangeArrowheads="1" noChangeShapeType="1" noTextEdit="1"/>
              </p:cNvSpPr>
              <p:nvPr/>
            </p:nvSpPr>
            <p:spPr>
              <a:xfrm>
                <a:off x="5928221" y="4679342"/>
                <a:ext cx="971997" cy="276999"/>
              </a:xfrm>
              <a:prstGeom prst="rect">
                <a:avLst/>
              </a:prstGeom>
              <a:blipFill>
                <a:blip r:embed="rId5"/>
                <a:stretch>
                  <a:fillRect l="-5000" r="-500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73DA0A5-37FA-43AB-8ED0-B2B29CD13CF8}"/>
                  </a:ext>
                </a:extLst>
              </p:cNvPr>
              <p:cNvSpPr txBox="1"/>
              <p:nvPr/>
            </p:nvSpPr>
            <p:spPr>
              <a:xfrm>
                <a:off x="5182055" y="5103444"/>
                <a:ext cx="22631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rPr>
                            <m:t>𝑨</m:t>
                          </m:r>
                        </m:e>
                        <m:sup>
                          <m:r>
                            <a:rPr lang="en-US" b="0" i="1" smtClean="0">
                              <a:latin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1" i="1">
                              <a:latin typeface="Cambria Math" panose="02040503050406030204" pitchFamily="18" charset="0"/>
                            </a:rPr>
                            <m:t>𝑨</m:t>
                          </m:r>
                          <m:r>
                            <a:rPr lang="en-US" b="1"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𝑥</m:t>
                          </m:r>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𝑨</m:t>
                          </m:r>
                        </m:e>
                        <m:sup>
                          <m:r>
                            <a:rPr lang="en-US" i="1">
                              <a:latin typeface="Cambria Math" panose="02040503050406030204" pitchFamily="18" charset="0"/>
                            </a:rPr>
                            <m:t>−1</m:t>
                          </m:r>
                        </m:sup>
                      </m:sSup>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𝑩</m:t>
                      </m:r>
                    </m:oMath>
                  </m:oMathPara>
                </a14:m>
                <a:endParaRPr lang="en-US" b="1" dirty="0"/>
              </a:p>
            </p:txBody>
          </p:sp>
        </mc:Choice>
        <mc:Fallback xmlns="">
          <p:sp>
            <p:nvSpPr>
              <p:cNvPr id="8" name="TextBox 7">
                <a:extLst>
                  <a:ext uri="{FF2B5EF4-FFF2-40B4-BE49-F238E27FC236}">
                    <a16:creationId xmlns:a16="http://schemas.microsoft.com/office/drawing/2014/main" id="{A73DA0A5-37FA-43AB-8ED0-B2B29CD13CF8}"/>
                  </a:ext>
                </a:extLst>
              </p:cNvPr>
              <p:cNvSpPr txBox="1">
                <a:spLocks noRot="1" noChangeAspect="1" noMove="1" noResize="1" noEditPoints="1" noAdjustHandles="1" noChangeArrowheads="1" noChangeShapeType="1" noTextEdit="1"/>
              </p:cNvSpPr>
              <p:nvPr/>
            </p:nvSpPr>
            <p:spPr>
              <a:xfrm>
                <a:off x="5182055" y="5103444"/>
                <a:ext cx="2263120" cy="276999"/>
              </a:xfrm>
              <a:prstGeom prst="rect">
                <a:avLst/>
              </a:prstGeom>
              <a:blipFill>
                <a:blip r:embed="rId6"/>
                <a:stretch>
                  <a:fillRect l="-1887" t="-4348" r="-2156"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84EDF79-4F05-414E-BB35-5EA954FC3A93}"/>
                  </a:ext>
                </a:extLst>
              </p:cNvPr>
              <p:cNvSpPr txBox="1"/>
              <p:nvPr/>
            </p:nvSpPr>
            <p:spPr>
              <a:xfrm>
                <a:off x="5928221" y="5865538"/>
                <a:ext cx="15169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𝑰</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𝒙</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𝑨</m:t>
                          </m:r>
                        </m:e>
                        <m:sup>
                          <m:r>
                            <a:rPr lang="en-US" i="1">
                              <a:latin typeface="Cambria Math" panose="02040503050406030204" pitchFamily="18" charset="0"/>
                            </a:rPr>
                            <m:t>−1</m:t>
                          </m:r>
                        </m:sup>
                      </m:sSup>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𝑩</m:t>
                      </m:r>
                    </m:oMath>
                  </m:oMathPara>
                </a14:m>
                <a:endParaRPr lang="en-US" b="1" dirty="0"/>
              </a:p>
            </p:txBody>
          </p:sp>
        </mc:Choice>
        <mc:Fallback xmlns="">
          <p:sp>
            <p:nvSpPr>
              <p:cNvPr id="9" name="TextBox 8">
                <a:extLst>
                  <a:ext uri="{FF2B5EF4-FFF2-40B4-BE49-F238E27FC236}">
                    <a16:creationId xmlns:a16="http://schemas.microsoft.com/office/drawing/2014/main" id="{E84EDF79-4F05-414E-BB35-5EA954FC3A93}"/>
                  </a:ext>
                </a:extLst>
              </p:cNvPr>
              <p:cNvSpPr txBox="1">
                <a:spLocks noRot="1" noChangeAspect="1" noMove="1" noResize="1" noEditPoints="1" noAdjustHandles="1" noChangeArrowheads="1" noChangeShapeType="1" noTextEdit="1"/>
              </p:cNvSpPr>
              <p:nvPr/>
            </p:nvSpPr>
            <p:spPr>
              <a:xfrm>
                <a:off x="5928221" y="5865538"/>
                <a:ext cx="1516954" cy="276999"/>
              </a:xfrm>
              <a:prstGeom prst="rect">
                <a:avLst/>
              </a:prstGeom>
              <a:blipFill>
                <a:blip r:embed="rId7"/>
                <a:stretch>
                  <a:fillRect l="-1606" t="-4348" r="-2008"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20BD742-E2E8-44BB-B472-A7BA28DF7BAA}"/>
                  </a:ext>
                </a:extLst>
              </p:cNvPr>
              <p:cNvSpPr txBox="1"/>
              <p:nvPr/>
            </p:nvSpPr>
            <p:spPr>
              <a:xfrm>
                <a:off x="6205733" y="6261914"/>
                <a:ext cx="12394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𝒙</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𝑨</m:t>
                          </m:r>
                        </m:e>
                        <m:sup>
                          <m:r>
                            <a:rPr lang="en-US" i="1">
                              <a:latin typeface="Cambria Math" panose="02040503050406030204" pitchFamily="18" charset="0"/>
                            </a:rPr>
                            <m:t>−1</m:t>
                          </m:r>
                        </m:sup>
                      </m:sSup>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𝑩</m:t>
                      </m:r>
                    </m:oMath>
                  </m:oMathPara>
                </a14:m>
                <a:endParaRPr lang="en-US" b="1" dirty="0"/>
              </a:p>
            </p:txBody>
          </p:sp>
        </mc:Choice>
        <mc:Fallback xmlns="">
          <p:sp>
            <p:nvSpPr>
              <p:cNvPr id="10" name="TextBox 9">
                <a:extLst>
                  <a:ext uri="{FF2B5EF4-FFF2-40B4-BE49-F238E27FC236}">
                    <a16:creationId xmlns:a16="http://schemas.microsoft.com/office/drawing/2014/main" id="{320BD742-E2E8-44BB-B472-A7BA28DF7BAA}"/>
                  </a:ext>
                </a:extLst>
              </p:cNvPr>
              <p:cNvSpPr txBox="1">
                <a:spLocks noRot="1" noChangeAspect="1" noMove="1" noResize="1" noEditPoints="1" noAdjustHandles="1" noChangeArrowheads="1" noChangeShapeType="1" noTextEdit="1"/>
              </p:cNvSpPr>
              <p:nvPr/>
            </p:nvSpPr>
            <p:spPr>
              <a:xfrm>
                <a:off x="6205733" y="6261914"/>
                <a:ext cx="1239442" cy="276999"/>
              </a:xfrm>
              <a:prstGeom prst="rect">
                <a:avLst/>
              </a:prstGeom>
              <a:blipFill>
                <a:blip r:embed="rId8"/>
                <a:stretch>
                  <a:fillRect l="-985" t="-4348" r="-246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1596CF2-A765-40AF-ADB6-7F8C3C555FB6}"/>
                  </a:ext>
                </a:extLst>
              </p:cNvPr>
              <p:cNvSpPr txBox="1"/>
              <p:nvPr/>
            </p:nvSpPr>
            <p:spPr>
              <a:xfrm>
                <a:off x="5182055" y="5513224"/>
                <a:ext cx="22631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𝑨</m:t>
                              </m:r>
                            </m:e>
                            <m:sup>
                              <m:r>
                                <a:rPr lang="en-US" i="1">
                                  <a:latin typeface="Cambria Math" panose="02040503050406030204" pitchFamily="18" charset="0"/>
                                </a:rPr>
                                <m:t>−1</m:t>
                              </m:r>
                            </m:sup>
                          </m:sSup>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rPr>
                            <m:t>𝑨</m:t>
                          </m:r>
                        </m:e>
                      </m:d>
                      <m:r>
                        <a:rPr lang="en-US" b="1" i="1">
                          <a:latin typeface="Cambria Math" panose="02040503050406030204" pitchFamily="18" charset="0"/>
                          <a:ea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𝑨</m:t>
                          </m:r>
                        </m:e>
                        <m:sup>
                          <m:r>
                            <a:rPr lang="en-US" i="1">
                              <a:latin typeface="Cambria Math" panose="02040503050406030204" pitchFamily="18" charset="0"/>
                            </a:rPr>
                            <m:t>−1</m:t>
                          </m:r>
                        </m:sup>
                      </m:sSup>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𝑩</m:t>
                      </m:r>
                    </m:oMath>
                  </m:oMathPara>
                </a14:m>
                <a:endParaRPr lang="en-US" b="1" dirty="0"/>
              </a:p>
            </p:txBody>
          </p:sp>
        </mc:Choice>
        <mc:Fallback xmlns="">
          <p:sp>
            <p:nvSpPr>
              <p:cNvPr id="13" name="TextBox 12">
                <a:extLst>
                  <a:ext uri="{FF2B5EF4-FFF2-40B4-BE49-F238E27FC236}">
                    <a16:creationId xmlns:a16="http://schemas.microsoft.com/office/drawing/2014/main" id="{21596CF2-A765-40AF-ADB6-7F8C3C555FB6}"/>
                  </a:ext>
                </a:extLst>
              </p:cNvPr>
              <p:cNvSpPr txBox="1">
                <a:spLocks noRot="1" noChangeAspect="1" noMove="1" noResize="1" noEditPoints="1" noAdjustHandles="1" noChangeArrowheads="1" noChangeShapeType="1" noTextEdit="1"/>
              </p:cNvSpPr>
              <p:nvPr/>
            </p:nvSpPr>
            <p:spPr>
              <a:xfrm>
                <a:off x="5182055" y="5513224"/>
                <a:ext cx="2263120" cy="276999"/>
              </a:xfrm>
              <a:prstGeom prst="rect">
                <a:avLst/>
              </a:prstGeom>
              <a:blipFill>
                <a:blip r:embed="rId9"/>
                <a:stretch>
                  <a:fillRect t="-4348" r="-2156" b="-6522"/>
                </a:stretch>
              </a:blipFill>
            </p:spPr>
            <p:txBody>
              <a:bodyPr/>
              <a:lstStyle/>
              <a:p>
                <a:r>
                  <a:rPr lang="en-US">
                    <a:noFill/>
                  </a:rPr>
                  <a:t> </a:t>
                </a:r>
              </a:p>
            </p:txBody>
          </p:sp>
        </mc:Fallback>
      </mc:AlternateContent>
    </p:spTree>
    <p:extLst>
      <p:ext uri="{BB962C8B-B14F-4D97-AF65-F5344CB8AC3E}">
        <p14:creationId xmlns:p14="http://schemas.microsoft.com/office/powerpoint/2010/main" val="183670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2" grpId="0"/>
      <p:bldP spid="15" grpId="0" animBg="1"/>
      <p:bldP spid="6" grpId="0"/>
      <p:bldP spid="8" grpId="0"/>
      <p:bldP spid="9" grpId="0"/>
      <p:bldP spid="10" grpId="0"/>
      <p:bldP spid="1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Goal: Solve a System of Linear Equations</a:t>
            </a:r>
          </a:p>
        </p:txBody>
      </p:sp>
      <p:sp>
        <p:nvSpPr>
          <p:cNvPr id="6" name="TextBox 5"/>
          <p:cNvSpPr txBox="1"/>
          <p:nvPr/>
        </p:nvSpPr>
        <p:spPr>
          <a:xfrm>
            <a:off x="2114062" y="1440061"/>
            <a:ext cx="4915876" cy="461665"/>
          </a:xfrm>
          <a:prstGeom prst="rect">
            <a:avLst/>
          </a:prstGeom>
          <a:noFill/>
        </p:spPr>
        <p:txBody>
          <a:bodyPr wrap="square" rtlCol="0">
            <a:spAutoFit/>
          </a:bodyPr>
          <a:lstStyle/>
          <a:p>
            <a:pPr algn="ctr"/>
            <a:r>
              <a:rPr lang="en-US" sz="2400" dirty="0"/>
              <a:t>Two Equations and Two Unknowns</a:t>
            </a:r>
          </a:p>
        </p:txBody>
      </p:sp>
      <p:sp>
        <p:nvSpPr>
          <p:cNvPr id="3" name="Slide Number Placeholder 2"/>
          <p:cNvSpPr>
            <a:spLocks noGrp="1"/>
          </p:cNvSpPr>
          <p:nvPr>
            <p:ph type="sldNum" sz="quarter" idx="12"/>
          </p:nvPr>
        </p:nvSpPr>
        <p:spPr/>
        <p:txBody>
          <a:bodyPr/>
          <a:lstStyle/>
          <a:p>
            <a:fld id="{650AD656-6FF9-465D-B7B0-1CD0DD39CD23}" type="slidenum">
              <a:rPr lang="en-US" smtClean="0"/>
              <a:t>51</a:t>
            </a:fld>
            <a:endParaRPr lang="en-US" dirty="0"/>
          </a:p>
        </p:txBody>
      </p:sp>
      <p:grpSp>
        <p:nvGrpSpPr>
          <p:cNvPr id="14" name="Group 13">
            <a:extLst>
              <a:ext uri="{FF2B5EF4-FFF2-40B4-BE49-F238E27FC236}">
                <a16:creationId xmlns:a16="http://schemas.microsoft.com/office/drawing/2014/main" id="{64E5DA25-1603-4E0A-BB73-51945521BA71}"/>
              </a:ext>
            </a:extLst>
          </p:cNvPr>
          <p:cNvGrpSpPr/>
          <p:nvPr/>
        </p:nvGrpSpPr>
        <p:grpSpPr>
          <a:xfrm>
            <a:off x="3934775" y="2052321"/>
            <a:ext cx="1274451" cy="590869"/>
            <a:chOff x="3941699" y="2052321"/>
            <a:chExt cx="1274451" cy="590869"/>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6B46E06-C545-47C6-911B-F14F93A60E05}"/>
                    </a:ext>
                  </a:extLst>
                </p:cNvPr>
                <p:cNvSpPr txBox="1"/>
                <p:nvPr/>
              </p:nvSpPr>
              <p:spPr>
                <a:xfrm>
                  <a:off x="3941699" y="2052321"/>
                  <a:ext cx="12606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4" name="TextBox 3">
                  <a:extLst>
                    <a:ext uri="{FF2B5EF4-FFF2-40B4-BE49-F238E27FC236}">
                      <a16:creationId xmlns:a16="http://schemas.microsoft.com/office/drawing/2014/main" id="{76B46E06-C545-47C6-911B-F14F93A60E05}"/>
                    </a:ext>
                  </a:extLst>
                </p:cNvPr>
                <p:cNvSpPr txBox="1">
                  <a:spLocks noRot="1" noChangeAspect="1" noMove="1" noResize="1" noEditPoints="1" noAdjustHandles="1" noChangeArrowheads="1" noChangeShapeType="1" noTextEdit="1"/>
                </p:cNvSpPr>
                <p:nvPr/>
              </p:nvSpPr>
              <p:spPr>
                <a:xfrm>
                  <a:off x="3941699" y="2052321"/>
                  <a:ext cx="1260602" cy="276999"/>
                </a:xfrm>
                <a:prstGeom prst="rect">
                  <a:avLst/>
                </a:prstGeom>
                <a:blipFill>
                  <a:blip r:embed="rId2"/>
                  <a:stretch>
                    <a:fillRect l="-2415" t="-4444" r="-1449"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61087A1-E808-4F27-8C8B-3651316D6C40}"/>
                    </a:ext>
                  </a:extLst>
                </p:cNvPr>
                <p:cNvSpPr txBox="1"/>
                <p:nvPr/>
              </p:nvSpPr>
              <p:spPr>
                <a:xfrm>
                  <a:off x="3941699" y="2366191"/>
                  <a:ext cx="12744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𝑒𝑦</m:t>
                        </m:r>
                        <m:r>
                          <a:rPr lang="en-US" b="0" i="1" smtClean="0">
                            <a:latin typeface="Cambria Math" panose="02040503050406030204" pitchFamily="18" charset="0"/>
                          </a:rPr>
                          <m:t>=</m:t>
                        </m:r>
                        <m:r>
                          <a:rPr lang="en-US" b="0" i="1" smtClean="0">
                            <a:latin typeface="Cambria Math" panose="02040503050406030204" pitchFamily="18" charset="0"/>
                          </a:rPr>
                          <m:t>𝑓</m:t>
                        </m:r>
                      </m:oMath>
                    </m:oMathPara>
                  </a14:m>
                  <a:endParaRPr lang="en-US" dirty="0"/>
                </a:p>
              </p:txBody>
            </p:sp>
          </mc:Choice>
          <mc:Fallback xmlns="">
            <p:sp>
              <p:nvSpPr>
                <p:cNvPr id="7" name="TextBox 6">
                  <a:extLst>
                    <a:ext uri="{FF2B5EF4-FFF2-40B4-BE49-F238E27FC236}">
                      <a16:creationId xmlns:a16="http://schemas.microsoft.com/office/drawing/2014/main" id="{161087A1-E808-4F27-8C8B-3651316D6C40}"/>
                    </a:ext>
                  </a:extLst>
                </p:cNvPr>
                <p:cNvSpPr txBox="1">
                  <a:spLocks noRot="1" noChangeAspect="1" noMove="1" noResize="1" noEditPoints="1" noAdjustHandles="1" noChangeArrowheads="1" noChangeShapeType="1" noTextEdit="1"/>
                </p:cNvSpPr>
                <p:nvPr/>
              </p:nvSpPr>
              <p:spPr>
                <a:xfrm>
                  <a:off x="3941699" y="2366191"/>
                  <a:ext cx="1274451" cy="276999"/>
                </a:xfrm>
                <a:prstGeom prst="rect">
                  <a:avLst/>
                </a:prstGeom>
                <a:blipFill>
                  <a:blip r:embed="rId3"/>
                  <a:stretch>
                    <a:fillRect l="-4286" t="-2174" r="-5238" b="-3260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BEDB821-CC15-4706-A3D3-171CBE788BAB}"/>
                  </a:ext>
                </a:extLst>
              </p:cNvPr>
              <p:cNvSpPr txBox="1"/>
              <p:nvPr/>
            </p:nvSpPr>
            <p:spPr>
              <a:xfrm>
                <a:off x="1696065" y="3263847"/>
                <a:ext cx="12606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𝑏𝑦</m:t>
                      </m:r>
                    </m:oMath>
                  </m:oMathPara>
                </a14:m>
                <a:endParaRPr lang="en-US" dirty="0"/>
              </a:p>
            </p:txBody>
          </p:sp>
        </mc:Choice>
        <mc:Fallback xmlns="">
          <p:sp>
            <p:nvSpPr>
              <p:cNvPr id="8" name="TextBox 7">
                <a:extLst>
                  <a:ext uri="{FF2B5EF4-FFF2-40B4-BE49-F238E27FC236}">
                    <a16:creationId xmlns:a16="http://schemas.microsoft.com/office/drawing/2014/main" id="{0BEDB821-CC15-4706-A3D3-171CBE788BAB}"/>
                  </a:ext>
                </a:extLst>
              </p:cNvPr>
              <p:cNvSpPr txBox="1">
                <a:spLocks noRot="1" noChangeAspect="1" noMove="1" noResize="1" noEditPoints="1" noAdjustHandles="1" noChangeArrowheads="1" noChangeShapeType="1" noTextEdit="1"/>
              </p:cNvSpPr>
              <p:nvPr/>
            </p:nvSpPr>
            <p:spPr>
              <a:xfrm>
                <a:off x="1696065" y="3263847"/>
                <a:ext cx="1260602" cy="276999"/>
              </a:xfrm>
              <a:prstGeom prst="rect">
                <a:avLst/>
              </a:prstGeom>
              <a:blipFill>
                <a:blip r:embed="rId4"/>
                <a:stretch>
                  <a:fillRect l="-2415" t="-2174" r="-5314"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E80DF2-59F0-4348-B453-41C6ABF8FA30}"/>
                  </a:ext>
                </a:extLst>
              </p:cNvPr>
              <p:cNvSpPr txBox="1"/>
              <p:nvPr/>
            </p:nvSpPr>
            <p:spPr>
              <a:xfrm>
                <a:off x="1824306" y="3770208"/>
                <a:ext cx="1132361" cy="524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𝑏𝑦</m:t>
                          </m:r>
                        </m:num>
                        <m:den>
                          <m:r>
                            <a:rPr lang="en-US" b="0" i="1" smtClean="0">
                              <a:latin typeface="Cambria Math" panose="02040503050406030204" pitchFamily="18" charset="0"/>
                            </a:rPr>
                            <m:t>𝑎</m:t>
                          </m:r>
                        </m:den>
                      </m:f>
                    </m:oMath>
                  </m:oMathPara>
                </a14:m>
                <a:endParaRPr lang="en-US" dirty="0"/>
              </a:p>
            </p:txBody>
          </p:sp>
        </mc:Choice>
        <mc:Fallback xmlns="">
          <p:sp>
            <p:nvSpPr>
              <p:cNvPr id="9" name="TextBox 8">
                <a:extLst>
                  <a:ext uri="{FF2B5EF4-FFF2-40B4-BE49-F238E27FC236}">
                    <a16:creationId xmlns:a16="http://schemas.microsoft.com/office/drawing/2014/main" id="{91E80DF2-59F0-4348-B453-41C6ABF8FA30}"/>
                  </a:ext>
                </a:extLst>
              </p:cNvPr>
              <p:cNvSpPr txBox="1">
                <a:spLocks noRot="1" noChangeAspect="1" noMove="1" noResize="1" noEditPoints="1" noAdjustHandles="1" noChangeArrowheads="1" noChangeShapeType="1" noTextEdit="1"/>
              </p:cNvSpPr>
              <p:nvPr/>
            </p:nvSpPr>
            <p:spPr>
              <a:xfrm>
                <a:off x="1824306" y="3770208"/>
                <a:ext cx="1132361" cy="52411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CD6CA2F-BEC7-43C9-9A30-FE01C8E16452}"/>
                  </a:ext>
                </a:extLst>
              </p:cNvPr>
              <p:cNvSpPr txBox="1"/>
              <p:nvPr/>
            </p:nvSpPr>
            <p:spPr>
              <a:xfrm>
                <a:off x="5038559" y="3268077"/>
                <a:ext cx="1991379" cy="5275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num>
                        <m:den>
                          <m:r>
                            <a:rPr lang="en-US" b="0" i="1" smtClean="0">
                              <a:latin typeface="Cambria Math" panose="02040503050406030204" pitchFamily="18" charset="0"/>
                            </a:rPr>
                            <m:t>𝑎</m:t>
                          </m:r>
                        </m:den>
                      </m:f>
                      <m:r>
                        <a:rPr lang="en-US" b="0" i="1" smtClean="0">
                          <a:latin typeface="Cambria Math" panose="02040503050406030204" pitchFamily="18" charset="0"/>
                        </a:rPr>
                        <m:t>+</m:t>
                      </m:r>
                      <m:r>
                        <a:rPr lang="en-US" b="0" i="1" smtClean="0">
                          <a:latin typeface="Cambria Math" panose="02040503050406030204" pitchFamily="18" charset="0"/>
                        </a:rPr>
                        <m:t>𝑒𝑦</m:t>
                      </m:r>
                      <m:r>
                        <a:rPr lang="en-US" b="0" i="1" smtClean="0">
                          <a:latin typeface="Cambria Math" panose="02040503050406030204" pitchFamily="18" charset="0"/>
                        </a:rPr>
                        <m:t>=</m:t>
                      </m:r>
                      <m:r>
                        <a:rPr lang="en-US" b="0" i="1" smtClean="0">
                          <a:latin typeface="Cambria Math" panose="02040503050406030204" pitchFamily="18" charset="0"/>
                        </a:rPr>
                        <m:t>𝑓</m:t>
                      </m:r>
                    </m:oMath>
                  </m:oMathPara>
                </a14:m>
                <a:endParaRPr lang="en-US" dirty="0"/>
              </a:p>
            </p:txBody>
          </p:sp>
        </mc:Choice>
        <mc:Fallback xmlns="">
          <p:sp>
            <p:nvSpPr>
              <p:cNvPr id="10" name="TextBox 9">
                <a:extLst>
                  <a:ext uri="{FF2B5EF4-FFF2-40B4-BE49-F238E27FC236}">
                    <a16:creationId xmlns:a16="http://schemas.microsoft.com/office/drawing/2014/main" id="{0CD6CA2F-BEC7-43C9-9A30-FE01C8E16452}"/>
                  </a:ext>
                </a:extLst>
              </p:cNvPr>
              <p:cNvSpPr txBox="1">
                <a:spLocks noRot="1" noChangeAspect="1" noMove="1" noResize="1" noEditPoints="1" noAdjustHandles="1" noChangeArrowheads="1" noChangeShapeType="1" noTextEdit="1"/>
              </p:cNvSpPr>
              <p:nvPr/>
            </p:nvSpPr>
            <p:spPr>
              <a:xfrm>
                <a:off x="5038559" y="3268077"/>
                <a:ext cx="1991379" cy="52758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831C050-4DA2-485A-9E8E-7697E74A1A46}"/>
                  </a:ext>
                </a:extLst>
              </p:cNvPr>
              <p:cNvSpPr txBox="1"/>
              <p:nvPr/>
            </p:nvSpPr>
            <p:spPr>
              <a:xfrm>
                <a:off x="4943629" y="4089903"/>
                <a:ext cx="21812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𝑐𝑑</m:t>
                      </m:r>
                      <m:r>
                        <a:rPr lang="en-US" b="0" i="1" smtClean="0">
                          <a:latin typeface="Cambria Math" panose="02040503050406030204" pitchFamily="18" charset="0"/>
                        </a:rPr>
                        <m:t>−</m:t>
                      </m:r>
                      <m:r>
                        <a:rPr lang="en-US" b="0" i="1" smtClean="0">
                          <a:latin typeface="Cambria Math" panose="02040503050406030204" pitchFamily="18" charset="0"/>
                        </a:rPr>
                        <m:t>𝑏𝑑𝑦</m:t>
                      </m:r>
                      <m:r>
                        <a:rPr lang="en-US" b="0" i="1" smtClean="0">
                          <a:latin typeface="Cambria Math" panose="02040503050406030204" pitchFamily="18" charset="0"/>
                        </a:rPr>
                        <m:t>+</m:t>
                      </m:r>
                      <m:r>
                        <a:rPr lang="en-US" b="0" i="1" smtClean="0">
                          <a:latin typeface="Cambria Math" panose="02040503050406030204" pitchFamily="18" charset="0"/>
                        </a:rPr>
                        <m:t>𝑎𝑒𝑦</m:t>
                      </m:r>
                      <m:r>
                        <a:rPr lang="en-US" b="0" i="1" smtClean="0">
                          <a:latin typeface="Cambria Math" panose="02040503050406030204" pitchFamily="18" charset="0"/>
                        </a:rPr>
                        <m:t>=</m:t>
                      </m:r>
                      <m:r>
                        <a:rPr lang="en-US" b="0" i="1" smtClean="0">
                          <a:latin typeface="Cambria Math" panose="02040503050406030204" pitchFamily="18" charset="0"/>
                        </a:rPr>
                        <m:t>𝑎𝑓</m:t>
                      </m:r>
                    </m:oMath>
                  </m:oMathPara>
                </a14:m>
                <a:endParaRPr lang="en-US" dirty="0"/>
              </a:p>
            </p:txBody>
          </p:sp>
        </mc:Choice>
        <mc:Fallback xmlns="">
          <p:sp>
            <p:nvSpPr>
              <p:cNvPr id="11" name="TextBox 10">
                <a:extLst>
                  <a:ext uri="{FF2B5EF4-FFF2-40B4-BE49-F238E27FC236}">
                    <a16:creationId xmlns:a16="http://schemas.microsoft.com/office/drawing/2014/main" id="{D831C050-4DA2-485A-9E8E-7697E74A1A46}"/>
                  </a:ext>
                </a:extLst>
              </p:cNvPr>
              <p:cNvSpPr txBox="1">
                <a:spLocks noRot="1" noChangeAspect="1" noMove="1" noResize="1" noEditPoints="1" noAdjustHandles="1" noChangeArrowheads="1" noChangeShapeType="1" noTextEdit="1"/>
              </p:cNvSpPr>
              <p:nvPr/>
            </p:nvSpPr>
            <p:spPr>
              <a:xfrm>
                <a:off x="4943629" y="4089903"/>
                <a:ext cx="2181238" cy="276999"/>
              </a:xfrm>
              <a:prstGeom prst="rect">
                <a:avLst/>
              </a:prstGeom>
              <a:blipFill>
                <a:blip r:embed="rId7"/>
                <a:stretch>
                  <a:fillRect l="-2235" t="-2222" r="-3073"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9500A6E-2D8D-49AF-812C-DB37AABC7ACA}"/>
                  </a:ext>
                </a:extLst>
              </p:cNvPr>
              <p:cNvSpPr txBox="1"/>
              <p:nvPr/>
            </p:nvSpPr>
            <p:spPr>
              <a:xfrm>
                <a:off x="5393455" y="4661148"/>
                <a:ext cx="22513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e>
                      </m:d>
                      <m:r>
                        <a:rPr lang="en-US" b="0" i="1" smtClean="0">
                          <a:latin typeface="Cambria Math" panose="02040503050406030204" pitchFamily="18" charset="0"/>
                        </a:rPr>
                        <m:t>=</m:t>
                      </m:r>
                      <m:r>
                        <a:rPr lang="en-US" b="0" i="1" smtClean="0">
                          <a:latin typeface="Cambria Math" panose="02040503050406030204" pitchFamily="18" charset="0"/>
                        </a:rPr>
                        <m:t>𝑎𝑓</m:t>
                      </m:r>
                      <m:r>
                        <a:rPr lang="en-US" b="0" i="1" smtClean="0">
                          <a:latin typeface="Cambria Math" panose="02040503050406030204" pitchFamily="18" charset="0"/>
                        </a:rPr>
                        <m:t>−</m:t>
                      </m:r>
                      <m:r>
                        <a:rPr lang="en-US" b="0" i="1" smtClean="0">
                          <a:latin typeface="Cambria Math" panose="02040503050406030204" pitchFamily="18" charset="0"/>
                        </a:rPr>
                        <m:t>𝑐𝑑</m:t>
                      </m:r>
                    </m:oMath>
                  </m:oMathPara>
                </a14:m>
                <a:endParaRPr lang="en-US" dirty="0"/>
              </a:p>
            </p:txBody>
          </p:sp>
        </mc:Choice>
        <mc:Fallback xmlns="">
          <p:sp>
            <p:nvSpPr>
              <p:cNvPr id="12" name="TextBox 11">
                <a:extLst>
                  <a:ext uri="{FF2B5EF4-FFF2-40B4-BE49-F238E27FC236}">
                    <a16:creationId xmlns:a16="http://schemas.microsoft.com/office/drawing/2014/main" id="{69500A6E-2D8D-49AF-812C-DB37AABC7ACA}"/>
                  </a:ext>
                </a:extLst>
              </p:cNvPr>
              <p:cNvSpPr txBox="1">
                <a:spLocks noRot="1" noChangeAspect="1" noMove="1" noResize="1" noEditPoints="1" noAdjustHandles="1" noChangeArrowheads="1" noChangeShapeType="1" noTextEdit="1"/>
              </p:cNvSpPr>
              <p:nvPr/>
            </p:nvSpPr>
            <p:spPr>
              <a:xfrm>
                <a:off x="5393455" y="4661148"/>
                <a:ext cx="2251386" cy="276999"/>
              </a:xfrm>
              <a:prstGeom prst="rect">
                <a:avLst/>
              </a:prstGeom>
              <a:blipFill>
                <a:blip r:embed="rId8"/>
                <a:stretch>
                  <a:fillRect l="-2168" t="-4444" r="-1897"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A6348E6-F5C7-408D-A660-969A40548FB7}"/>
                  </a:ext>
                </a:extLst>
              </p:cNvPr>
              <p:cNvSpPr txBox="1"/>
              <p:nvPr/>
            </p:nvSpPr>
            <p:spPr>
              <a:xfrm>
                <a:off x="6394154" y="5232393"/>
                <a:ext cx="1271567" cy="5247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𝑎𝑓</m:t>
                          </m:r>
                          <m:r>
                            <a:rPr lang="en-US" b="0" i="1" smtClean="0">
                              <a:latin typeface="Cambria Math" panose="02040503050406030204" pitchFamily="18" charset="0"/>
                            </a:rPr>
                            <m:t>−</m:t>
                          </m:r>
                          <m:r>
                            <a:rPr lang="en-US" b="0" i="1" smtClean="0">
                              <a:latin typeface="Cambria Math" panose="02040503050406030204" pitchFamily="18" charset="0"/>
                            </a:rPr>
                            <m:t>𝑐𝑑</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3" name="TextBox 12">
                <a:extLst>
                  <a:ext uri="{FF2B5EF4-FFF2-40B4-BE49-F238E27FC236}">
                    <a16:creationId xmlns:a16="http://schemas.microsoft.com/office/drawing/2014/main" id="{DA6348E6-F5C7-408D-A660-969A40548FB7}"/>
                  </a:ext>
                </a:extLst>
              </p:cNvPr>
              <p:cNvSpPr txBox="1">
                <a:spLocks noRot="1" noChangeAspect="1" noMove="1" noResize="1" noEditPoints="1" noAdjustHandles="1" noChangeArrowheads="1" noChangeShapeType="1" noTextEdit="1"/>
              </p:cNvSpPr>
              <p:nvPr/>
            </p:nvSpPr>
            <p:spPr>
              <a:xfrm>
                <a:off x="6394154" y="5232393"/>
                <a:ext cx="1271567" cy="524759"/>
              </a:xfrm>
              <a:prstGeom prst="rect">
                <a:avLst/>
              </a:prstGeom>
              <a:blipFill>
                <a:blip r:embed="rId9"/>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4A14545A-3B2E-44EA-BF46-8B370B31C63D}"/>
              </a:ext>
            </a:extLst>
          </p:cNvPr>
          <p:cNvCxnSpPr>
            <a:stCxn id="4" idx="1"/>
            <a:endCxn id="8" idx="0"/>
          </p:cNvCxnSpPr>
          <p:nvPr/>
        </p:nvCxnSpPr>
        <p:spPr>
          <a:xfrm flipH="1">
            <a:off x="2326366" y="2190821"/>
            <a:ext cx="1608409" cy="1073026"/>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8EE07DD-A4BA-4397-8A32-CBF4B3E37620}"/>
              </a:ext>
            </a:extLst>
          </p:cNvPr>
          <p:cNvCxnSpPr>
            <a:cxnSpLocks/>
            <a:stCxn id="9" idx="3"/>
          </p:cNvCxnSpPr>
          <p:nvPr/>
        </p:nvCxnSpPr>
        <p:spPr>
          <a:xfrm flipV="1">
            <a:off x="2956667" y="2618415"/>
            <a:ext cx="1180358" cy="141385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AFB07CC-AC6B-4304-BC16-737A373826F2}"/>
              </a:ext>
            </a:extLst>
          </p:cNvPr>
          <p:cNvCxnSpPr>
            <a:cxnSpLocks/>
          </p:cNvCxnSpPr>
          <p:nvPr/>
        </p:nvCxnSpPr>
        <p:spPr>
          <a:xfrm>
            <a:off x="4171950" y="2618415"/>
            <a:ext cx="1343025" cy="61056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5C3388CE-42AD-4B38-9353-AF4C95E8324A}"/>
              </a:ext>
            </a:extLst>
          </p:cNvPr>
          <p:cNvSpPr/>
          <p:nvPr/>
        </p:nvSpPr>
        <p:spPr>
          <a:xfrm>
            <a:off x="6799006" y="5202896"/>
            <a:ext cx="877529" cy="674336"/>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3288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16"/>
                                        </p:tgtEl>
                                        <p:attrNameLst>
                                          <p:attrName>style.visibility</p:attrName>
                                        </p:attrNameLst>
                                      </p:cBhvr>
                                      <p:to>
                                        <p:strVal val="hidden"/>
                                      </p:to>
                                    </p:set>
                                  </p:childTnLst>
                                </p:cTn>
                              </p:par>
                            </p:childTnLst>
                          </p:cTn>
                        </p:par>
                        <p:par>
                          <p:cTn id="16" fill="hold">
                            <p:stCondLst>
                              <p:cond delay="0"/>
                            </p:stCondLst>
                            <p:childTnLst>
                              <p:par>
                                <p:cTn id="17" presetID="22" presetClass="entr" presetSubtype="1"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up)">
                                      <p:cBhvr>
                                        <p:cTn id="19" dur="500"/>
                                        <p:tgtEl>
                                          <p:spTgt spid="9"/>
                                        </p:tgtEl>
                                      </p:cBhvr>
                                    </p:animEffect>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500"/>
                                        <p:tgtEl>
                                          <p:spTgt spid="17"/>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up)">
                                      <p:cBhvr>
                                        <p:cTn id="27" dur="500"/>
                                        <p:tgtEl>
                                          <p:spTgt spid="20"/>
                                        </p:tgtEl>
                                      </p:cBhvr>
                                    </p:animEffect>
                                  </p:childTnLst>
                                </p:cTn>
                              </p:par>
                            </p:childTnLst>
                          </p:cTn>
                        </p:par>
                        <p:par>
                          <p:cTn id="28" fill="hold">
                            <p:stCondLst>
                              <p:cond delay="1500"/>
                            </p:stCondLst>
                            <p:childTnLst>
                              <p:par>
                                <p:cTn id="29" presetID="22" presetClass="entr" presetSubtype="1"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20"/>
                                        </p:tgtEl>
                                        <p:attrNameLst>
                                          <p:attrName>style.visibility</p:attrName>
                                        </p:attrNameLst>
                                      </p:cBhvr>
                                      <p:to>
                                        <p:strVal val="hidden"/>
                                      </p:to>
                                    </p:set>
                                  </p:childTnLst>
                                </p:cTn>
                              </p:par>
                            </p:childTnLst>
                          </p:cTn>
                        </p:par>
                        <p:par>
                          <p:cTn id="36" fill="hold">
                            <p:stCondLst>
                              <p:cond delay="0"/>
                            </p:stCondLst>
                            <p:childTnLst>
                              <p:par>
                                <p:cTn id="37" presetID="22" presetClass="entr" presetSubtype="1"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up)">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wipe(left)">
                                      <p:cBhvr>
                                        <p:cTn id="48" dur="500"/>
                                        <p:tgtEl>
                                          <p:spTgt spid="13"/>
                                        </p:tgtEl>
                                      </p:cBhvr>
                                    </p:animEffect>
                                  </p:childTnLst>
                                </p:cTn>
                              </p:par>
                            </p:childTnLst>
                          </p:cTn>
                        </p:par>
                        <p:par>
                          <p:cTn id="49" fill="hold">
                            <p:stCondLst>
                              <p:cond delay="500"/>
                            </p:stCondLst>
                            <p:childTnLst>
                              <p:par>
                                <p:cTn id="50" presetID="53" presetClass="entr" presetSubtype="16" fill="hold" grpId="0" nodeType="afterEffect">
                                  <p:stCondLst>
                                    <p:cond delay="0"/>
                                  </p:stCondLst>
                                  <p:childTnLst>
                                    <p:set>
                                      <p:cBhvr>
                                        <p:cTn id="51" dur="1" fill="hold">
                                          <p:stCondLst>
                                            <p:cond delay="0"/>
                                          </p:stCondLst>
                                        </p:cTn>
                                        <p:tgtEl>
                                          <p:spTgt spid="33"/>
                                        </p:tgtEl>
                                        <p:attrNameLst>
                                          <p:attrName>style.visibility</p:attrName>
                                        </p:attrNameLst>
                                      </p:cBhvr>
                                      <p:to>
                                        <p:strVal val="visible"/>
                                      </p:to>
                                    </p:set>
                                    <p:anim calcmode="lin" valueType="num">
                                      <p:cBhvr>
                                        <p:cTn id="52" dur="500" fill="hold"/>
                                        <p:tgtEl>
                                          <p:spTgt spid="33"/>
                                        </p:tgtEl>
                                        <p:attrNameLst>
                                          <p:attrName>ppt_w</p:attrName>
                                        </p:attrNameLst>
                                      </p:cBhvr>
                                      <p:tavLst>
                                        <p:tav tm="0">
                                          <p:val>
                                            <p:fltVal val="0"/>
                                          </p:val>
                                        </p:tav>
                                        <p:tav tm="100000">
                                          <p:val>
                                            <p:strVal val="#ppt_w"/>
                                          </p:val>
                                        </p:tav>
                                      </p:tavLst>
                                    </p:anim>
                                    <p:anim calcmode="lin" valueType="num">
                                      <p:cBhvr>
                                        <p:cTn id="53" dur="500" fill="hold"/>
                                        <p:tgtEl>
                                          <p:spTgt spid="33"/>
                                        </p:tgtEl>
                                        <p:attrNameLst>
                                          <p:attrName>ppt_h</p:attrName>
                                        </p:attrNameLst>
                                      </p:cBhvr>
                                      <p:tavLst>
                                        <p:tav tm="0">
                                          <p:val>
                                            <p:fltVal val="0"/>
                                          </p:val>
                                        </p:tav>
                                        <p:tav tm="100000">
                                          <p:val>
                                            <p:strVal val="#ppt_h"/>
                                          </p:val>
                                        </p:tav>
                                      </p:tavLst>
                                    </p:anim>
                                    <p:animEffect transition="in" filter="fade">
                                      <p:cBhvr>
                                        <p:cTn id="5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3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Goal: Solve a System of Linear Equations</a:t>
            </a:r>
          </a:p>
        </p:txBody>
      </p:sp>
      <p:sp>
        <p:nvSpPr>
          <p:cNvPr id="6" name="TextBox 5"/>
          <p:cNvSpPr txBox="1"/>
          <p:nvPr/>
        </p:nvSpPr>
        <p:spPr>
          <a:xfrm>
            <a:off x="2114062" y="1440061"/>
            <a:ext cx="4915876" cy="461665"/>
          </a:xfrm>
          <a:prstGeom prst="rect">
            <a:avLst/>
          </a:prstGeom>
          <a:noFill/>
        </p:spPr>
        <p:txBody>
          <a:bodyPr wrap="square" rtlCol="0">
            <a:spAutoFit/>
          </a:bodyPr>
          <a:lstStyle/>
          <a:p>
            <a:pPr algn="ctr"/>
            <a:r>
              <a:rPr lang="en-US" sz="2400" dirty="0"/>
              <a:t>Two Equations and Two Unknowns</a:t>
            </a:r>
          </a:p>
        </p:txBody>
      </p:sp>
      <p:sp>
        <p:nvSpPr>
          <p:cNvPr id="3" name="Slide Number Placeholder 2"/>
          <p:cNvSpPr>
            <a:spLocks noGrp="1"/>
          </p:cNvSpPr>
          <p:nvPr>
            <p:ph type="sldNum" sz="quarter" idx="12"/>
          </p:nvPr>
        </p:nvSpPr>
        <p:spPr/>
        <p:txBody>
          <a:bodyPr/>
          <a:lstStyle/>
          <a:p>
            <a:fld id="{650AD656-6FF9-465D-B7B0-1CD0DD39CD23}" type="slidenum">
              <a:rPr lang="en-US" smtClean="0"/>
              <a:t>52</a:t>
            </a:fld>
            <a:endParaRPr lang="en-US" dirty="0"/>
          </a:p>
        </p:txBody>
      </p:sp>
      <p:grpSp>
        <p:nvGrpSpPr>
          <p:cNvPr id="14" name="Group 13">
            <a:extLst>
              <a:ext uri="{FF2B5EF4-FFF2-40B4-BE49-F238E27FC236}">
                <a16:creationId xmlns:a16="http://schemas.microsoft.com/office/drawing/2014/main" id="{64E5DA25-1603-4E0A-BB73-51945521BA71}"/>
              </a:ext>
            </a:extLst>
          </p:cNvPr>
          <p:cNvGrpSpPr/>
          <p:nvPr/>
        </p:nvGrpSpPr>
        <p:grpSpPr>
          <a:xfrm>
            <a:off x="3934775" y="2052321"/>
            <a:ext cx="1274451" cy="590869"/>
            <a:chOff x="3941699" y="2052321"/>
            <a:chExt cx="1274451" cy="590869"/>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6B46E06-C545-47C6-911B-F14F93A60E05}"/>
                    </a:ext>
                  </a:extLst>
                </p:cNvPr>
                <p:cNvSpPr txBox="1"/>
                <p:nvPr/>
              </p:nvSpPr>
              <p:spPr>
                <a:xfrm>
                  <a:off x="3941699" y="2052321"/>
                  <a:ext cx="12606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4" name="TextBox 3">
                  <a:extLst>
                    <a:ext uri="{FF2B5EF4-FFF2-40B4-BE49-F238E27FC236}">
                      <a16:creationId xmlns:a16="http://schemas.microsoft.com/office/drawing/2014/main" id="{76B46E06-C545-47C6-911B-F14F93A60E05}"/>
                    </a:ext>
                  </a:extLst>
                </p:cNvPr>
                <p:cNvSpPr txBox="1">
                  <a:spLocks noRot="1" noChangeAspect="1" noMove="1" noResize="1" noEditPoints="1" noAdjustHandles="1" noChangeArrowheads="1" noChangeShapeType="1" noTextEdit="1"/>
                </p:cNvSpPr>
                <p:nvPr/>
              </p:nvSpPr>
              <p:spPr>
                <a:xfrm>
                  <a:off x="3941699" y="2052321"/>
                  <a:ext cx="1260602" cy="276999"/>
                </a:xfrm>
                <a:prstGeom prst="rect">
                  <a:avLst/>
                </a:prstGeom>
                <a:blipFill>
                  <a:blip r:embed="rId2"/>
                  <a:stretch>
                    <a:fillRect l="-2415" t="-4444" r="-1449"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61087A1-E808-4F27-8C8B-3651316D6C40}"/>
                    </a:ext>
                  </a:extLst>
                </p:cNvPr>
                <p:cNvSpPr txBox="1"/>
                <p:nvPr/>
              </p:nvSpPr>
              <p:spPr>
                <a:xfrm>
                  <a:off x="3941699" y="2366191"/>
                  <a:ext cx="12744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𝑒𝑦</m:t>
                        </m:r>
                        <m:r>
                          <a:rPr lang="en-US" b="0" i="1" smtClean="0">
                            <a:latin typeface="Cambria Math" panose="02040503050406030204" pitchFamily="18" charset="0"/>
                          </a:rPr>
                          <m:t>=</m:t>
                        </m:r>
                        <m:r>
                          <a:rPr lang="en-US" b="0" i="1" smtClean="0">
                            <a:latin typeface="Cambria Math" panose="02040503050406030204" pitchFamily="18" charset="0"/>
                          </a:rPr>
                          <m:t>𝑓</m:t>
                        </m:r>
                      </m:oMath>
                    </m:oMathPara>
                  </a14:m>
                  <a:endParaRPr lang="en-US" dirty="0"/>
                </a:p>
              </p:txBody>
            </p:sp>
          </mc:Choice>
          <mc:Fallback xmlns="">
            <p:sp>
              <p:nvSpPr>
                <p:cNvPr id="7" name="TextBox 6">
                  <a:extLst>
                    <a:ext uri="{FF2B5EF4-FFF2-40B4-BE49-F238E27FC236}">
                      <a16:creationId xmlns:a16="http://schemas.microsoft.com/office/drawing/2014/main" id="{161087A1-E808-4F27-8C8B-3651316D6C40}"/>
                    </a:ext>
                  </a:extLst>
                </p:cNvPr>
                <p:cNvSpPr txBox="1">
                  <a:spLocks noRot="1" noChangeAspect="1" noMove="1" noResize="1" noEditPoints="1" noAdjustHandles="1" noChangeArrowheads="1" noChangeShapeType="1" noTextEdit="1"/>
                </p:cNvSpPr>
                <p:nvPr/>
              </p:nvSpPr>
              <p:spPr>
                <a:xfrm>
                  <a:off x="3941699" y="2366191"/>
                  <a:ext cx="1274451" cy="276999"/>
                </a:xfrm>
                <a:prstGeom prst="rect">
                  <a:avLst/>
                </a:prstGeom>
                <a:blipFill>
                  <a:blip r:embed="rId3"/>
                  <a:stretch>
                    <a:fillRect l="-4286" t="-2174" r="-5238" b="-3260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BEDB821-CC15-4706-A3D3-171CBE788BAB}"/>
                  </a:ext>
                </a:extLst>
              </p:cNvPr>
              <p:cNvSpPr txBox="1"/>
              <p:nvPr/>
            </p:nvSpPr>
            <p:spPr>
              <a:xfrm>
                <a:off x="1696065" y="3263847"/>
                <a:ext cx="12606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𝑎𝑥</m:t>
                      </m:r>
                    </m:oMath>
                  </m:oMathPara>
                </a14:m>
                <a:endParaRPr lang="en-US" dirty="0"/>
              </a:p>
            </p:txBody>
          </p:sp>
        </mc:Choice>
        <mc:Fallback xmlns="">
          <p:sp>
            <p:nvSpPr>
              <p:cNvPr id="8" name="TextBox 7">
                <a:extLst>
                  <a:ext uri="{FF2B5EF4-FFF2-40B4-BE49-F238E27FC236}">
                    <a16:creationId xmlns:a16="http://schemas.microsoft.com/office/drawing/2014/main" id="{0BEDB821-CC15-4706-A3D3-171CBE788BAB}"/>
                  </a:ext>
                </a:extLst>
              </p:cNvPr>
              <p:cNvSpPr txBox="1">
                <a:spLocks noRot="1" noChangeAspect="1" noMove="1" noResize="1" noEditPoints="1" noAdjustHandles="1" noChangeArrowheads="1" noChangeShapeType="1" noTextEdit="1"/>
              </p:cNvSpPr>
              <p:nvPr/>
            </p:nvSpPr>
            <p:spPr>
              <a:xfrm>
                <a:off x="1696065" y="3263847"/>
                <a:ext cx="1260602" cy="276999"/>
              </a:xfrm>
              <a:prstGeom prst="rect">
                <a:avLst/>
              </a:prstGeom>
              <a:blipFill>
                <a:blip r:embed="rId4"/>
                <a:stretch>
                  <a:fillRect l="-6280" t="-2174" r="-1449"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E80DF2-59F0-4348-B453-41C6ABF8FA30}"/>
                  </a:ext>
                </a:extLst>
              </p:cNvPr>
              <p:cNvSpPr txBox="1"/>
              <p:nvPr/>
            </p:nvSpPr>
            <p:spPr>
              <a:xfrm>
                <a:off x="1824306" y="3770208"/>
                <a:ext cx="1135567" cy="474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𝑎𝑥</m:t>
                          </m:r>
                        </m:num>
                        <m:den>
                          <m:r>
                            <a:rPr lang="en-US" b="0" i="1" smtClean="0">
                              <a:latin typeface="Cambria Math" panose="02040503050406030204" pitchFamily="18" charset="0"/>
                            </a:rPr>
                            <m:t>𝑏</m:t>
                          </m:r>
                        </m:den>
                      </m:f>
                    </m:oMath>
                  </m:oMathPara>
                </a14:m>
                <a:endParaRPr lang="en-US" dirty="0"/>
              </a:p>
            </p:txBody>
          </p:sp>
        </mc:Choice>
        <mc:Fallback xmlns="">
          <p:sp>
            <p:nvSpPr>
              <p:cNvPr id="9" name="TextBox 8">
                <a:extLst>
                  <a:ext uri="{FF2B5EF4-FFF2-40B4-BE49-F238E27FC236}">
                    <a16:creationId xmlns:a16="http://schemas.microsoft.com/office/drawing/2014/main" id="{91E80DF2-59F0-4348-B453-41C6ABF8FA30}"/>
                  </a:ext>
                </a:extLst>
              </p:cNvPr>
              <p:cNvSpPr txBox="1">
                <a:spLocks noRot="1" noChangeAspect="1" noMove="1" noResize="1" noEditPoints="1" noAdjustHandles="1" noChangeArrowheads="1" noChangeShapeType="1" noTextEdit="1"/>
              </p:cNvSpPr>
              <p:nvPr/>
            </p:nvSpPr>
            <p:spPr>
              <a:xfrm>
                <a:off x="1824306" y="3770208"/>
                <a:ext cx="1135567" cy="47436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CD6CA2F-BEC7-43C9-9A30-FE01C8E16452}"/>
                  </a:ext>
                </a:extLst>
              </p:cNvPr>
              <p:cNvSpPr txBox="1"/>
              <p:nvPr/>
            </p:nvSpPr>
            <p:spPr>
              <a:xfrm>
                <a:off x="5038559" y="3268077"/>
                <a:ext cx="1985544" cy="5275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𝑑𝑥</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𝑎𝑥</m:t>
                          </m:r>
                          <m:r>
                            <a:rPr lang="en-US" b="0" i="1" smtClean="0">
                              <a:latin typeface="Cambria Math" panose="02040503050406030204" pitchFamily="18" charset="0"/>
                            </a:rPr>
                            <m:t>)</m:t>
                          </m:r>
                        </m:num>
                        <m:den>
                          <m:r>
                            <a:rPr lang="en-US" b="0" i="1" smtClean="0">
                              <a:latin typeface="Cambria Math" panose="02040503050406030204" pitchFamily="18" charset="0"/>
                            </a:rPr>
                            <m:t>𝑏</m:t>
                          </m:r>
                        </m:den>
                      </m:f>
                      <m:r>
                        <a:rPr lang="en-US" b="0" i="1" smtClean="0">
                          <a:latin typeface="Cambria Math" panose="02040503050406030204" pitchFamily="18" charset="0"/>
                        </a:rPr>
                        <m:t>=</m:t>
                      </m:r>
                      <m:r>
                        <a:rPr lang="en-US" b="0" i="1" smtClean="0">
                          <a:latin typeface="Cambria Math" panose="02040503050406030204" pitchFamily="18" charset="0"/>
                        </a:rPr>
                        <m:t>𝑓</m:t>
                      </m:r>
                    </m:oMath>
                  </m:oMathPara>
                </a14:m>
                <a:endParaRPr lang="en-US" dirty="0"/>
              </a:p>
            </p:txBody>
          </p:sp>
        </mc:Choice>
        <mc:Fallback xmlns="">
          <p:sp>
            <p:nvSpPr>
              <p:cNvPr id="10" name="TextBox 9">
                <a:extLst>
                  <a:ext uri="{FF2B5EF4-FFF2-40B4-BE49-F238E27FC236}">
                    <a16:creationId xmlns:a16="http://schemas.microsoft.com/office/drawing/2014/main" id="{0CD6CA2F-BEC7-43C9-9A30-FE01C8E16452}"/>
                  </a:ext>
                </a:extLst>
              </p:cNvPr>
              <p:cNvSpPr txBox="1">
                <a:spLocks noRot="1" noChangeAspect="1" noMove="1" noResize="1" noEditPoints="1" noAdjustHandles="1" noChangeArrowheads="1" noChangeShapeType="1" noTextEdit="1"/>
              </p:cNvSpPr>
              <p:nvPr/>
            </p:nvSpPr>
            <p:spPr>
              <a:xfrm>
                <a:off x="5038559" y="3268077"/>
                <a:ext cx="1985544" cy="52758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831C050-4DA2-485A-9E8E-7697E74A1A46}"/>
                  </a:ext>
                </a:extLst>
              </p:cNvPr>
              <p:cNvSpPr txBox="1"/>
              <p:nvPr/>
            </p:nvSpPr>
            <p:spPr>
              <a:xfrm>
                <a:off x="4943629" y="4089903"/>
                <a:ext cx="21497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𝑏𝑑𝑥</m:t>
                      </m:r>
                      <m:r>
                        <a:rPr lang="en-US" b="0" i="1" smtClean="0">
                          <a:latin typeface="Cambria Math" panose="02040503050406030204" pitchFamily="18" charset="0"/>
                        </a:rPr>
                        <m:t>+</m:t>
                      </m:r>
                      <m:r>
                        <a:rPr lang="en-US" b="0" i="1" smtClean="0">
                          <a:latin typeface="Cambria Math" panose="02040503050406030204" pitchFamily="18" charset="0"/>
                        </a:rPr>
                        <m:t>𝑐𝑒</m:t>
                      </m:r>
                      <m:r>
                        <a:rPr lang="en-US" b="0" i="1" smtClean="0">
                          <a:latin typeface="Cambria Math" panose="02040503050406030204" pitchFamily="18" charset="0"/>
                        </a:rPr>
                        <m:t>−</m:t>
                      </m:r>
                      <m:r>
                        <a:rPr lang="en-US" b="0" i="1" smtClean="0">
                          <a:latin typeface="Cambria Math" panose="02040503050406030204" pitchFamily="18" charset="0"/>
                        </a:rPr>
                        <m:t>𝑎𝑒𝑥</m:t>
                      </m:r>
                      <m:r>
                        <a:rPr lang="en-US" b="0" i="1" smtClean="0">
                          <a:latin typeface="Cambria Math" panose="02040503050406030204" pitchFamily="18" charset="0"/>
                        </a:rPr>
                        <m:t>=</m:t>
                      </m:r>
                      <m:r>
                        <a:rPr lang="en-US" b="0" i="1" smtClean="0">
                          <a:latin typeface="Cambria Math" panose="02040503050406030204" pitchFamily="18" charset="0"/>
                        </a:rPr>
                        <m:t>𝑏𝑓</m:t>
                      </m:r>
                    </m:oMath>
                  </m:oMathPara>
                </a14:m>
                <a:endParaRPr lang="en-US" dirty="0"/>
              </a:p>
            </p:txBody>
          </p:sp>
        </mc:Choice>
        <mc:Fallback xmlns="">
          <p:sp>
            <p:nvSpPr>
              <p:cNvPr id="11" name="TextBox 10">
                <a:extLst>
                  <a:ext uri="{FF2B5EF4-FFF2-40B4-BE49-F238E27FC236}">
                    <a16:creationId xmlns:a16="http://schemas.microsoft.com/office/drawing/2014/main" id="{D831C050-4DA2-485A-9E8E-7697E74A1A46}"/>
                  </a:ext>
                </a:extLst>
              </p:cNvPr>
              <p:cNvSpPr txBox="1">
                <a:spLocks noRot="1" noChangeAspect="1" noMove="1" noResize="1" noEditPoints="1" noAdjustHandles="1" noChangeArrowheads="1" noChangeShapeType="1" noTextEdit="1"/>
              </p:cNvSpPr>
              <p:nvPr/>
            </p:nvSpPr>
            <p:spPr>
              <a:xfrm>
                <a:off x="4943629" y="4089903"/>
                <a:ext cx="2149756" cy="276999"/>
              </a:xfrm>
              <a:prstGeom prst="rect">
                <a:avLst/>
              </a:prstGeom>
              <a:blipFill>
                <a:blip r:embed="rId7"/>
                <a:stretch>
                  <a:fillRect l="-2266" t="-2222" r="-3116"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9500A6E-2D8D-49AF-812C-DB37AABC7ACA}"/>
                  </a:ext>
                </a:extLst>
              </p:cNvPr>
              <p:cNvSpPr txBox="1"/>
              <p:nvPr/>
            </p:nvSpPr>
            <p:spPr>
              <a:xfrm>
                <a:off x="5393455" y="4661148"/>
                <a:ext cx="22233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𝑏𝑑</m:t>
                          </m:r>
                          <m:r>
                            <a:rPr lang="en-US" b="0" i="1" smtClean="0">
                              <a:latin typeface="Cambria Math" panose="02040503050406030204" pitchFamily="18" charset="0"/>
                            </a:rPr>
                            <m:t>−</m:t>
                          </m:r>
                          <m:r>
                            <a:rPr lang="en-US" b="0" i="1" smtClean="0">
                              <a:latin typeface="Cambria Math" panose="02040503050406030204" pitchFamily="18" charset="0"/>
                            </a:rPr>
                            <m:t>𝑎𝑒</m:t>
                          </m:r>
                        </m:e>
                      </m:d>
                      <m:r>
                        <a:rPr lang="en-US" b="0" i="1" smtClean="0">
                          <a:latin typeface="Cambria Math" panose="02040503050406030204" pitchFamily="18" charset="0"/>
                        </a:rPr>
                        <m:t>=</m:t>
                      </m:r>
                      <m:r>
                        <a:rPr lang="en-US" b="0" i="1" smtClean="0">
                          <a:latin typeface="Cambria Math" panose="02040503050406030204" pitchFamily="18" charset="0"/>
                        </a:rPr>
                        <m:t>𝑏𝑓</m:t>
                      </m:r>
                      <m:r>
                        <a:rPr lang="en-US" b="0" i="1" smtClean="0">
                          <a:latin typeface="Cambria Math" panose="02040503050406030204" pitchFamily="18" charset="0"/>
                        </a:rPr>
                        <m:t>−</m:t>
                      </m:r>
                      <m:r>
                        <a:rPr lang="en-US" b="0" i="1" smtClean="0">
                          <a:latin typeface="Cambria Math" panose="02040503050406030204" pitchFamily="18" charset="0"/>
                        </a:rPr>
                        <m:t>𝑐𝑒</m:t>
                      </m:r>
                    </m:oMath>
                  </m:oMathPara>
                </a14:m>
                <a:endParaRPr lang="en-US" dirty="0"/>
              </a:p>
            </p:txBody>
          </p:sp>
        </mc:Choice>
        <mc:Fallback xmlns="">
          <p:sp>
            <p:nvSpPr>
              <p:cNvPr id="12" name="TextBox 11">
                <a:extLst>
                  <a:ext uri="{FF2B5EF4-FFF2-40B4-BE49-F238E27FC236}">
                    <a16:creationId xmlns:a16="http://schemas.microsoft.com/office/drawing/2014/main" id="{69500A6E-2D8D-49AF-812C-DB37AABC7ACA}"/>
                  </a:ext>
                </a:extLst>
              </p:cNvPr>
              <p:cNvSpPr txBox="1">
                <a:spLocks noRot="1" noChangeAspect="1" noMove="1" noResize="1" noEditPoints="1" noAdjustHandles="1" noChangeArrowheads="1" noChangeShapeType="1" noTextEdit="1"/>
              </p:cNvSpPr>
              <p:nvPr/>
            </p:nvSpPr>
            <p:spPr>
              <a:xfrm>
                <a:off x="5393455" y="4661148"/>
                <a:ext cx="2223301" cy="276999"/>
              </a:xfrm>
              <a:prstGeom prst="rect">
                <a:avLst/>
              </a:prstGeom>
              <a:blipFill>
                <a:blip r:embed="rId8"/>
                <a:stretch>
                  <a:fillRect l="-1099" t="-4444" r="-1099"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A6348E6-F5C7-408D-A660-969A40548FB7}"/>
                  </a:ext>
                </a:extLst>
              </p:cNvPr>
              <p:cNvSpPr txBox="1"/>
              <p:nvPr/>
            </p:nvSpPr>
            <p:spPr>
              <a:xfrm>
                <a:off x="4867696" y="5258610"/>
                <a:ext cx="2967159"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𝑏𝑓</m:t>
                          </m:r>
                          <m:r>
                            <a:rPr lang="en-US" b="0" i="1" smtClean="0">
                              <a:latin typeface="Cambria Math" panose="02040503050406030204" pitchFamily="18" charset="0"/>
                            </a:rPr>
                            <m:t>−</m:t>
                          </m:r>
                          <m:r>
                            <a:rPr lang="en-US" b="0" i="1" smtClean="0">
                              <a:latin typeface="Cambria Math" panose="02040503050406030204" pitchFamily="18" charset="0"/>
                            </a:rPr>
                            <m:t>𝑐𝑒</m:t>
                          </m:r>
                        </m:num>
                        <m:den>
                          <m:r>
                            <a:rPr lang="en-US" b="0" i="1" smtClean="0">
                              <a:latin typeface="Cambria Math" panose="02040503050406030204" pitchFamily="18" charset="0"/>
                            </a:rPr>
                            <m:t>𝑏𝑑</m:t>
                          </m:r>
                          <m:r>
                            <a:rPr lang="en-US" b="0" i="1" smtClean="0">
                              <a:latin typeface="Cambria Math" panose="02040503050406030204" pitchFamily="18" charset="0"/>
                            </a:rPr>
                            <m:t>−</m:t>
                          </m:r>
                          <m:r>
                            <a:rPr lang="en-US" b="0" i="1" smtClean="0">
                              <a:latin typeface="Cambria Math" panose="02040503050406030204" pitchFamily="18" charset="0"/>
                            </a:rPr>
                            <m:t>𝑎𝑒</m:t>
                          </m:r>
                        </m:den>
                      </m:f>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𝑐𝑒</m:t>
                          </m:r>
                          <m:r>
                            <a:rPr lang="en-US" b="0" i="1" smtClean="0">
                              <a:latin typeface="Cambria Math" panose="02040503050406030204" pitchFamily="18" charset="0"/>
                            </a:rPr>
                            <m:t>−</m:t>
                          </m:r>
                          <m:r>
                            <a:rPr lang="en-US" b="0" i="1" smtClean="0">
                              <a:latin typeface="Cambria Math" panose="02040503050406030204" pitchFamily="18" charset="0"/>
                            </a:rPr>
                            <m:t>𝑏𝑓</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3" name="TextBox 12">
                <a:extLst>
                  <a:ext uri="{FF2B5EF4-FFF2-40B4-BE49-F238E27FC236}">
                    <a16:creationId xmlns:a16="http://schemas.microsoft.com/office/drawing/2014/main" id="{DA6348E6-F5C7-408D-A660-969A40548FB7}"/>
                  </a:ext>
                </a:extLst>
              </p:cNvPr>
              <p:cNvSpPr txBox="1">
                <a:spLocks noRot="1" noChangeAspect="1" noMove="1" noResize="1" noEditPoints="1" noAdjustHandles="1" noChangeArrowheads="1" noChangeShapeType="1" noTextEdit="1"/>
              </p:cNvSpPr>
              <p:nvPr/>
            </p:nvSpPr>
            <p:spPr>
              <a:xfrm>
                <a:off x="4867696" y="5258610"/>
                <a:ext cx="2967159" cy="622350"/>
              </a:xfrm>
              <a:prstGeom prst="rect">
                <a:avLst/>
              </a:prstGeom>
              <a:blipFill>
                <a:blip r:embed="rId9"/>
                <a:stretch>
                  <a:fillRect/>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1AC5F525-26AB-4768-ABB1-6FF571874AB6}"/>
              </a:ext>
            </a:extLst>
          </p:cNvPr>
          <p:cNvCxnSpPr>
            <a:cxnSpLocks/>
            <a:stCxn id="4" idx="2"/>
          </p:cNvCxnSpPr>
          <p:nvPr/>
        </p:nvCxnSpPr>
        <p:spPr>
          <a:xfrm flipH="1">
            <a:off x="2750576" y="2329320"/>
            <a:ext cx="1814500" cy="93452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E3C24FE-F840-4661-AE0E-204E16CD04B9}"/>
              </a:ext>
            </a:extLst>
          </p:cNvPr>
          <p:cNvCxnSpPr>
            <a:cxnSpLocks/>
            <a:endCxn id="7" idx="2"/>
          </p:cNvCxnSpPr>
          <p:nvPr/>
        </p:nvCxnSpPr>
        <p:spPr>
          <a:xfrm flipV="1">
            <a:off x="3045542" y="2643190"/>
            <a:ext cx="1526459" cy="133150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106EC1A-263E-4311-A66F-3866C15B6F87}"/>
              </a:ext>
            </a:extLst>
          </p:cNvPr>
          <p:cNvCxnSpPr>
            <a:cxnSpLocks/>
            <a:endCxn id="10" idx="0"/>
          </p:cNvCxnSpPr>
          <p:nvPr/>
        </p:nvCxnSpPr>
        <p:spPr>
          <a:xfrm>
            <a:off x="4697361" y="2643190"/>
            <a:ext cx="1333970" cy="62488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C1503FBB-F871-4830-8B2A-0E1BBD71A49A}"/>
              </a:ext>
            </a:extLst>
          </p:cNvPr>
          <p:cNvSpPr/>
          <p:nvPr/>
        </p:nvSpPr>
        <p:spPr>
          <a:xfrm>
            <a:off x="6968613" y="5232393"/>
            <a:ext cx="877529" cy="67433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530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15"/>
                                        </p:tgtEl>
                                        <p:attrNameLst>
                                          <p:attrName>style.visibility</p:attrName>
                                        </p:attrNameLst>
                                      </p:cBhvr>
                                      <p:to>
                                        <p:strVal val="hidden"/>
                                      </p:to>
                                    </p:set>
                                  </p:childTnLst>
                                </p:cTn>
                              </p:par>
                            </p:childTnLst>
                          </p:cTn>
                        </p:par>
                        <p:par>
                          <p:cTn id="16" fill="hold">
                            <p:stCondLst>
                              <p:cond delay="0"/>
                            </p:stCondLst>
                            <p:childTnLst>
                              <p:par>
                                <p:cTn id="17" presetID="22" presetClass="entr" presetSubtype="1"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up)">
                                      <p:cBhvr>
                                        <p:cTn id="19" dur="500"/>
                                        <p:tgtEl>
                                          <p:spTgt spid="9"/>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par>
                          <p:cTn id="28" fill="hold">
                            <p:stCondLst>
                              <p:cond delay="1500"/>
                            </p:stCondLst>
                            <p:childTnLst>
                              <p:par>
                                <p:cTn id="29" presetID="22" presetClass="entr" presetSubtype="1"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21"/>
                                        </p:tgtEl>
                                        <p:attrNameLst>
                                          <p:attrName>style.visibility</p:attrName>
                                        </p:attrNameLst>
                                      </p:cBhvr>
                                      <p:to>
                                        <p:strVal val="hidden"/>
                                      </p:to>
                                    </p:set>
                                  </p:childTnLst>
                                </p:cTn>
                              </p:par>
                            </p:childTnLst>
                          </p:cTn>
                        </p:par>
                        <p:par>
                          <p:cTn id="36" fill="hold">
                            <p:stCondLst>
                              <p:cond delay="0"/>
                            </p:stCondLst>
                            <p:childTnLst>
                              <p:par>
                                <p:cTn id="37" presetID="22" presetClass="entr" presetSubtype="1"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up)">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up)">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wipe(left)">
                                      <p:cBhvr>
                                        <p:cTn id="49" dur="500"/>
                                        <p:tgtEl>
                                          <p:spTgt spid="13"/>
                                        </p:tgtEl>
                                      </p:cBhvr>
                                    </p:animEffect>
                                  </p:childTnLst>
                                </p:cTn>
                              </p:par>
                            </p:childTnLst>
                          </p:cTn>
                        </p:par>
                        <p:par>
                          <p:cTn id="50" fill="hold">
                            <p:stCondLst>
                              <p:cond delay="500"/>
                            </p:stCondLst>
                            <p:childTnLst>
                              <p:par>
                                <p:cTn id="51" presetID="53" presetClass="entr" presetSubtype="16" fill="hold" grpId="0" nodeType="after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p:cTn id="53" dur="500" fill="hold"/>
                                        <p:tgtEl>
                                          <p:spTgt spid="24"/>
                                        </p:tgtEl>
                                        <p:attrNameLst>
                                          <p:attrName>ppt_w</p:attrName>
                                        </p:attrNameLst>
                                      </p:cBhvr>
                                      <p:tavLst>
                                        <p:tav tm="0">
                                          <p:val>
                                            <p:fltVal val="0"/>
                                          </p:val>
                                        </p:tav>
                                        <p:tav tm="100000">
                                          <p:val>
                                            <p:strVal val="#ppt_w"/>
                                          </p:val>
                                        </p:tav>
                                      </p:tavLst>
                                    </p:anim>
                                    <p:anim calcmode="lin" valueType="num">
                                      <p:cBhvr>
                                        <p:cTn id="54" dur="500" fill="hold"/>
                                        <p:tgtEl>
                                          <p:spTgt spid="24"/>
                                        </p:tgtEl>
                                        <p:attrNameLst>
                                          <p:attrName>ppt_h</p:attrName>
                                        </p:attrNameLst>
                                      </p:cBhvr>
                                      <p:tavLst>
                                        <p:tav tm="0">
                                          <p:val>
                                            <p:fltVal val="0"/>
                                          </p:val>
                                        </p:tav>
                                        <p:tav tm="100000">
                                          <p:val>
                                            <p:strVal val="#ppt_h"/>
                                          </p:val>
                                        </p:tav>
                                      </p:tavLst>
                                    </p:anim>
                                    <p:animEffect transition="in" filter="fade">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2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Goal: Solve a System of Linear Equations</a:t>
            </a:r>
          </a:p>
        </p:txBody>
      </p:sp>
      <p:sp>
        <p:nvSpPr>
          <p:cNvPr id="6" name="TextBox 5"/>
          <p:cNvSpPr txBox="1"/>
          <p:nvPr/>
        </p:nvSpPr>
        <p:spPr>
          <a:xfrm>
            <a:off x="2114062" y="1440061"/>
            <a:ext cx="4915876" cy="461665"/>
          </a:xfrm>
          <a:prstGeom prst="rect">
            <a:avLst/>
          </a:prstGeom>
          <a:noFill/>
        </p:spPr>
        <p:txBody>
          <a:bodyPr wrap="square" rtlCol="0">
            <a:spAutoFit/>
          </a:bodyPr>
          <a:lstStyle/>
          <a:p>
            <a:pPr algn="ctr"/>
            <a:r>
              <a:rPr lang="en-US" sz="2400" dirty="0"/>
              <a:t>Two Equations and Two Unknowns</a:t>
            </a:r>
          </a:p>
        </p:txBody>
      </p:sp>
      <p:sp>
        <p:nvSpPr>
          <p:cNvPr id="3" name="Slide Number Placeholder 2"/>
          <p:cNvSpPr>
            <a:spLocks noGrp="1"/>
          </p:cNvSpPr>
          <p:nvPr>
            <p:ph type="sldNum" sz="quarter" idx="12"/>
          </p:nvPr>
        </p:nvSpPr>
        <p:spPr/>
        <p:txBody>
          <a:bodyPr/>
          <a:lstStyle/>
          <a:p>
            <a:fld id="{650AD656-6FF9-465D-B7B0-1CD0DD39CD23}" type="slidenum">
              <a:rPr lang="en-US" smtClean="0"/>
              <a:t>53</a:t>
            </a:fld>
            <a:endParaRPr lang="en-US" dirty="0"/>
          </a:p>
        </p:txBody>
      </p:sp>
      <p:grpSp>
        <p:nvGrpSpPr>
          <p:cNvPr id="14" name="Group 13">
            <a:extLst>
              <a:ext uri="{FF2B5EF4-FFF2-40B4-BE49-F238E27FC236}">
                <a16:creationId xmlns:a16="http://schemas.microsoft.com/office/drawing/2014/main" id="{64E5DA25-1603-4E0A-BB73-51945521BA71}"/>
              </a:ext>
            </a:extLst>
          </p:cNvPr>
          <p:cNvGrpSpPr/>
          <p:nvPr/>
        </p:nvGrpSpPr>
        <p:grpSpPr>
          <a:xfrm>
            <a:off x="3934775" y="2170309"/>
            <a:ext cx="1274451" cy="590869"/>
            <a:chOff x="3941699" y="2052321"/>
            <a:chExt cx="1274451" cy="590869"/>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6B46E06-C545-47C6-911B-F14F93A60E05}"/>
                    </a:ext>
                  </a:extLst>
                </p:cNvPr>
                <p:cNvSpPr txBox="1"/>
                <p:nvPr/>
              </p:nvSpPr>
              <p:spPr>
                <a:xfrm>
                  <a:off x="3941699" y="2052321"/>
                  <a:ext cx="12606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4" name="TextBox 3">
                  <a:extLst>
                    <a:ext uri="{FF2B5EF4-FFF2-40B4-BE49-F238E27FC236}">
                      <a16:creationId xmlns:a16="http://schemas.microsoft.com/office/drawing/2014/main" id="{76B46E06-C545-47C6-911B-F14F93A60E05}"/>
                    </a:ext>
                  </a:extLst>
                </p:cNvPr>
                <p:cNvSpPr txBox="1">
                  <a:spLocks noRot="1" noChangeAspect="1" noMove="1" noResize="1" noEditPoints="1" noAdjustHandles="1" noChangeArrowheads="1" noChangeShapeType="1" noTextEdit="1"/>
                </p:cNvSpPr>
                <p:nvPr/>
              </p:nvSpPr>
              <p:spPr>
                <a:xfrm>
                  <a:off x="3941699" y="2052321"/>
                  <a:ext cx="1260602" cy="276999"/>
                </a:xfrm>
                <a:prstGeom prst="rect">
                  <a:avLst/>
                </a:prstGeom>
                <a:blipFill>
                  <a:blip r:embed="rId2"/>
                  <a:stretch>
                    <a:fillRect l="-2415" t="-2222" r="-1449"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61087A1-E808-4F27-8C8B-3651316D6C40}"/>
                    </a:ext>
                  </a:extLst>
                </p:cNvPr>
                <p:cNvSpPr txBox="1"/>
                <p:nvPr/>
              </p:nvSpPr>
              <p:spPr>
                <a:xfrm>
                  <a:off x="3941699" y="2366191"/>
                  <a:ext cx="12744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𝑒𝑦</m:t>
                        </m:r>
                        <m:r>
                          <a:rPr lang="en-US" b="0" i="1" smtClean="0">
                            <a:latin typeface="Cambria Math" panose="02040503050406030204" pitchFamily="18" charset="0"/>
                          </a:rPr>
                          <m:t>=</m:t>
                        </m:r>
                        <m:r>
                          <a:rPr lang="en-US" b="0" i="1" smtClean="0">
                            <a:latin typeface="Cambria Math" panose="02040503050406030204" pitchFamily="18" charset="0"/>
                          </a:rPr>
                          <m:t>𝑓</m:t>
                        </m:r>
                      </m:oMath>
                    </m:oMathPara>
                  </a14:m>
                  <a:endParaRPr lang="en-US" dirty="0"/>
                </a:p>
              </p:txBody>
            </p:sp>
          </mc:Choice>
          <mc:Fallback xmlns="">
            <p:sp>
              <p:nvSpPr>
                <p:cNvPr id="7" name="TextBox 6">
                  <a:extLst>
                    <a:ext uri="{FF2B5EF4-FFF2-40B4-BE49-F238E27FC236}">
                      <a16:creationId xmlns:a16="http://schemas.microsoft.com/office/drawing/2014/main" id="{161087A1-E808-4F27-8C8B-3651316D6C40}"/>
                    </a:ext>
                  </a:extLst>
                </p:cNvPr>
                <p:cNvSpPr txBox="1">
                  <a:spLocks noRot="1" noChangeAspect="1" noMove="1" noResize="1" noEditPoints="1" noAdjustHandles="1" noChangeArrowheads="1" noChangeShapeType="1" noTextEdit="1"/>
                </p:cNvSpPr>
                <p:nvPr/>
              </p:nvSpPr>
              <p:spPr>
                <a:xfrm>
                  <a:off x="3941699" y="2366191"/>
                  <a:ext cx="1274451" cy="276999"/>
                </a:xfrm>
                <a:prstGeom prst="rect">
                  <a:avLst/>
                </a:prstGeom>
                <a:blipFill>
                  <a:blip r:embed="rId3"/>
                  <a:stretch>
                    <a:fillRect l="-4286" t="-4444" r="-5238" b="-35556"/>
                  </a:stretch>
                </a:blipFill>
              </p:spPr>
              <p:txBody>
                <a:bodyPr/>
                <a:lstStyle/>
                <a:p>
                  <a:r>
                    <a:rPr lang="en-US">
                      <a:noFill/>
                    </a:rPr>
                    <a:t> </a:t>
                  </a:r>
                </a:p>
              </p:txBody>
            </p:sp>
          </mc:Fallback>
        </mc:AlternateContent>
      </p:grpSp>
      <p:grpSp>
        <p:nvGrpSpPr>
          <p:cNvPr id="20" name="Group 19">
            <a:extLst>
              <a:ext uri="{FF2B5EF4-FFF2-40B4-BE49-F238E27FC236}">
                <a16:creationId xmlns:a16="http://schemas.microsoft.com/office/drawing/2014/main" id="{08EB3264-F2A6-42B8-B819-3B39F49B51D4}"/>
              </a:ext>
            </a:extLst>
          </p:cNvPr>
          <p:cNvGrpSpPr/>
          <p:nvPr/>
        </p:nvGrpSpPr>
        <p:grpSpPr>
          <a:xfrm>
            <a:off x="1335374" y="3369498"/>
            <a:ext cx="1274612" cy="1484143"/>
            <a:chOff x="842495" y="3122635"/>
            <a:chExt cx="1274612" cy="1484143"/>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A6348E6-F5C7-408D-A660-969A40548FB7}"/>
                    </a:ext>
                  </a:extLst>
                </p:cNvPr>
                <p:cNvSpPr txBox="1"/>
                <p:nvPr/>
              </p:nvSpPr>
              <p:spPr>
                <a:xfrm>
                  <a:off x="844194" y="3122635"/>
                  <a:ext cx="1272913" cy="526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𝑐𝑒</m:t>
                            </m:r>
                            <m:r>
                              <a:rPr lang="en-US" b="0" i="1" smtClean="0">
                                <a:latin typeface="Cambria Math" panose="02040503050406030204" pitchFamily="18" charset="0"/>
                              </a:rPr>
                              <m:t>−</m:t>
                            </m:r>
                            <m:r>
                              <a:rPr lang="en-US" b="0" i="1" smtClean="0">
                                <a:latin typeface="Cambria Math" panose="02040503050406030204" pitchFamily="18" charset="0"/>
                              </a:rPr>
                              <m:t>𝑏𝑓</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3" name="TextBox 12">
                  <a:extLst>
                    <a:ext uri="{FF2B5EF4-FFF2-40B4-BE49-F238E27FC236}">
                      <a16:creationId xmlns:a16="http://schemas.microsoft.com/office/drawing/2014/main" id="{DA6348E6-F5C7-408D-A660-969A40548FB7}"/>
                    </a:ext>
                  </a:extLst>
                </p:cNvPr>
                <p:cNvSpPr txBox="1">
                  <a:spLocks noRot="1" noChangeAspect="1" noMove="1" noResize="1" noEditPoints="1" noAdjustHandles="1" noChangeArrowheads="1" noChangeShapeType="1" noTextEdit="1"/>
                </p:cNvSpPr>
                <p:nvPr/>
              </p:nvSpPr>
              <p:spPr>
                <a:xfrm>
                  <a:off x="844194" y="3122635"/>
                  <a:ext cx="1272913" cy="526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D31743-41AB-49B4-8FD1-FAB853118B30}"/>
                    </a:ext>
                  </a:extLst>
                </p:cNvPr>
                <p:cNvSpPr txBox="1"/>
                <p:nvPr/>
              </p:nvSpPr>
              <p:spPr>
                <a:xfrm>
                  <a:off x="842495" y="4082019"/>
                  <a:ext cx="1271567" cy="5247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𝑎𝑓</m:t>
                            </m:r>
                            <m:r>
                              <a:rPr lang="en-US" b="0" i="1" smtClean="0">
                                <a:latin typeface="Cambria Math" panose="02040503050406030204" pitchFamily="18" charset="0"/>
                              </a:rPr>
                              <m:t>−</m:t>
                            </m:r>
                            <m:r>
                              <a:rPr lang="en-US" b="0" i="1" smtClean="0">
                                <a:latin typeface="Cambria Math" panose="02040503050406030204" pitchFamily="18" charset="0"/>
                              </a:rPr>
                              <m:t>𝑐𝑑</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5" name="TextBox 14">
                  <a:extLst>
                    <a:ext uri="{FF2B5EF4-FFF2-40B4-BE49-F238E27FC236}">
                      <a16:creationId xmlns:a16="http://schemas.microsoft.com/office/drawing/2014/main" id="{A7D31743-41AB-49B4-8FD1-FAB853118B30}"/>
                    </a:ext>
                  </a:extLst>
                </p:cNvPr>
                <p:cNvSpPr txBox="1">
                  <a:spLocks noRot="1" noChangeAspect="1" noMove="1" noResize="1" noEditPoints="1" noAdjustHandles="1" noChangeArrowheads="1" noChangeShapeType="1" noTextEdit="1"/>
                </p:cNvSpPr>
                <p:nvPr/>
              </p:nvSpPr>
              <p:spPr>
                <a:xfrm>
                  <a:off x="842495" y="4082019"/>
                  <a:ext cx="1271567" cy="524759"/>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C00FC5B-5950-4CE9-B153-BECE20AE4E9A}"/>
                  </a:ext>
                </a:extLst>
              </p:cNvPr>
              <p:cNvSpPr txBox="1"/>
              <p:nvPr/>
            </p:nvSpPr>
            <p:spPr>
              <a:xfrm>
                <a:off x="3513617" y="4591488"/>
                <a:ext cx="2598725" cy="4674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r>
                            <a:rPr lang="en-US" b="1" i="1" smtClean="0">
                              <a:latin typeface="Cambria Math" panose="02040503050406030204" pitchFamily="18" charset="0"/>
                            </a:rPr>
                            <m:t>𝑪</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𝑏</m:t>
                                    </m:r>
                                  </m:e>
                                </m:mr>
                                <m:mr>
                                  <m:e>
                                    <m:r>
                                      <a:rPr lang="en-US" b="0" i="1" smtClean="0">
                                        <a:latin typeface="Cambria Math" panose="02040503050406030204" pitchFamily="18" charset="0"/>
                                      </a:rPr>
                                      <m:t>𝑑</m:t>
                                    </m:r>
                                  </m:e>
                                  <m:e>
                                    <m:r>
                                      <a:rPr lang="en-US" b="0" i="1" smtClean="0">
                                        <a:latin typeface="Cambria Math" panose="02040503050406030204" pitchFamily="18" charset="0"/>
                                      </a:rPr>
                                      <m:t>𝑒</m:t>
                                    </m:r>
                                  </m:e>
                                </m:mr>
                              </m:m>
                            </m:e>
                          </m:d>
                          <m:r>
                            <a:rPr lang="en-US" b="0" i="1" smtClean="0">
                              <a:latin typeface="Cambria Math" panose="02040503050406030204" pitchFamily="18" charset="0"/>
                            </a:rPr>
                            <m:t>=</m:t>
                          </m:r>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e>
                      </m:func>
                    </m:oMath>
                  </m:oMathPara>
                </a14:m>
                <a:endParaRPr lang="en-US" dirty="0"/>
              </a:p>
            </p:txBody>
          </p:sp>
        </mc:Choice>
        <mc:Fallback xmlns="">
          <p:sp>
            <p:nvSpPr>
              <p:cNvPr id="5" name="TextBox 4">
                <a:extLst>
                  <a:ext uri="{FF2B5EF4-FFF2-40B4-BE49-F238E27FC236}">
                    <a16:creationId xmlns:a16="http://schemas.microsoft.com/office/drawing/2014/main" id="{2C00FC5B-5950-4CE9-B153-BECE20AE4E9A}"/>
                  </a:ext>
                </a:extLst>
              </p:cNvPr>
              <p:cNvSpPr txBox="1">
                <a:spLocks noRot="1" noChangeAspect="1" noMove="1" noResize="1" noEditPoints="1" noAdjustHandles="1" noChangeArrowheads="1" noChangeShapeType="1" noTextEdit="1"/>
              </p:cNvSpPr>
              <p:nvPr/>
            </p:nvSpPr>
            <p:spPr>
              <a:xfrm>
                <a:off x="3513617" y="4591488"/>
                <a:ext cx="2598725" cy="467436"/>
              </a:xfrm>
              <a:prstGeom prst="rect">
                <a:avLst/>
              </a:prstGeom>
              <a:blipFill>
                <a:blip r:embed="rId6"/>
                <a:stretch>
                  <a:fillRect/>
                </a:stretch>
              </a:blipFill>
            </p:spPr>
            <p:txBody>
              <a:bodyPr/>
              <a:lstStyle/>
              <a:p>
                <a:r>
                  <a:rPr lang="en-US">
                    <a:noFill/>
                  </a:rPr>
                  <a:t> </a:t>
                </a:r>
              </a:p>
            </p:txBody>
          </p:sp>
        </mc:Fallback>
      </mc:AlternateContent>
      <p:sp>
        <p:nvSpPr>
          <p:cNvPr id="25" name="Oval 24">
            <a:extLst>
              <a:ext uri="{FF2B5EF4-FFF2-40B4-BE49-F238E27FC236}">
                <a16:creationId xmlns:a16="http://schemas.microsoft.com/office/drawing/2014/main" id="{FC1B756C-5F3F-45EF-BEDB-026EC888B448}"/>
              </a:ext>
            </a:extLst>
          </p:cNvPr>
          <p:cNvSpPr/>
          <p:nvPr/>
        </p:nvSpPr>
        <p:spPr>
          <a:xfrm>
            <a:off x="5223974" y="4660491"/>
            <a:ext cx="955600" cy="36156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F75DA84-C727-4BFA-8056-F79AAE794D78}"/>
              </a:ext>
            </a:extLst>
          </p:cNvPr>
          <p:cNvSpPr/>
          <p:nvPr/>
        </p:nvSpPr>
        <p:spPr>
          <a:xfrm>
            <a:off x="1711400" y="3643983"/>
            <a:ext cx="955600" cy="36156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F18FED0-30CB-4A4D-B2EE-E78EC0141234}"/>
              </a:ext>
            </a:extLst>
          </p:cNvPr>
          <p:cNvSpPr/>
          <p:nvPr/>
        </p:nvSpPr>
        <p:spPr>
          <a:xfrm>
            <a:off x="1711400" y="4603367"/>
            <a:ext cx="955600" cy="36156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FB2E039-C3A6-425A-B6F1-F43E1E81C889}"/>
              </a:ext>
            </a:extLst>
          </p:cNvPr>
          <p:cNvSpPr/>
          <p:nvPr/>
        </p:nvSpPr>
        <p:spPr>
          <a:xfrm>
            <a:off x="3927401" y="2198577"/>
            <a:ext cx="209522" cy="590869"/>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5D02244-44D0-4270-8FB8-23A9E0722696}"/>
              </a:ext>
            </a:extLst>
          </p:cNvPr>
          <p:cNvSpPr/>
          <p:nvPr/>
        </p:nvSpPr>
        <p:spPr>
          <a:xfrm>
            <a:off x="4441136" y="2198577"/>
            <a:ext cx="209522" cy="590869"/>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491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1" fill="hold" grpId="0" nodeType="clickEffect">
                                  <p:stCondLst>
                                    <p:cond delay="0"/>
                                  </p:stCondLst>
                                  <p:childTnLst>
                                    <p:set>
                                      <p:cBhvr>
                                        <p:cTn id="13" dur="1" fill="hold">
                                          <p:stCondLst>
                                            <p:cond delay="0"/>
                                          </p:stCondLst>
                                        </p:cTn>
                                        <p:tgtEl>
                                          <p:spTgt spid="28"/>
                                        </p:tgtEl>
                                        <p:attrNameLst>
                                          <p:attrName>style.visibility</p:attrName>
                                        </p:attrNameLst>
                                      </p:cBhvr>
                                      <p:to>
                                        <p:strVal val="visible"/>
                                      </p:to>
                                    </p:set>
                                    <p:anim calcmode="lin" valueType="num">
                                      <p:cBhvr additive="base">
                                        <p:cTn id="14" dur="500" fill="hold"/>
                                        <p:tgtEl>
                                          <p:spTgt spid="28"/>
                                        </p:tgtEl>
                                        <p:attrNameLst>
                                          <p:attrName>ppt_x</p:attrName>
                                        </p:attrNameLst>
                                      </p:cBhvr>
                                      <p:tavLst>
                                        <p:tav tm="0">
                                          <p:val>
                                            <p:strVal val="#ppt_x"/>
                                          </p:val>
                                        </p:tav>
                                        <p:tav tm="100000">
                                          <p:val>
                                            <p:strVal val="#ppt_x"/>
                                          </p:val>
                                        </p:tav>
                                      </p:tavLst>
                                    </p:anim>
                                    <p:anim calcmode="lin" valueType="num">
                                      <p:cBhvr additive="base">
                                        <p:cTn id="15" dur="500" fill="hold"/>
                                        <p:tgtEl>
                                          <p:spTgt spid="28"/>
                                        </p:tgtEl>
                                        <p:attrNameLst>
                                          <p:attrName>ppt_y</p:attrName>
                                        </p:attrNameLst>
                                      </p:cBhvr>
                                      <p:tavLst>
                                        <p:tav tm="0">
                                          <p:val>
                                            <p:strVal val="0-#ppt_h/2"/>
                                          </p:val>
                                        </p:tav>
                                        <p:tav tm="100000">
                                          <p:val>
                                            <p:strVal val="#ppt_y"/>
                                          </p:val>
                                        </p:tav>
                                      </p:tavLst>
                                    </p:anim>
                                  </p:childTnLst>
                                </p:cTn>
                              </p:par>
                            </p:childTnLst>
                          </p:cTn>
                        </p:par>
                        <p:par>
                          <p:cTn id="16" fill="hold">
                            <p:stCondLst>
                              <p:cond delay="500"/>
                            </p:stCondLst>
                            <p:childTnLst>
                              <p:par>
                                <p:cTn id="17" presetID="2" presetClass="entr" presetSubtype="1"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0-#ppt_h/2"/>
                                          </p:val>
                                        </p:tav>
                                        <p:tav tm="100000">
                                          <p:val>
                                            <p:strVal val="#ppt_y"/>
                                          </p:val>
                                        </p:tav>
                                      </p:tavLst>
                                    </p:anim>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p:cTn id="29" dur="500" fill="hold"/>
                                        <p:tgtEl>
                                          <p:spTgt spid="25"/>
                                        </p:tgtEl>
                                        <p:attrNameLst>
                                          <p:attrName>ppt_w</p:attrName>
                                        </p:attrNameLst>
                                      </p:cBhvr>
                                      <p:tavLst>
                                        <p:tav tm="0">
                                          <p:val>
                                            <p:fltVal val="0"/>
                                          </p:val>
                                        </p:tav>
                                        <p:tav tm="100000">
                                          <p:val>
                                            <p:strVal val="#ppt_w"/>
                                          </p:val>
                                        </p:tav>
                                      </p:tavLst>
                                    </p:anim>
                                    <p:anim calcmode="lin" valueType="num">
                                      <p:cBhvr>
                                        <p:cTn id="30" dur="500" fill="hold"/>
                                        <p:tgtEl>
                                          <p:spTgt spid="25"/>
                                        </p:tgtEl>
                                        <p:attrNameLst>
                                          <p:attrName>ppt_h</p:attrName>
                                        </p:attrNameLst>
                                      </p:cBhvr>
                                      <p:tavLst>
                                        <p:tav tm="0">
                                          <p:val>
                                            <p:fltVal val="0"/>
                                          </p:val>
                                        </p:tav>
                                        <p:tav tm="100000">
                                          <p:val>
                                            <p:strVal val="#ppt_h"/>
                                          </p:val>
                                        </p:tav>
                                      </p:tavLst>
                                    </p:anim>
                                    <p:animEffect transition="in" filter="fade">
                                      <p:cBhvr>
                                        <p:cTn id="31" dur="500"/>
                                        <p:tgtEl>
                                          <p:spTgt spid="25"/>
                                        </p:tgtEl>
                                      </p:cBhvr>
                                    </p:animEffect>
                                  </p:childTnLst>
                                </p:cTn>
                              </p:par>
                            </p:childTnLst>
                          </p:cTn>
                        </p:par>
                        <p:par>
                          <p:cTn id="32" fill="hold">
                            <p:stCondLst>
                              <p:cond delay="500"/>
                            </p:stCondLst>
                            <p:childTnLst>
                              <p:par>
                                <p:cTn id="33" presetID="53" presetClass="entr" presetSubtype="16"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p:cTn id="35" dur="500" fill="hold"/>
                                        <p:tgtEl>
                                          <p:spTgt spid="26"/>
                                        </p:tgtEl>
                                        <p:attrNameLst>
                                          <p:attrName>ppt_w</p:attrName>
                                        </p:attrNameLst>
                                      </p:cBhvr>
                                      <p:tavLst>
                                        <p:tav tm="0">
                                          <p:val>
                                            <p:fltVal val="0"/>
                                          </p:val>
                                        </p:tav>
                                        <p:tav tm="100000">
                                          <p:val>
                                            <p:strVal val="#ppt_w"/>
                                          </p:val>
                                        </p:tav>
                                      </p:tavLst>
                                    </p:anim>
                                    <p:anim calcmode="lin" valueType="num">
                                      <p:cBhvr>
                                        <p:cTn id="36" dur="500" fill="hold"/>
                                        <p:tgtEl>
                                          <p:spTgt spid="26"/>
                                        </p:tgtEl>
                                        <p:attrNameLst>
                                          <p:attrName>ppt_h</p:attrName>
                                        </p:attrNameLst>
                                      </p:cBhvr>
                                      <p:tavLst>
                                        <p:tav tm="0">
                                          <p:val>
                                            <p:fltVal val="0"/>
                                          </p:val>
                                        </p:tav>
                                        <p:tav tm="100000">
                                          <p:val>
                                            <p:strVal val="#ppt_h"/>
                                          </p:val>
                                        </p:tav>
                                      </p:tavLst>
                                    </p:anim>
                                    <p:animEffect transition="in" filter="fade">
                                      <p:cBhvr>
                                        <p:cTn id="37" dur="500"/>
                                        <p:tgtEl>
                                          <p:spTgt spid="26"/>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 calcmode="lin" valueType="num">
                                      <p:cBhvr>
                                        <p:cTn id="40" dur="500" fill="hold"/>
                                        <p:tgtEl>
                                          <p:spTgt spid="27"/>
                                        </p:tgtEl>
                                        <p:attrNameLst>
                                          <p:attrName>ppt_w</p:attrName>
                                        </p:attrNameLst>
                                      </p:cBhvr>
                                      <p:tavLst>
                                        <p:tav tm="0">
                                          <p:val>
                                            <p:fltVal val="0"/>
                                          </p:val>
                                        </p:tav>
                                        <p:tav tm="100000">
                                          <p:val>
                                            <p:strVal val="#ppt_w"/>
                                          </p:val>
                                        </p:tav>
                                      </p:tavLst>
                                    </p:anim>
                                    <p:anim calcmode="lin" valueType="num">
                                      <p:cBhvr>
                                        <p:cTn id="41" dur="500" fill="hold"/>
                                        <p:tgtEl>
                                          <p:spTgt spid="27"/>
                                        </p:tgtEl>
                                        <p:attrNameLst>
                                          <p:attrName>ppt_h</p:attrName>
                                        </p:attrNameLst>
                                      </p:cBhvr>
                                      <p:tavLst>
                                        <p:tav tm="0">
                                          <p:val>
                                            <p:fltVal val="0"/>
                                          </p:val>
                                        </p:tav>
                                        <p:tav tm="100000">
                                          <p:val>
                                            <p:strVal val="#ppt_h"/>
                                          </p:val>
                                        </p:tav>
                                      </p:tavLst>
                                    </p:anim>
                                    <p:animEffect transition="in" filter="fade">
                                      <p:cBhvr>
                                        <p:cTn id="4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5" grpId="0" animBg="1"/>
      <p:bldP spid="26" grpId="0" animBg="1"/>
      <p:bldP spid="27" grpId="0" animBg="1"/>
      <p:bldP spid="28" grpId="0" animBg="1"/>
      <p:bldP spid="2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Goal: Solve a System of Linear Equations</a:t>
            </a:r>
          </a:p>
        </p:txBody>
      </p:sp>
      <p:sp>
        <p:nvSpPr>
          <p:cNvPr id="6" name="TextBox 5"/>
          <p:cNvSpPr txBox="1"/>
          <p:nvPr/>
        </p:nvSpPr>
        <p:spPr>
          <a:xfrm>
            <a:off x="2114062" y="1440061"/>
            <a:ext cx="4915876" cy="461665"/>
          </a:xfrm>
          <a:prstGeom prst="rect">
            <a:avLst/>
          </a:prstGeom>
          <a:noFill/>
        </p:spPr>
        <p:txBody>
          <a:bodyPr wrap="square" rtlCol="0">
            <a:spAutoFit/>
          </a:bodyPr>
          <a:lstStyle/>
          <a:p>
            <a:pPr algn="ctr"/>
            <a:r>
              <a:rPr lang="en-US" sz="2400" dirty="0"/>
              <a:t>Two Equations and Two Unknowns</a:t>
            </a:r>
          </a:p>
        </p:txBody>
      </p:sp>
      <p:sp>
        <p:nvSpPr>
          <p:cNvPr id="3" name="Slide Number Placeholder 2"/>
          <p:cNvSpPr>
            <a:spLocks noGrp="1"/>
          </p:cNvSpPr>
          <p:nvPr>
            <p:ph type="sldNum" sz="quarter" idx="12"/>
          </p:nvPr>
        </p:nvSpPr>
        <p:spPr/>
        <p:txBody>
          <a:bodyPr/>
          <a:lstStyle/>
          <a:p>
            <a:fld id="{650AD656-6FF9-465D-B7B0-1CD0DD39CD23}" type="slidenum">
              <a:rPr lang="en-US" smtClean="0"/>
              <a:t>54</a:t>
            </a:fld>
            <a:endParaRPr lang="en-US" dirty="0"/>
          </a:p>
        </p:txBody>
      </p:sp>
      <p:grpSp>
        <p:nvGrpSpPr>
          <p:cNvPr id="14" name="Group 13">
            <a:extLst>
              <a:ext uri="{FF2B5EF4-FFF2-40B4-BE49-F238E27FC236}">
                <a16:creationId xmlns:a16="http://schemas.microsoft.com/office/drawing/2014/main" id="{64E5DA25-1603-4E0A-BB73-51945521BA71}"/>
              </a:ext>
            </a:extLst>
          </p:cNvPr>
          <p:cNvGrpSpPr/>
          <p:nvPr/>
        </p:nvGrpSpPr>
        <p:grpSpPr>
          <a:xfrm>
            <a:off x="3934775" y="2170309"/>
            <a:ext cx="1274451" cy="590869"/>
            <a:chOff x="3941699" y="2052321"/>
            <a:chExt cx="1274451" cy="590869"/>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6B46E06-C545-47C6-911B-F14F93A60E05}"/>
                    </a:ext>
                  </a:extLst>
                </p:cNvPr>
                <p:cNvSpPr txBox="1"/>
                <p:nvPr/>
              </p:nvSpPr>
              <p:spPr>
                <a:xfrm>
                  <a:off x="3941699" y="2052321"/>
                  <a:ext cx="12606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4" name="TextBox 3">
                  <a:extLst>
                    <a:ext uri="{FF2B5EF4-FFF2-40B4-BE49-F238E27FC236}">
                      <a16:creationId xmlns:a16="http://schemas.microsoft.com/office/drawing/2014/main" id="{76B46E06-C545-47C6-911B-F14F93A60E05}"/>
                    </a:ext>
                  </a:extLst>
                </p:cNvPr>
                <p:cNvSpPr txBox="1">
                  <a:spLocks noRot="1" noChangeAspect="1" noMove="1" noResize="1" noEditPoints="1" noAdjustHandles="1" noChangeArrowheads="1" noChangeShapeType="1" noTextEdit="1"/>
                </p:cNvSpPr>
                <p:nvPr/>
              </p:nvSpPr>
              <p:spPr>
                <a:xfrm>
                  <a:off x="3941699" y="2052321"/>
                  <a:ext cx="1260602" cy="276999"/>
                </a:xfrm>
                <a:prstGeom prst="rect">
                  <a:avLst/>
                </a:prstGeom>
                <a:blipFill>
                  <a:blip r:embed="rId2"/>
                  <a:stretch>
                    <a:fillRect l="-2415" t="-2222" r="-1449"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61087A1-E808-4F27-8C8B-3651316D6C40}"/>
                    </a:ext>
                  </a:extLst>
                </p:cNvPr>
                <p:cNvSpPr txBox="1"/>
                <p:nvPr/>
              </p:nvSpPr>
              <p:spPr>
                <a:xfrm>
                  <a:off x="3941699" y="2366191"/>
                  <a:ext cx="12744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𝑒𝑦</m:t>
                        </m:r>
                        <m:r>
                          <a:rPr lang="en-US" b="0" i="1" smtClean="0">
                            <a:latin typeface="Cambria Math" panose="02040503050406030204" pitchFamily="18" charset="0"/>
                          </a:rPr>
                          <m:t>=</m:t>
                        </m:r>
                        <m:r>
                          <a:rPr lang="en-US" b="0" i="1" smtClean="0">
                            <a:latin typeface="Cambria Math" panose="02040503050406030204" pitchFamily="18" charset="0"/>
                          </a:rPr>
                          <m:t>𝑓</m:t>
                        </m:r>
                      </m:oMath>
                    </m:oMathPara>
                  </a14:m>
                  <a:endParaRPr lang="en-US" dirty="0"/>
                </a:p>
              </p:txBody>
            </p:sp>
          </mc:Choice>
          <mc:Fallback xmlns="">
            <p:sp>
              <p:nvSpPr>
                <p:cNvPr id="7" name="TextBox 6">
                  <a:extLst>
                    <a:ext uri="{FF2B5EF4-FFF2-40B4-BE49-F238E27FC236}">
                      <a16:creationId xmlns:a16="http://schemas.microsoft.com/office/drawing/2014/main" id="{161087A1-E808-4F27-8C8B-3651316D6C40}"/>
                    </a:ext>
                  </a:extLst>
                </p:cNvPr>
                <p:cNvSpPr txBox="1">
                  <a:spLocks noRot="1" noChangeAspect="1" noMove="1" noResize="1" noEditPoints="1" noAdjustHandles="1" noChangeArrowheads="1" noChangeShapeType="1" noTextEdit="1"/>
                </p:cNvSpPr>
                <p:nvPr/>
              </p:nvSpPr>
              <p:spPr>
                <a:xfrm>
                  <a:off x="3941699" y="2366191"/>
                  <a:ext cx="1274451" cy="276999"/>
                </a:xfrm>
                <a:prstGeom prst="rect">
                  <a:avLst/>
                </a:prstGeom>
                <a:blipFill>
                  <a:blip r:embed="rId3"/>
                  <a:stretch>
                    <a:fillRect l="-4286" t="-4444" r="-5238" b="-35556"/>
                  </a:stretch>
                </a:blipFill>
              </p:spPr>
              <p:txBody>
                <a:bodyPr/>
                <a:lstStyle/>
                <a:p>
                  <a:r>
                    <a:rPr lang="en-US">
                      <a:noFill/>
                    </a:rPr>
                    <a:t> </a:t>
                  </a:r>
                </a:p>
              </p:txBody>
            </p:sp>
          </mc:Fallback>
        </mc:AlternateContent>
      </p:grpSp>
      <p:grpSp>
        <p:nvGrpSpPr>
          <p:cNvPr id="20" name="Group 19">
            <a:extLst>
              <a:ext uri="{FF2B5EF4-FFF2-40B4-BE49-F238E27FC236}">
                <a16:creationId xmlns:a16="http://schemas.microsoft.com/office/drawing/2014/main" id="{08EB3264-F2A6-42B8-B819-3B39F49B51D4}"/>
              </a:ext>
            </a:extLst>
          </p:cNvPr>
          <p:cNvGrpSpPr/>
          <p:nvPr/>
        </p:nvGrpSpPr>
        <p:grpSpPr>
          <a:xfrm>
            <a:off x="1335374" y="3369498"/>
            <a:ext cx="1274612" cy="1484143"/>
            <a:chOff x="842495" y="3122635"/>
            <a:chExt cx="1274612" cy="1484143"/>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A6348E6-F5C7-408D-A660-969A40548FB7}"/>
                    </a:ext>
                  </a:extLst>
                </p:cNvPr>
                <p:cNvSpPr txBox="1"/>
                <p:nvPr/>
              </p:nvSpPr>
              <p:spPr>
                <a:xfrm>
                  <a:off x="844194" y="3122635"/>
                  <a:ext cx="1272913" cy="526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𝑐𝑒</m:t>
                            </m:r>
                            <m:r>
                              <a:rPr lang="en-US" b="0" i="1" smtClean="0">
                                <a:latin typeface="Cambria Math" panose="02040503050406030204" pitchFamily="18" charset="0"/>
                              </a:rPr>
                              <m:t>−</m:t>
                            </m:r>
                            <m:r>
                              <a:rPr lang="en-US" b="0" i="1" smtClean="0">
                                <a:latin typeface="Cambria Math" panose="02040503050406030204" pitchFamily="18" charset="0"/>
                              </a:rPr>
                              <m:t>𝑏𝑓</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3" name="TextBox 12">
                  <a:extLst>
                    <a:ext uri="{FF2B5EF4-FFF2-40B4-BE49-F238E27FC236}">
                      <a16:creationId xmlns:a16="http://schemas.microsoft.com/office/drawing/2014/main" id="{DA6348E6-F5C7-408D-A660-969A40548FB7}"/>
                    </a:ext>
                  </a:extLst>
                </p:cNvPr>
                <p:cNvSpPr txBox="1">
                  <a:spLocks noRot="1" noChangeAspect="1" noMove="1" noResize="1" noEditPoints="1" noAdjustHandles="1" noChangeArrowheads="1" noChangeShapeType="1" noTextEdit="1"/>
                </p:cNvSpPr>
                <p:nvPr/>
              </p:nvSpPr>
              <p:spPr>
                <a:xfrm>
                  <a:off x="844194" y="3122635"/>
                  <a:ext cx="1272913" cy="526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D31743-41AB-49B4-8FD1-FAB853118B30}"/>
                    </a:ext>
                  </a:extLst>
                </p:cNvPr>
                <p:cNvSpPr txBox="1"/>
                <p:nvPr/>
              </p:nvSpPr>
              <p:spPr>
                <a:xfrm>
                  <a:off x="842495" y="4082019"/>
                  <a:ext cx="1271567" cy="5247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𝑎𝑓</m:t>
                            </m:r>
                            <m:r>
                              <a:rPr lang="en-US" b="0" i="1" smtClean="0">
                                <a:latin typeface="Cambria Math" panose="02040503050406030204" pitchFamily="18" charset="0"/>
                              </a:rPr>
                              <m:t>−</m:t>
                            </m:r>
                            <m:r>
                              <a:rPr lang="en-US" b="0" i="1" smtClean="0">
                                <a:latin typeface="Cambria Math" panose="02040503050406030204" pitchFamily="18" charset="0"/>
                              </a:rPr>
                              <m:t>𝑐𝑑</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5" name="TextBox 14">
                  <a:extLst>
                    <a:ext uri="{FF2B5EF4-FFF2-40B4-BE49-F238E27FC236}">
                      <a16:creationId xmlns:a16="http://schemas.microsoft.com/office/drawing/2014/main" id="{A7D31743-41AB-49B4-8FD1-FAB853118B30}"/>
                    </a:ext>
                  </a:extLst>
                </p:cNvPr>
                <p:cNvSpPr txBox="1">
                  <a:spLocks noRot="1" noChangeAspect="1" noMove="1" noResize="1" noEditPoints="1" noAdjustHandles="1" noChangeArrowheads="1" noChangeShapeType="1" noTextEdit="1"/>
                </p:cNvSpPr>
                <p:nvPr/>
              </p:nvSpPr>
              <p:spPr>
                <a:xfrm>
                  <a:off x="842495" y="4082019"/>
                  <a:ext cx="1271567" cy="524759"/>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C00FC5B-5950-4CE9-B153-BECE20AE4E9A}"/>
                  </a:ext>
                </a:extLst>
              </p:cNvPr>
              <p:cNvSpPr txBox="1"/>
              <p:nvPr/>
            </p:nvSpPr>
            <p:spPr>
              <a:xfrm>
                <a:off x="3513617" y="4591488"/>
                <a:ext cx="2598725" cy="4674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r>
                            <a:rPr lang="en-US" b="1" i="1" smtClean="0">
                              <a:latin typeface="Cambria Math" panose="02040503050406030204" pitchFamily="18" charset="0"/>
                            </a:rPr>
                            <m:t>𝑪</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𝑏</m:t>
                                    </m:r>
                                  </m:e>
                                </m:mr>
                                <m:mr>
                                  <m:e>
                                    <m:r>
                                      <a:rPr lang="en-US" b="0" i="1" smtClean="0">
                                        <a:latin typeface="Cambria Math" panose="02040503050406030204" pitchFamily="18" charset="0"/>
                                      </a:rPr>
                                      <m:t>𝑑</m:t>
                                    </m:r>
                                  </m:e>
                                  <m:e>
                                    <m:r>
                                      <a:rPr lang="en-US" b="0" i="1" smtClean="0">
                                        <a:latin typeface="Cambria Math" panose="02040503050406030204" pitchFamily="18" charset="0"/>
                                      </a:rPr>
                                      <m:t>𝑒</m:t>
                                    </m:r>
                                  </m:e>
                                </m:mr>
                              </m:m>
                            </m:e>
                          </m:d>
                          <m:r>
                            <a:rPr lang="en-US" b="0" i="1" smtClean="0">
                              <a:latin typeface="Cambria Math" panose="02040503050406030204" pitchFamily="18" charset="0"/>
                            </a:rPr>
                            <m:t>=</m:t>
                          </m:r>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e>
                      </m:func>
                    </m:oMath>
                  </m:oMathPara>
                </a14:m>
                <a:endParaRPr lang="en-US" dirty="0"/>
              </a:p>
            </p:txBody>
          </p:sp>
        </mc:Choice>
        <mc:Fallback xmlns="">
          <p:sp>
            <p:nvSpPr>
              <p:cNvPr id="5" name="TextBox 4">
                <a:extLst>
                  <a:ext uri="{FF2B5EF4-FFF2-40B4-BE49-F238E27FC236}">
                    <a16:creationId xmlns:a16="http://schemas.microsoft.com/office/drawing/2014/main" id="{2C00FC5B-5950-4CE9-B153-BECE20AE4E9A}"/>
                  </a:ext>
                </a:extLst>
              </p:cNvPr>
              <p:cNvSpPr txBox="1">
                <a:spLocks noRot="1" noChangeAspect="1" noMove="1" noResize="1" noEditPoints="1" noAdjustHandles="1" noChangeArrowheads="1" noChangeShapeType="1" noTextEdit="1"/>
              </p:cNvSpPr>
              <p:nvPr/>
            </p:nvSpPr>
            <p:spPr>
              <a:xfrm>
                <a:off x="3513617" y="4591488"/>
                <a:ext cx="2598725" cy="46743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6F94E9-82E9-41B5-B9C3-23BAFE04510D}"/>
                  </a:ext>
                </a:extLst>
              </p:cNvPr>
              <p:cNvSpPr txBox="1"/>
              <p:nvPr/>
            </p:nvSpPr>
            <p:spPr>
              <a:xfrm>
                <a:off x="3513617" y="3164214"/>
                <a:ext cx="2569934" cy="5160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r>
                            <a:rPr lang="en-US" b="1" i="1" smtClean="0">
                              <a:latin typeface="Cambria Math" panose="02040503050406030204" pitchFamily="18" charset="0"/>
                            </a:rPr>
                            <m:t>𝑨</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𝑐</m:t>
                                    </m:r>
                                  </m:e>
                                  <m:e>
                                    <m:r>
                                      <a:rPr lang="en-US" b="0" i="1" smtClean="0">
                                        <a:latin typeface="Cambria Math" panose="02040503050406030204" pitchFamily="18" charset="0"/>
                                      </a:rPr>
                                      <m:t>𝑏</m:t>
                                    </m:r>
                                  </m:e>
                                </m:mr>
                                <m:mr>
                                  <m:e>
                                    <m:r>
                                      <a:rPr lang="en-US" b="0" i="1" smtClean="0">
                                        <a:latin typeface="Cambria Math" panose="02040503050406030204" pitchFamily="18" charset="0"/>
                                      </a:rPr>
                                      <m:t>𝑓</m:t>
                                    </m:r>
                                  </m:e>
                                  <m:e>
                                    <m:r>
                                      <a:rPr lang="en-US" b="0" i="1" smtClean="0">
                                        <a:latin typeface="Cambria Math" panose="02040503050406030204" pitchFamily="18" charset="0"/>
                                      </a:rPr>
                                      <m:t>𝑒</m:t>
                                    </m:r>
                                  </m:e>
                                </m:mr>
                              </m:m>
                            </m:e>
                          </m:d>
                          <m:r>
                            <a:rPr lang="en-US" b="0" i="1" smtClean="0">
                              <a:latin typeface="Cambria Math" panose="02040503050406030204" pitchFamily="18" charset="0"/>
                            </a:rPr>
                            <m:t>=</m:t>
                          </m:r>
                          <m:r>
                            <a:rPr lang="en-US" b="0" i="1" smtClean="0">
                              <a:latin typeface="Cambria Math" panose="02040503050406030204" pitchFamily="18" charset="0"/>
                            </a:rPr>
                            <m:t>𝑐𝑒</m:t>
                          </m:r>
                          <m:r>
                            <a:rPr lang="en-US" b="0" i="1" smtClean="0">
                              <a:latin typeface="Cambria Math" panose="02040503050406030204" pitchFamily="18" charset="0"/>
                            </a:rPr>
                            <m:t>−</m:t>
                          </m:r>
                          <m:r>
                            <a:rPr lang="en-US" b="0" i="1" smtClean="0">
                              <a:latin typeface="Cambria Math" panose="02040503050406030204" pitchFamily="18" charset="0"/>
                            </a:rPr>
                            <m:t>𝑏𝑓</m:t>
                          </m:r>
                        </m:e>
                      </m:func>
                    </m:oMath>
                  </m:oMathPara>
                </a14:m>
                <a:endParaRPr lang="en-US" dirty="0"/>
              </a:p>
            </p:txBody>
          </p:sp>
        </mc:Choice>
        <mc:Fallback xmlns="">
          <p:sp>
            <p:nvSpPr>
              <p:cNvPr id="16" name="TextBox 15">
                <a:extLst>
                  <a:ext uri="{FF2B5EF4-FFF2-40B4-BE49-F238E27FC236}">
                    <a16:creationId xmlns:a16="http://schemas.microsoft.com/office/drawing/2014/main" id="{476F94E9-82E9-41B5-B9C3-23BAFE04510D}"/>
                  </a:ext>
                </a:extLst>
              </p:cNvPr>
              <p:cNvSpPr txBox="1">
                <a:spLocks noRot="1" noChangeAspect="1" noMove="1" noResize="1" noEditPoints="1" noAdjustHandles="1" noChangeArrowheads="1" noChangeShapeType="1" noTextEdit="1"/>
              </p:cNvSpPr>
              <p:nvPr/>
            </p:nvSpPr>
            <p:spPr>
              <a:xfrm>
                <a:off x="3513617" y="3164214"/>
                <a:ext cx="2569934" cy="516039"/>
              </a:xfrm>
              <a:prstGeom prst="rect">
                <a:avLst/>
              </a:prstGeom>
              <a:blipFill>
                <a:blip r:embed="rId7"/>
                <a:stretch>
                  <a:fillRect/>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D28EC950-243A-497F-96BE-FF3CB51A89FC}"/>
              </a:ext>
            </a:extLst>
          </p:cNvPr>
          <p:cNvSpPr/>
          <p:nvPr/>
        </p:nvSpPr>
        <p:spPr>
          <a:xfrm>
            <a:off x="5004034" y="2198577"/>
            <a:ext cx="209522" cy="590869"/>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133A2B0-5AE4-4E1D-8FB2-AD348F8E7FB0}"/>
              </a:ext>
            </a:extLst>
          </p:cNvPr>
          <p:cNvSpPr/>
          <p:nvPr/>
        </p:nvSpPr>
        <p:spPr>
          <a:xfrm>
            <a:off x="4441136" y="2198577"/>
            <a:ext cx="209522" cy="590869"/>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B83AAE2-9E79-48AA-AC90-2B5867CE8788}"/>
              </a:ext>
            </a:extLst>
          </p:cNvPr>
          <p:cNvSpPr/>
          <p:nvPr/>
        </p:nvSpPr>
        <p:spPr>
          <a:xfrm>
            <a:off x="5223974" y="3252020"/>
            <a:ext cx="955600" cy="361563"/>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DAC633A-57AD-4360-A2AA-4942C00B39F2}"/>
              </a:ext>
            </a:extLst>
          </p:cNvPr>
          <p:cNvSpPr/>
          <p:nvPr/>
        </p:nvSpPr>
        <p:spPr>
          <a:xfrm>
            <a:off x="1711400" y="3304769"/>
            <a:ext cx="955600" cy="361563"/>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5385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ppt_x"/>
                                          </p:val>
                                        </p:tav>
                                        <p:tav tm="100000">
                                          <p:val>
                                            <p:strVal val="#ppt_x"/>
                                          </p:val>
                                        </p:tav>
                                      </p:tavLst>
                                    </p:anim>
                                    <p:anim calcmode="lin" valueType="num">
                                      <p:cBhvr additive="base">
                                        <p:cTn id="13" dur="500" fill="hold"/>
                                        <p:tgtEl>
                                          <p:spTgt spid="18"/>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p:cTn id="22" dur="500" fill="hold"/>
                                        <p:tgtEl>
                                          <p:spTgt spid="23"/>
                                        </p:tgtEl>
                                        <p:attrNameLst>
                                          <p:attrName>ppt_w</p:attrName>
                                        </p:attrNameLst>
                                      </p:cBhvr>
                                      <p:tavLst>
                                        <p:tav tm="0">
                                          <p:val>
                                            <p:fltVal val="0"/>
                                          </p:val>
                                        </p:tav>
                                        <p:tav tm="100000">
                                          <p:val>
                                            <p:strVal val="#ppt_w"/>
                                          </p:val>
                                        </p:tav>
                                      </p:tavLst>
                                    </p:anim>
                                    <p:anim calcmode="lin" valueType="num">
                                      <p:cBhvr>
                                        <p:cTn id="23" dur="500" fill="hold"/>
                                        <p:tgtEl>
                                          <p:spTgt spid="23"/>
                                        </p:tgtEl>
                                        <p:attrNameLst>
                                          <p:attrName>ppt_h</p:attrName>
                                        </p:attrNameLst>
                                      </p:cBhvr>
                                      <p:tavLst>
                                        <p:tav tm="0">
                                          <p:val>
                                            <p:fltVal val="0"/>
                                          </p:val>
                                        </p:tav>
                                        <p:tav tm="100000">
                                          <p:val>
                                            <p:strVal val="#ppt_h"/>
                                          </p:val>
                                        </p:tav>
                                      </p:tavLst>
                                    </p:anim>
                                    <p:animEffect transition="in" filter="fade">
                                      <p:cBhvr>
                                        <p:cTn id="24" dur="500"/>
                                        <p:tgtEl>
                                          <p:spTgt spid="23"/>
                                        </p:tgtEl>
                                      </p:cBhvr>
                                    </p:animEffect>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p:cTn id="28" dur="500" fill="hold"/>
                                        <p:tgtEl>
                                          <p:spTgt spid="24"/>
                                        </p:tgtEl>
                                        <p:attrNameLst>
                                          <p:attrName>ppt_w</p:attrName>
                                        </p:attrNameLst>
                                      </p:cBhvr>
                                      <p:tavLst>
                                        <p:tav tm="0">
                                          <p:val>
                                            <p:fltVal val="0"/>
                                          </p:val>
                                        </p:tav>
                                        <p:tav tm="100000">
                                          <p:val>
                                            <p:strVal val="#ppt_w"/>
                                          </p:val>
                                        </p:tav>
                                      </p:tavLst>
                                    </p:anim>
                                    <p:anim calcmode="lin" valueType="num">
                                      <p:cBhvr>
                                        <p:cTn id="29" dur="500" fill="hold"/>
                                        <p:tgtEl>
                                          <p:spTgt spid="24"/>
                                        </p:tgtEl>
                                        <p:attrNameLst>
                                          <p:attrName>ppt_h</p:attrName>
                                        </p:attrNameLst>
                                      </p:cBhvr>
                                      <p:tavLst>
                                        <p:tav tm="0">
                                          <p:val>
                                            <p:fltVal val="0"/>
                                          </p:val>
                                        </p:tav>
                                        <p:tav tm="100000">
                                          <p:val>
                                            <p:strVal val="#ppt_h"/>
                                          </p:val>
                                        </p:tav>
                                      </p:tavLst>
                                    </p:anim>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animBg="1"/>
      <p:bldP spid="19" grpId="0" animBg="1"/>
      <p:bldP spid="23" grpId="0" animBg="1"/>
      <p:bldP spid="2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Goal: Solve a System of Linear Equations</a:t>
            </a:r>
          </a:p>
        </p:txBody>
      </p:sp>
      <p:sp>
        <p:nvSpPr>
          <p:cNvPr id="6" name="TextBox 5"/>
          <p:cNvSpPr txBox="1"/>
          <p:nvPr/>
        </p:nvSpPr>
        <p:spPr>
          <a:xfrm>
            <a:off x="2114062" y="1440061"/>
            <a:ext cx="4915876" cy="461665"/>
          </a:xfrm>
          <a:prstGeom prst="rect">
            <a:avLst/>
          </a:prstGeom>
          <a:noFill/>
        </p:spPr>
        <p:txBody>
          <a:bodyPr wrap="square" rtlCol="0">
            <a:spAutoFit/>
          </a:bodyPr>
          <a:lstStyle/>
          <a:p>
            <a:pPr algn="ctr"/>
            <a:r>
              <a:rPr lang="en-US" sz="2400" dirty="0"/>
              <a:t>Two Equations and Two Unknowns</a:t>
            </a:r>
          </a:p>
        </p:txBody>
      </p:sp>
      <p:sp>
        <p:nvSpPr>
          <p:cNvPr id="3" name="Slide Number Placeholder 2"/>
          <p:cNvSpPr>
            <a:spLocks noGrp="1"/>
          </p:cNvSpPr>
          <p:nvPr>
            <p:ph type="sldNum" sz="quarter" idx="12"/>
          </p:nvPr>
        </p:nvSpPr>
        <p:spPr/>
        <p:txBody>
          <a:bodyPr/>
          <a:lstStyle/>
          <a:p>
            <a:fld id="{650AD656-6FF9-465D-B7B0-1CD0DD39CD23}" type="slidenum">
              <a:rPr lang="en-US" smtClean="0"/>
              <a:t>55</a:t>
            </a:fld>
            <a:endParaRPr lang="en-US" dirty="0"/>
          </a:p>
        </p:txBody>
      </p:sp>
      <p:grpSp>
        <p:nvGrpSpPr>
          <p:cNvPr id="14" name="Group 13">
            <a:extLst>
              <a:ext uri="{FF2B5EF4-FFF2-40B4-BE49-F238E27FC236}">
                <a16:creationId xmlns:a16="http://schemas.microsoft.com/office/drawing/2014/main" id="{64E5DA25-1603-4E0A-BB73-51945521BA71}"/>
              </a:ext>
            </a:extLst>
          </p:cNvPr>
          <p:cNvGrpSpPr/>
          <p:nvPr/>
        </p:nvGrpSpPr>
        <p:grpSpPr>
          <a:xfrm>
            <a:off x="3934775" y="2170309"/>
            <a:ext cx="1274451" cy="590869"/>
            <a:chOff x="3941699" y="2052321"/>
            <a:chExt cx="1274451" cy="590869"/>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6B46E06-C545-47C6-911B-F14F93A60E05}"/>
                    </a:ext>
                  </a:extLst>
                </p:cNvPr>
                <p:cNvSpPr txBox="1"/>
                <p:nvPr/>
              </p:nvSpPr>
              <p:spPr>
                <a:xfrm>
                  <a:off x="3941699" y="2052321"/>
                  <a:ext cx="12606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4" name="TextBox 3">
                  <a:extLst>
                    <a:ext uri="{FF2B5EF4-FFF2-40B4-BE49-F238E27FC236}">
                      <a16:creationId xmlns:a16="http://schemas.microsoft.com/office/drawing/2014/main" id="{76B46E06-C545-47C6-911B-F14F93A60E05}"/>
                    </a:ext>
                  </a:extLst>
                </p:cNvPr>
                <p:cNvSpPr txBox="1">
                  <a:spLocks noRot="1" noChangeAspect="1" noMove="1" noResize="1" noEditPoints="1" noAdjustHandles="1" noChangeArrowheads="1" noChangeShapeType="1" noTextEdit="1"/>
                </p:cNvSpPr>
                <p:nvPr/>
              </p:nvSpPr>
              <p:spPr>
                <a:xfrm>
                  <a:off x="3941699" y="2052321"/>
                  <a:ext cx="1260602" cy="276999"/>
                </a:xfrm>
                <a:prstGeom prst="rect">
                  <a:avLst/>
                </a:prstGeom>
                <a:blipFill>
                  <a:blip r:embed="rId2"/>
                  <a:stretch>
                    <a:fillRect l="-2415" t="-2222" r="-1449"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61087A1-E808-4F27-8C8B-3651316D6C40}"/>
                    </a:ext>
                  </a:extLst>
                </p:cNvPr>
                <p:cNvSpPr txBox="1"/>
                <p:nvPr/>
              </p:nvSpPr>
              <p:spPr>
                <a:xfrm>
                  <a:off x="3941699" y="2366191"/>
                  <a:ext cx="12744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𝑒𝑦</m:t>
                        </m:r>
                        <m:r>
                          <a:rPr lang="en-US" b="0" i="1" smtClean="0">
                            <a:latin typeface="Cambria Math" panose="02040503050406030204" pitchFamily="18" charset="0"/>
                          </a:rPr>
                          <m:t>=</m:t>
                        </m:r>
                        <m:r>
                          <a:rPr lang="en-US" b="0" i="1" smtClean="0">
                            <a:latin typeface="Cambria Math" panose="02040503050406030204" pitchFamily="18" charset="0"/>
                          </a:rPr>
                          <m:t>𝑓</m:t>
                        </m:r>
                      </m:oMath>
                    </m:oMathPara>
                  </a14:m>
                  <a:endParaRPr lang="en-US" dirty="0"/>
                </a:p>
              </p:txBody>
            </p:sp>
          </mc:Choice>
          <mc:Fallback xmlns="">
            <p:sp>
              <p:nvSpPr>
                <p:cNvPr id="7" name="TextBox 6">
                  <a:extLst>
                    <a:ext uri="{FF2B5EF4-FFF2-40B4-BE49-F238E27FC236}">
                      <a16:creationId xmlns:a16="http://schemas.microsoft.com/office/drawing/2014/main" id="{161087A1-E808-4F27-8C8B-3651316D6C40}"/>
                    </a:ext>
                  </a:extLst>
                </p:cNvPr>
                <p:cNvSpPr txBox="1">
                  <a:spLocks noRot="1" noChangeAspect="1" noMove="1" noResize="1" noEditPoints="1" noAdjustHandles="1" noChangeArrowheads="1" noChangeShapeType="1" noTextEdit="1"/>
                </p:cNvSpPr>
                <p:nvPr/>
              </p:nvSpPr>
              <p:spPr>
                <a:xfrm>
                  <a:off x="3941699" y="2366191"/>
                  <a:ext cx="1274451" cy="276999"/>
                </a:xfrm>
                <a:prstGeom prst="rect">
                  <a:avLst/>
                </a:prstGeom>
                <a:blipFill>
                  <a:blip r:embed="rId3"/>
                  <a:stretch>
                    <a:fillRect l="-4286" t="-4444" r="-5238" b="-35556"/>
                  </a:stretch>
                </a:blipFill>
              </p:spPr>
              <p:txBody>
                <a:bodyPr/>
                <a:lstStyle/>
                <a:p>
                  <a:r>
                    <a:rPr lang="en-US">
                      <a:noFill/>
                    </a:rPr>
                    <a:t> </a:t>
                  </a:r>
                </a:p>
              </p:txBody>
            </p:sp>
          </mc:Fallback>
        </mc:AlternateContent>
      </p:grpSp>
      <p:grpSp>
        <p:nvGrpSpPr>
          <p:cNvPr id="20" name="Group 19">
            <a:extLst>
              <a:ext uri="{FF2B5EF4-FFF2-40B4-BE49-F238E27FC236}">
                <a16:creationId xmlns:a16="http://schemas.microsoft.com/office/drawing/2014/main" id="{08EB3264-F2A6-42B8-B819-3B39F49B51D4}"/>
              </a:ext>
            </a:extLst>
          </p:cNvPr>
          <p:cNvGrpSpPr/>
          <p:nvPr/>
        </p:nvGrpSpPr>
        <p:grpSpPr>
          <a:xfrm>
            <a:off x="1335374" y="3369498"/>
            <a:ext cx="1274612" cy="1484143"/>
            <a:chOff x="842495" y="3122635"/>
            <a:chExt cx="1274612" cy="1484143"/>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A6348E6-F5C7-408D-A660-969A40548FB7}"/>
                    </a:ext>
                  </a:extLst>
                </p:cNvPr>
                <p:cNvSpPr txBox="1"/>
                <p:nvPr/>
              </p:nvSpPr>
              <p:spPr>
                <a:xfrm>
                  <a:off x="844194" y="3122635"/>
                  <a:ext cx="1272913" cy="526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𝑐𝑒</m:t>
                            </m:r>
                            <m:r>
                              <a:rPr lang="en-US" b="0" i="1" smtClean="0">
                                <a:latin typeface="Cambria Math" panose="02040503050406030204" pitchFamily="18" charset="0"/>
                              </a:rPr>
                              <m:t>−</m:t>
                            </m:r>
                            <m:r>
                              <a:rPr lang="en-US" b="0" i="1" smtClean="0">
                                <a:latin typeface="Cambria Math" panose="02040503050406030204" pitchFamily="18" charset="0"/>
                              </a:rPr>
                              <m:t>𝑏𝑓</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3" name="TextBox 12">
                  <a:extLst>
                    <a:ext uri="{FF2B5EF4-FFF2-40B4-BE49-F238E27FC236}">
                      <a16:creationId xmlns:a16="http://schemas.microsoft.com/office/drawing/2014/main" id="{DA6348E6-F5C7-408D-A660-969A40548FB7}"/>
                    </a:ext>
                  </a:extLst>
                </p:cNvPr>
                <p:cNvSpPr txBox="1">
                  <a:spLocks noRot="1" noChangeAspect="1" noMove="1" noResize="1" noEditPoints="1" noAdjustHandles="1" noChangeArrowheads="1" noChangeShapeType="1" noTextEdit="1"/>
                </p:cNvSpPr>
                <p:nvPr/>
              </p:nvSpPr>
              <p:spPr>
                <a:xfrm>
                  <a:off x="844194" y="3122635"/>
                  <a:ext cx="1272913" cy="526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D31743-41AB-49B4-8FD1-FAB853118B30}"/>
                    </a:ext>
                  </a:extLst>
                </p:cNvPr>
                <p:cNvSpPr txBox="1"/>
                <p:nvPr/>
              </p:nvSpPr>
              <p:spPr>
                <a:xfrm>
                  <a:off x="842495" y="4082019"/>
                  <a:ext cx="1271567" cy="5247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𝑎𝑓</m:t>
                            </m:r>
                            <m:r>
                              <a:rPr lang="en-US" b="0" i="1" smtClean="0">
                                <a:latin typeface="Cambria Math" panose="02040503050406030204" pitchFamily="18" charset="0"/>
                              </a:rPr>
                              <m:t>−</m:t>
                            </m:r>
                            <m:r>
                              <a:rPr lang="en-US" b="0" i="1" smtClean="0">
                                <a:latin typeface="Cambria Math" panose="02040503050406030204" pitchFamily="18" charset="0"/>
                              </a:rPr>
                              <m:t>𝑐𝑑</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5" name="TextBox 14">
                  <a:extLst>
                    <a:ext uri="{FF2B5EF4-FFF2-40B4-BE49-F238E27FC236}">
                      <a16:creationId xmlns:a16="http://schemas.microsoft.com/office/drawing/2014/main" id="{A7D31743-41AB-49B4-8FD1-FAB853118B30}"/>
                    </a:ext>
                  </a:extLst>
                </p:cNvPr>
                <p:cNvSpPr txBox="1">
                  <a:spLocks noRot="1" noChangeAspect="1" noMove="1" noResize="1" noEditPoints="1" noAdjustHandles="1" noChangeArrowheads="1" noChangeShapeType="1" noTextEdit="1"/>
                </p:cNvSpPr>
                <p:nvPr/>
              </p:nvSpPr>
              <p:spPr>
                <a:xfrm>
                  <a:off x="842495" y="4082019"/>
                  <a:ext cx="1271567" cy="524759"/>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C00FC5B-5950-4CE9-B153-BECE20AE4E9A}"/>
                  </a:ext>
                </a:extLst>
              </p:cNvPr>
              <p:cNvSpPr txBox="1"/>
              <p:nvPr/>
            </p:nvSpPr>
            <p:spPr>
              <a:xfrm>
                <a:off x="3513617" y="4591488"/>
                <a:ext cx="2598725" cy="4674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r>
                            <a:rPr lang="en-US" b="1" i="1" smtClean="0">
                              <a:latin typeface="Cambria Math" panose="02040503050406030204" pitchFamily="18" charset="0"/>
                            </a:rPr>
                            <m:t>𝑪</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𝑏</m:t>
                                    </m:r>
                                  </m:e>
                                </m:mr>
                                <m:mr>
                                  <m:e>
                                    <m:r>
                                      <a:rPr lang="en-US" b="0" i="1" smtClean="0">
                                        <a:latin typeface="Cambria Math" panose="02040503050406030204" pitchFamily="18" charset="0"/>
                                      </a:rPr>
                                      <m:t>𝑑</m:t>
                                    </m:r>
                                  </m:e>
                                  <m:e>
                                    <m:r>
                                      <a:rPr lang="en-US" b="0" i="1" smtClean="0">
                                        <a:latin typeface="Cambria Math" panose="02040503050406030204" pitchFamily="18" charset="0"/>
                                      </a:rPr>
                                      <m:t>𝑒</m:t>
                                    </m:r>
                                  </m:e>
                                </m:mr>
                              </m:m>
                            </m:e>
                          </m:d>
                          <m:r>
                            <a:rPr lang="en-US" b="0" i="1" smtClean="0">
                              <a:latin typeface="Cambria Math" panose="02040503050406030204" pitchFamily="18" charset="0"/>
                            </a:rPr>
                            <m:t>=</m:t>
                          </m:r>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e>
                      </m:func>
                    </m:oMath>
                  </m:oMathPara>
                </a14:m>
                <a:endParaRPr lang="en-US" dirty="0"/>
              </a:p>
            </p:txBody>
          </p:sp>
        </mc:Choice>
        <mc:Fallback xmlns="">
          <p:sp>
            <p:nvSpPr>
              <p:cNvPr id="5" name="TextBox 4">
                <a:extLst>
                  <a:ext uri="{FF2B5EF4-FFF2-40B4-BE49-F238E27FC236}">
                    <a16:creationId xmlns:a16="http://schemas.microsoft.com/office/drawing/2014/main" id="{2C00FC5B-5950-4CE9-B153-BECE20AE4E9A}"/>
                  </a:ext>
                </a:extLst>
              </p:cNvPr>
              <p:cNvSpPr txBox="1">
                <a:spLocks noRot="1" noChangeAspect="1" noMove="1" noResize="1" noEditPoints="1" noAdjustHandles="1" noChangeArrowheads="1" noChangeShapeType="1" noTextEdit="1"/>
              </p:cNvSpPr>
              <p:nvPr/>
            </p:nvSpPr>
            <p:spPr>
              <a:xfrm>
                <a:off x="3513617" y="4591488"/>
                <a:ext cx="2598725" cy="46743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6F94E9-82E9-41B5-B9C3-23BAFE04510D}"/>
                  </a:ext>
                </a:extLst>
              </p:cNvPr>
              <p:cNvSpPr txBox="1"/>
              <p:nvPr/>
            </p:nvSpPr>
            <p:spPr>
              <a:xfrm>
                <a:off x="3513617" y="3164214"/>
                <a:ext cx="2569934" cy="5160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r>
                            <a:rPr lang="en-US" b="1" i="1" smtClean="0">
                              <a:latin typeface="Cambria Math" panose="02040503050406030204" pitchFamily="18" charset="0"/>
                            </a:rPr>
                            <m:t>𝑨</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𝑐</m:t>
                                    </m:r>
                                  </m:e>
                                  <m:e>
                                    <m:r>
                                      <a:rPr lang="en-US" b="0" i="1" smtClean="0">
                                        <a:latin typeface="Cambria Math" panose="02040503050406030204" pitchFamily="18" charset="0"/>
                                      </a:rPr>
                                      <m:t>𝑏</m:t>
                                    </m:r>
                                  </m:e>
                                </m:mr>
                                <m:mr>
                                  <m:e>
                                    <m:r>
                                      <a:rPr lang="en-US" b="0" i="1" smtClean="0">
                                        <a:latin typeface="Cambria Math" panose="02040503050406030204" pitchFamily="18" charset="0"/>
                                      </a:rPr>
                                      <m:t>𝑓</m:t>
                                    </m:r>
                                  </m:e>
                                  <m:e>
                                    <m:r>
                                      <a:rPr lang="en-US" b="0" i="1" smtClean="0">
                                        <a:latin typeface="Cambria Math" panose="02040503050406030204" pitchFamily="18" charset="0"/>
                                      </a:rPr>
                                      <m:t>𝑒</m:t>
                                    </m:r>
                                  </m:e>
                                </m:mr>
                              </m:m>
                            </m:e>
                          </m:d>
                          <m:r>
                            <a:rPr lang="en-US" b="0" i="1" smtClean="0">
                              <a:latin typeface="Cambria Math" panose="02040503050406030204" pitchFamily="18" charset="0"/>
                            </a:rPr>
                            <m:t>=</m:t>
                          </m:r>
                          <m:r>
                            <a:rPr lang="en-US" b="0" i="1" smtClean="0">
                              <a:latin typeface="Cambria Math" panose="02040503050406030204" pitchFamily="18" charset="0"/>
                            </a:rPr>
                            <m:t>𝑐𝑒</m:t>
                          </m:r>
                          <m:r>
                            <a:rPr lang="en-US" b="0" i="1" smtClean="0">
                              <a:latin typeface="Cambria Math" panose="02040503050406030204" pitchFamily="18" charset="0"/>
                            </a:rPr>
                            <m:t>−</m:t>
                          </m:r>
                          <m:r>
                            <a:rPr lang="en-US" b="0" i="1" smtClean="0">
                              <a:latin typeface="Cambria Math" panose="02040503050406030204" pitchFamily="18" charset="0"/>
                            </a:rPr>
                            <m:t>𝑏𝑓</m:t>
                          </m:r>
                        </m:e>
                      </m:func>
                    </m:oMath>
                  </m:oMathPara>
                </a14:m>
                <a:endParaRPr lang="en-US" dirty="0"/>
              </a:p>
            </p:txBody>
          </p:sp>
        </mc:Choice>
        <mc:Fallback xmlns="">
          <p:sp>
            <p:nvSpPr>
              <p:cNvPr id="16" name="TextBox 15">
                <a:extLst>
                  <a:ext uri="{FF2B5EF4-FFF2-40B4-BE49-F238E27FC236}">
                    <a16:creationId xmlns:a16="http://schemas.microsoft.com/office/drawing/2014/main" id="{476F94E9-82E9-41B5-B9C3-23BAFE04510D}"/>
                  </a:ext>
                </a:extLst>
              </p:cNvPr>
              <p:cNvSpPr txBox="1">
                <a:spLocks noRot="1" noChangeAspect="1" noMove="1" noResize="1" noEditPoints="1" noAdjustHandles="1" noChangeArrowheads="1" noChangeShapeType="1" noTextEdit="1"/>
              </p:cNvSpPr>
              <p:nvPr/>
            </p:nvSpPr>
            <p:spPr>
              <a:xfrm>
                <a:off x="3513617" y="3164214"/>
                <a:ext cx="2569934" cy="51603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B481FFA-E6EF-4E5E-9060-1849DCAFA2ED}"/>
                  </a:ext>
                </a:extLst>
              </p:cNvPr>
              <p:cNvSpPr txBox="1"/>
              <p:nvPr/>
            </p:nvSpPr>
            <p:spPr>
              <a:xfrm>
                <a:off x="3513617" y="3903628"/>
                <a:ext cx="2594365" cy="4644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r>
                            <a:rPr lang="en-US" b="1" i="1" smtClean="0">
                              <a:latin typeface="Cambria Math" panose="02040503050406030204" pitchFamily="18" charset="0"/>
                            </a:rPr>
                            <m:t>𝑩</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𝑐</m:t>
                                    </m:r>
                                  </m:e>
                                </m:mr>
                                <m:mr>
                                  <m:e>
                                    <m:r>
                                      <a:rPr lang="en-US" b="0" i="1" smtClean="0">
                                        <a:latin typeface="Cambria Math" panose="02040503050406030204" pitchFamily="18" charset="0"/>
                                      </a:rPr>
                                      <m:t>𝑑</m:t>
                                    </m:r>
                                  </m:e>
                                  <m:e>
                                    <m:r>
                                      <a:rPr lang="en-US" b="0" i="1" smtClean="0">
                                        <a:latin typeface="Cambria Math" panose="02040503050406030204" pitchFamily="18" charset="0"/>
                                      </a:rPr>
                                      <m:t>𝑓</m:t>
                                    </m:r>
                                  </m:e>
                                </m:mr>
                              </m:m>
                            </m:e>
                          </m:d>
                          <m:r>
                            <a:rPr lang="en-US" b="0" i="1" smtClean="0">
                              <a:latin typeface="Cambria Math" panose="02040503050406030204" pitchFamily="18" charset="0"/>
                            </a:rPr>
                            <m:t>=</m:t>
                          </m:r>
                          <m:r>
                            <a:rPr lang="en-US" b="0" i="1" smtClean="0">
                              <a:latin typeface="Cambria Math" panose="02040503050406030204" pitchFamily="18" charset="0"/>
                            </a:rPr>
                            <m:t>𝑎𝑓</m:t>
                          </m:r>
                          <m:r>
                            <a:rPr lang="en-US" b="0" i="1" smtClean="0">
                              <a:latin typeface="Cambria Math" panose="02040503050406030204" pitchFamily="18" charset="0"/>
                            </a:rPr>
                            <m:t>−</m:t>
                          </m:r>
                          <m:r>
                            <a:rPr lang="en-US" b="0" i="1" smtClean="0">
                              <a:latin typeface="Cambria Math" panose="02040503050406030204" pitchFamily="18" charset="0"/>
                            </a:rPr>
                            <m:t>𝑐𝑑</m:t>
                          </m:r>
                        </m:e>
                      </m:func>
                    </m:oMath>
                  </m:oMathPara>
                </a14:m>
                <a:endParaRPr lang="en-US" dirty="0"/>
              </a:p>
            </p:txBody>
          </p:sp>
        </mc:Choice>
        <mc:Fallback xmlns="">
          <p:sp>
            <p:nvSpPr>
              <p:cNvPr id="17" name="TextBox 16">
                <a:extLst>
                  <a:ext uri="{FF2B5EF4-FFF2-40B4-BE49-F238E27FC236}">
                    <a16:creationId xmlns:a16="http://schemas.microsoft.com/office/drawing/2014/main" id="{9B481FFA-E6EF-4E5E-9060-1849DCAFA2ED}"/>
                  </a:ext>
                </a:extLst>
              </p:cNvPr>
              <p:cNvSpPr txBox="1">
                <a:spLocks noRot="1" noChangeAspect="1" noMove="1" noResize="1" noEditPoints="1" noAdjustHandles="1" noChangeArrowheads="1" noChangeShapeType="1" noTextEdit="1"/>
              </p:cNvSpPr>
              <p:nvPr/>
            </p:nvSpPr>
            <p:spPr>
              <a:xfrm>
                <a:off x="3513617" y="3903628"/>
                <a:ext cx="2594365" cy="464486"/>
              </a:xfrm>
              <a:prstGeom prst="rect">
                <a:avLst/>
              </a:prstGeom>
              <a:blipFill>
                <a:blip r:embed="rId8"/>
                <a:stretch>
                  <a:fillRect/>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45D795C0-137D-4071-BDA0-C0296B438EB2}"/>
              </a:ext>
            </a:extLst>
          </p:cNvPr>
          <p:cNvSpPr/>
          <p:nvPr/>
        </p:nvSpPr>
        <p:spPr>
          <a:xfrm>
            <a:off x="5004034" y="2198577"/>
            <a:ext cx="209522" cy="5908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B252FF7-7943-4849-B9C2-415ABADABDA5}"/>
              </a:ext>
            </a:extLst>
          </p:cNvPr>
          <p:cNvSpPr/>
          <p:nvPr/>
        </p:nvSpPr>
        <p:spPr>
          <a:xfrm>
            <a:off x="3917568" y="2198577"/>
            <a:ext cx="209522" cy="5908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8B97502-26CE-4EBC-89BA-78608E09DF57}"/>
              </a:ext>
            </a:extLst>
          </p:cNvPr>
          <p:cNvSpPr/>
          <p:nvPr/>
        </p:nvSpPr>
        <p:spPr>
          <a:xfrm>
            <a:off x="5223974" y="3967315"/>
            <a:ext cx="955600" cy="3615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9F31499-3804-41B5-87D9-3A76A8F1764A}"/>
              </a:ext>
            </a:extLst>
          </p:cNvPr>
          <p:cNvSpPr/>
          <p:nvPr/>
        </p:nvSpPr>
        <p:spPr>
          <a:xfrm>
            <a:off x="1711400" y="4278160"/>
            <a:ext cx="955600" cy="3615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5851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ppt_x"/>
                                          </p:val>
                                        </p:tav>
                                        <p:tav tm="100000">
                                          <p:val>
                                            <p:strVal val="#ppt_x"/>
                                          </p:val>
                                        </p:tav>
                                      </p:tavLst>
                                    </p:anim>
                                    <p:anim calcmode="lin" valueType="num">
                                      <p:cBhvr additive="base">
                                        <p:cTn id="13" dur="500" fill="hold"/>
                                        <p:tgtEl>
                                          <p:spTgt spid="18"/>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p:cTn id="22" dur="500" fill="hold"/>
                                        <p:tgtEl>
                                          <p:spTgt spid="23"/>
                                        </p:tgtEl>
                                        <p:attrNameLst>
                                          <p:attrName>ppt_w</p:attrName>
                                        </p:attrNameLst>
                                      </p:cBhvr>
                                      <p:tavLst>
                                        <p:tav tm="0">
                                          <p:val>
                                            <p:fltVal val="0"/>
                                          </p:val>
                                        </p:tav>
                                        <p:tav tm="100000">
                                          <p:val>
                                            <p:strVal val="#ppt_w"/>
                                          </p:val>
                                        </p:tav>
                                      </p:tavLst>
                                    </p:anim>
                                    <p:anim calcmode="lin" valueType="num">
                                      <p:cBhvr>
                                        <p:cTn id="23" dur="500" fill="hold"/>
                                        <p:tgtEl>
                                          <p:spTgt spid="23"/>
                                        </p:tgtEl>
                                        <p:attrNameLst>
                                          <p:attrName>ppt_h</p:attrName>
                                        </p:attrNameLst>
                                      </p:cBhvr>
                                      <p:tavLst>
                                        <p:tav tm="0">
                                          <p:val>
                                            <p:fltVal val="0"/>
                                          </p:val>
                                        </p:tav>
                                        <p:tav tm="100000">
                                          <p:val>
                                            <p:strVal val="#ppt_h"/>
                                          </p:val>
                                        </p:tav>
                                      </p:tavLst>
                                    </p:anim>
                                    <p:animEffect transition="in" filter="fade">
                                      <p:cBhvr>
                                        <p:cTn id="24" dur="500"/>
                                        <p:tgtEl>
                                          <p:spTgt spid="23"/>
                                        </p:tgtEl>
                                      </p:cBhvr>
                                    </p:animEffect>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p:cTn id="28" dur="500" fill="hold"/>
                                        <p:tgtEl>
                                          <p:spTgt spid="24"/>
                                        </p:tgtEl>
                                        <p:attrNameLst>
                                          <p:attrName>ppt_w</p:attrName>
                                        </p:attrNameLst>
                                      </p:cBhvr>
                                      <p:tavLst>
                                        <p:tav tm="0">
                                          <p:val>
                                            <p:fltVal val="0"/>
                                          </p:val>
                                        </p:tav>
                                        <p:tav tm="100000">
                                          <p:val>
                                            <p:strVal val="#ppt_w"/>
                                          </p:val>
                                        </p:tav>
                                      </p:tavLst>
                                    </p:anim>
                                    <p:anim calcmode="lin" valueType="num">
                                      <p:cBhvr>
                                        <p:cTn id="29" dur="500" fill="hold"/>
                                        <p:tgtEl>
                                          <p:spTgt spid="24"/>
                                        </p:tgtEl>
                                        <p:attrNameLst>
                                          <p:attrName>ppt_h</p:attrName>
                                        </p:attrNameLst>
                                      </p:cBhvr>
                                      <p:tavLst>
                                        <p:tav tm="0">
                                          <p:val>
                                            <p:fltVal val="0"/>
                                          </p:val>
                                        </p:tav>
                                        <p:tav tm="100000">
                                          <p:val>
                                            <p:strVal val="#ppt_h"/>
                                          </p:val>
                                        </p:tav>
                                      </p:tavLst>
                                    </p:anim>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9" grpId="0" animBg="1"/>
      <p:bldP spid="23" grpId="0" animBg="1"/>
      <p:bldP spid="2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Goal: Solve a System of Linear Equations</a:t>
            </a:r>
          </a:p>
        </p:txBody>
      </p:sp>
      <p:sp>
        <p:nvSpPr>
          <p:cNvPr id="6" name="TextBox 5"/>
          <p:cNvSpPr txBox="1"/>
          <p:nvPr/>
        </p:nvSpPr>
        <p:spPr>
          <a:xfrm>
            <a:off x="2114062" y="1440061"/>
            <a:ext cx="4915876" cy="461665"/>
          </a:xfrm>
          <a:prstGeom prst="rect">
            <a:avLst/>
          </a:prstGeom>
          <a:noFill/>
        </p:spPr>
        <p:txBody>
          <a:bodyPr wrap="square" rtlCol="0">
            <a:spAutoFit/>
          </a:bodyPr>
          <a:lstStyle/>
          <a:p>
            <a:pPr algn="ctr"/>
            <a:r>
              <a:rPr lang="en-US" sz="2400" dirty="0"/>
              <a:t>Two Equations and Two Unknowns</a:t>
            </a:r>
          </a:p>
        </p:txBody>
      </p:sp>
      <p:sp>
        <p:nvSpPr>
          <p:cNvPr id="3" name="Slide Number Placeholder 2"/>
          <p:cNvSpPr>
            <a:spLocks noGrp="1"/>
          </p:cNvSpPr>
          <p:nvPr>
            <p:ph type="sldNum" sz="quarter" idx="12"/>
          </p:nvPr>
        </p:nvSpPr>
        <p:spPr/>
        <p:txBody>
          <a:bodyPr/>
          <a:lstStyle/>
          <a:p>
            <a:fld id="{650AD656-6FF9-465D-B7B0-1CD0DD39CD23}" type="slidenum">
              <a:rPr lang="en-US" smtClean="0"/>
              <a:t>56</a:t>
            </a:fld>
            <a:endParaRPr lang="en-US" dirty="0"/>
          </a:p>
        </p:txBody>
      </p:sp>
      <p:grpSp>
        <p:nvGrpSpPr>
          <p:cNvPr id="14" name="Group 13">
            <a:extLst>
              <a:ext uri="{FF2B5EF4-FFF2-40B4-BE49-F238E27FC236}">
                <a16:creationId xmlns:a16="http://schemas.microsoft.com/office/drawing/2014/main" id="{64E5DA25-1603-4E0A-BB73-51945521BA71}"/>
              </a:ext>
            </a:extLst>
          </p:cNvPr>
          <p:cNvGrpSpPr/>
          <p:nvPr/>
        </p:nvGrpSpPr>
        <p:grpSpPr>
          <a:xfrm>
            <a:off x="3934775" y="2170309"/>
            <a:ext cx="1274451" cy="590869"/>
            <a:chOff x="3941699" y="2052321"/>
            <a:chExt cx="1274451" cy="590869"/>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6B46E06-C545-47C6-911B-F14F93A60E05}"/>
                    </a:ext>
                  </a:extLst>
                </p:cNvPr>
                <p:cNvSpPr txBox="1"/>
                <p:nvPr/>
              </p:nvSpPr>
              <p:spPr>
                <a:xfrm>
                  <a:off x="3941699" y="2052321"/>
                  <a:ext cx="12606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4" name="TextBox 3">
                  <a:extLst>
                    <a:ext uri="{FF2B5EF4-FFF2-40B4-BE49-F238E27FC236}">
                      <a16:creationId xmlns:a16="http://schemas.microsoft.com/office/drawing/2014/main" id="{76B46E06-C545-47C6-911B-F14F93A60E05}"/>
                    </a:ext>
                  </a:extLst>
                </p:cNvPr>
                <p:cNvSpPr txBox="1">
                  <a:spLocks noRot="1" noChangeAspect="1" noMove="1" noResize="1" noEditPoints="1" noAdjustHandles="1" noChangeArrowheads="1" noChangeShapeType="1" noTextEdit="1"/>
                </p:cNvSpPr>
                <p:nvPr/>
              </p:nvSpPr>
              <p:spPr>
                <a:xfrm>
                  <a:off x="3941699" y="2052321"/>
                  <a:ext cx="1260602" cy="276999"/>
                </a:xfrm>
                <a:prstGeom prst="rect">
                  <a:avLst/>
                </a:prstGeom>
                <a:blipFill>
                  <a:blip r:embed="rId2"/>
                  <a:stretch>
                    <a:fillRect l="-2415" t="-2222" r="-1449"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61087A1-E808-4F27-8C8B-3651316D6C40}"/>
                    </a:ext>
                  </a:extLst>
                </p:cNvPr>
                <p:cNvSpPr txBox="1"/>
                <p:nvPr/>
              </p:nvSpPr>
              <p:spPr>
                <a:xfrm>
                  <a:off x="3941699" y="2366191"/>
                  <a:ext cx="12744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𝑒𝑦</m:t>
                        </m:r>
                        <m:r>
                          <a:rPr lang="en-US" b="0" i="1" smtClean="0">
                            <a:latin typeface="Cambria Math" panose="02040503050406030204" pitchFamily="18" charset="0"/>
                          </a:rPr>
                          <m:t>=</m:t>
                        </m:r>
                        <m:r>
                          <a:rPr lang="en-US" b="0" i="1" smtClean="0">
                            <a:latin typeface="Cambria Math" panose="02040503050406030204" pitchFamily="18" charset="0"/>
                          </a:rPr>
                          <m:t>𝑓</m:t>
                        </m:r>
                      </m:oMath>
                    </m:oMathPara>
                  </a14:m>
                  <a:endParaRPr lang="en-US" dirty="0"/>
                </a:p>
              </p:txBody>
            </p:sp>
          </mc:Choice>
          <mc:Fallback xmlns="">
            <p:sp>
              <p:nvSpPr>
                <p:cNvPr id="7" name="TextBox 6">
                  <a:extLst>
                    <a:ext uri="{FF2B5EF4-FFF2-40B4-BE49-F238E27FC236}">
                      <a16:creationId xmlns:a16="http://schemas.microsoft.com/office/drawing/2014/main" id="{161087A1-E808-4F27-8C8B-3651316D6C40}"/>
                    </a:ext>
                  </a:extLst>
                </p:cNvPr>
                <p:cNvSpPr txBox="1">
                  <a:spLocks noRot="1" noChangeAspect="1" noMove="1" noResize="1" noEditPoints="1" noAdjustHandles="1" noChangeArrowheads="1" noChangeShapeType="1" noTextEdit="1"/>
                </p:cNvSpPr>
                <p:nvPr/>
              </p:nvSpPr>
              <p:spPr>
                <a:xfrm>
                  <a:off x="3941699" y="2366191"/>
                  <a:ext cx="1274451" cy="276999"/>
                </a:xfrm>
                <a:prstGeom prst="rect">
                  <a:avLst/>
                </a:prstGeom>
                <a:blipFill>
                  <a:blip r:embed="rId3"/>
                  <a:stretch>
                    <a:fillRect l="-4286" t="-4444" r="-5238" b="-35556"/>
                  </a:stretch>
                </a:blipFill>
              </p:spPr>
              <p:txBody>
                <a:bodyPr/>
                <a:lstStyle/>
                <a:p>
                  <a:r>
                    <a:rPr lang="en-US">
                      <a:noFill/>
                    </a:rPr>
                    <a:t> </a:t>
                  </a:r>
                </a:p>
              </p:txBody>
            </p:sp>
          </mc:Fallback>
        </mc:AlternateContent>
      </p:grpSp>
      <p:grpSp>
        <p:nvGrpSpPr>
          <p:cNvPr id="20" name="Group 19">
            <a:extLst>
              <a:ext uri="{FF2B5EF4-FFF2-40B4-BE49-F238E27FC236}">
                <a16:creationId xmlns:a16="http://schemas.microsoft.com/office/drawing/2014/main" id="{08EB3264-F2A6-42B8-B819-3B39F49B51D4}"/>
              </a:ext>
            </a:extLst>
          </p:cNvPr>
          <p:cNvGrpSpPr/>
          <p:nvPr/>
        </p:nvGrpSpPr>
        <p:grpSpPr>
          <a:xfrm>
            <a:off x="1335374" y="3369498"/>
            <a:ext cx="1274612" cy="1484143"/>
            <a:chOff x="842495" y="3122635"/>
            <a:chExt cx="1274612" cy="1484143"/>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A6348E6-F5C7-408D-A660-969A40548FB7}"/>
                    </a:ext>
                  </a:extLst>
                </p:cNvPr>
                <p:cNvSpPr txBox="1"/>
                <p:nvPr/>
              </p:nvSpPr>
              <p:spPr>
                <a:xfrm>
                  <a:off x="844194" y="3122635"/>
                  <a:ext cx="1272913" cy="526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𝑐𝑒</m:t>
                            </m:r>
                            <m:r>
                              <a:rPr lang="en-US" b="0" i="1" smtClean="0">
                                <a:latin typeface="Cambria Math" panose="02040503050406030204" pitchFamily="18" charset="0"/>
                              </a:rPr>
                              <m:t>−</m:t>
                            </m:r>
                            <m:r>
                              <a:rPr lang="en-US" b="0" i="1" smtClean="0">
                                <a:latin typeface="Cambria Math" panose="02040503050406030204" pitchFamily="18" charset="0"/>
                              </a:rPr>
                              <m:t>𝑏𝑓</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3" name="TextBox 12">
                  <a:extLst>
                    <a:ext uri="{FF2B5EF4-FFF2-40B4-BE49-F238E27FC236}">
                      <a16:creationId xmlns:a16="http://schemas.microsoft.com/office/drawing/2014/main" id="{DA6348E6-F5C7-408D-A660-969A40548FB7}"/>
                    </a:ext>
                  </a:extLst>
                </p:cNvPr>
                <p:cNvSpPr txBox="1">
                  <a:spLocks noRot="1" noChangeAspect="1" noMove="1" noResize="1" noEditPoints="1" noAdjustHandles="1" noChangeArrowheads="1" noChangeShapeType="1" noTextEdit="1"/>
                </p:cNvSpPr>
                <p:nvPr/>
              </p:nvSpPr>
              <p:spPr>
                <a:xfrm>
                  <a:off x="844194" y="3122635"/>
                  <a:ext cx="1272913" cy="526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D31743-41AB-49B4-8FD1-FAB853118B30}"/>
                    </a:ext>
                  </a:extLst>
                </p:cNvPr>
                <p:cNvSpPr txBox="1"/>
                <p:nvPr/>
              </p:nvSpPr>
              <p:spPr>
                <a:xfrm>
                  <a:off x="842495" y="4082019"/>
                  <a:ext cx="1271567" cy="5247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𝑎𝑓</m:t>
                            </m:r>
                            <m:r>
                              <a:rPr lang="en-US" b="0" i="1" smtClean="0">
                                <a:latin typeface="Cambria Math" panose="02040503050406030204" pitchFamily="18" charset="0"/>
                              </a:rPr>
                              <m:t>−</m:t>
                            </m:r>
                            <m:r>
                              <a:rPr lang="en-US" b="0" i="1" smtClean="0">
                                <a:latin typeface="Cambria Math" panose="02040503050406030204" pitchFamily="18" charset="0"/>
                              </a:rPr>
                              <m:t>𝑐𝑑</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5" name="TextBox 14">
                  <a:extLst>
                    <a:ext uri="{FF2B5EF4-FFF2-40B4-BE49-F238E27FC236}">
                      <a16:creationId xmlns:a16="http://schemas.microsoft.com/office/drawing/2014/main" id="{A7D31743-41AB-49B4-8FD1-FAB853118B30}"/>
                    </a:ext>
                  </a:extLst>
                </p:cNvPr>
                <p:cNvSpPr txBox="1">
                  <a:spLocks noRot="1" noChangeAspect="1" noMove="1" noResize="1" noEditPoints="1" noAdjustHandles="1" noChangeArrowheads="1" noChangeShapeType="1" noTextEdit="1"/>
                </p:cNvSpPr>
                <p:nvPr/>
              </p:nvSpPr>
              <p:spPr>
                <a:xfrm>
                  <a:off x="842495" y="4082019"/>
                  <a:ext cx="1271567" cy="524759"/>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C00FC5B-5950-4CE9-B153-BECE20AE4E9A}"/>
                  </a:ext>
                </a:extLst>
              </p:cNvPr>
              <p:cNvSpPr txBox="1"/>
              <p:nvPr/>
            </p:nvSpPr>
            <p:spPr>
              <a:xfrm>
                <a:off x="3513617" y="4591488"/>
                <a:ext cx="2598725" cy="4674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r>
                            <a:rPr lang="en-US" b="1" i="1" smtClean="0">
                              <a:latin typeface="Cambria Math" panose="02040503050406030204" pitchFamily="18" charset="0"/>
                            </a:rPr>
                            <m:t>𝑪</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𝑏</m:t>
                                    </m:r>
                                  </m:e>
                                </m:mr>
                                <m:mr>
                                  <m:e>
                                    <m:r>
                                      <a:rPr lang="en-US" b="0" i="1" smtClean="0">
                                        <a:latin typeface="Cambria Math" panose="02040503050406030204" pitchFamily="18" charset="0"/>
                                      </a:rPr>
                                      <m:t>𝑑</m:t>
                                    </m:r>
                                  </m:e>
                                  <m:e>
                                    <m:r>
                                      <a:rPr lang="en-US" b="0" i="1" smtClean="0">
                                        <a:latin typeface="Cambria Math" panose="02040503050406030204" pitchFamily="18" charset="0"/>
                                      </a:rPr>
                                      <m:t>𝑒</m:t>
                                    </m:r>
                                  </m:e>
                                </m:mr>
                              </m:m>
                            </m:e>
                          </m:d>
                          <m:r>
                            <a:rPr lang="en-US" b="0" i="1" smtClean="0">
                              <a:latin typeface="Cambria Math" panose="02040503050406030204" pitchFamily="18" charset="0"/>
                            </a:rPr>
                            <m:t>=</m:t>
                          </m:r>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e>
                      </m:func>
                    </m:oMath>
                  </m:oMathPara>
                </a14:m>
                <a:endParaRPr lang="en-US" dirty="0"/>
              </a:p>
            </p:txBody>
          </p:sp>
        </mc:Choice>
        <mc:Fallback xmlns="">
          <p:sp>
            <p:nvSpPr>
              <p:cNvPr id="5" name="TextBox 4">
                <a:extLst>
                  <a:ext uri="{FF2B5EF4-FFF2-40B4-BE49-F238E27FC236}">
                    <a16:creationId xmlns:a16="http://schemas.microsoft.com/office/drawing/2014/main" id="{2C00FC5B-5950-4CE9-B153-BECE20AE4E9A}"/>
                  </a:ext>
                </a:extLst>
              </p:cNvPr>
              <p:cNvSpPr txBox="1">
                <a:spLocks noRot="1" noChangeAspect="1" noMove="1" noResize="1" noEditPoints="1" noAdjustHandles="1" noChangeArrowheads="1" noChangeShapeType="1" noTextEdit="1"/>
              </p:cNvSpPr>
              <p:nvPr/>
            </p:nvSpPr>
            <p:spPr>
              <a:xfrm>
                <a:off x="3513617" y="4591488"/>
                <a:ext cx="2598725" cy="46743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6F94E9-82E9-41B5-B9C3-23BAFE04510D}"/>
                  </a:ext>
                </a:extLst>
              </p:cNvPr>
              <p:cNvSpPr txBox="1"/>
              <p:nvPr/>
            </p:nvSpPr>
            <p:spPr>
              <a:xfrm>
                <a:off x="3513617" y="3164214"/>
                <a:ext cx="2569934" cy="5160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r>
                            <a:rPr lang="en-US" b="1" i="1" smtClean="0">
                              <a:latin typeface="Cambria Math" panose="02040503050406030204" pitchFamily="18" charset="0"/>
                            </a:rPr>
                            <m:t>𝑨</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𝑐</m:t>
                                    </m:r>
                                  </m:e>
                                  <m:e>
                                    <m:r>
                                      <a:rPr lang="en-US" b="0" i="1" smtClean="0">
                                        <a:latin typeface="Cambria Math" panose="02040503050406030204" pitchFamily="18" charset="0"/>
                                      </a:rPr>
                                      <m:t>𝑏</m:t>
                                    </m:r>
                                  </m:e>
                                </m:mr>
                                <m:mr>
                                  <m:e>
                                    <m:r>
                                      <a:rPr lang="en-US" b="0" i="1" smtClean="0">
                                        <a:latin typeface="Cambria Math" panose="02040503050406030204" pitchFamily="18" charset="0"/>
                                      </a:rPr>
                                      <m:t>𝑓</m:t>
                                    </m:r>
                                  </m:e>
                                  <m:e>
                                    <m:r>
                                      <a:rPr lang="en-US" b="0" i="1" smtClean="0">
                                        <a:latin typeface="Cambria Math" panose="02040503050406030204" pitchFamily="18" charset="0"/>
                                      </a:rPr>
                                      <m:t>𝑒</m:t>
                                    </m:r>
                                  </m:e>
                                </m:mr>
                              </m:m>
                            </m:e>
                          </m:d>
                          <m:r>
                            <a:rPr lang="en-US" b="0" i="1" smtClean="0">
                              <a:latin typeface="Cambria Math" panose="02040503050406030204" pitchFamily="18" charset="0"/>
                            </a:rPr>
                            <m:t>=</m:t>
                          </m:r>
                          <m:r>
                            <a:rPr lang="en-US" b="0" i="1" smtClean="0">
                              <a:latin typeface="Cambria Math" panose="02040503050406030204" pitchFamily="18" charset="0"/>
                            </a:rPr>
                            <m:t>𝑐𝑒</m:t>
                          </m:r>
                          <m:r>
                            <a:rPr lang="en-US" b="0" i="1" smtClean="0">
                              <a:latin typeface="Cambria Math" panose="02040503050406030204" pitchFamily="18" charset="0"/>
                            </a:rPr>
                            <m:t>−</m:t>
                          </m:r>
                          <m:r>
                            <a:rPr lang="en-US" b="0" i="1" smtClean="0">
                              <a:latin typeface="Cambria Math" panose="02040503050406030204" pitchFamily="18" charset="0"/>
                            </a:rPr>
                            <m:t>𝑏𝑓</m:t>
                          </m:r>
                        </m:e>
                      </m:func>
                    </m:oMath>
                  </m:oMathPara>
                </a14:m>
                <a:endParaRPr lang="en-US" dirty="0"/>
              </a:p>
            </p:txBody>
          </p:sp>
        </mc:Choice>
        <mc:Fallback xmlns="">
          <p:sp>
            <p:nvSpPr>
              <p:cNvPr id="16" name="TextBox 15">
                <a:extLst>
                  <a:ext uri="{FF2B5EF4-FFF2-40B4-BE49-F238E27FC236}">
                    <a16:creationId xmlns:a16="http://schemas.microsoft.com/office/drawing/2014/main" id="{476F94E9-82E9-41B5-B9C3-23BAFE04510D}"/>
                  </a:ext>
                </a:extLst>
              </p:cNvPr>
              <p:cNvSpPr txBox="1">
                <a:spLocks noRot="1" noChangeAspect="1" noMove="1" noResize="1" noEditPoints="1" noAdjustHandles="1" noChangeArrowheads="1" noChangeShapeType="1" noTextEdit="1"/>
              </p:cNvSpPr>
              <p:nvPr/>
            </p:nvSpPr>
            <p:spPr>
              <a:xfrm>
                <a:off x="3513617" y="3164214"/>
                <a:ext cx="2569934" cy="51603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B481FFA-E6EF-4E5E-9060-1849DCAFA2ED}"/>
                  </a:ext>
                </a:extLst>
              </p:cNvPr>
              <p:cNvSpPr txBox="1"/>
              <p:nvPr/>
            </p:nvSpPr>
            <p:spPr>
              <a:xfrm>
                <a:off x="3513617" y="3903628"/>
                <a:ext cx="2594365" cy="4644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r>
                            <a:rPr lang="en-US" b="1" i="1" smtClean="0">
                              <a:latin typeface="Cambria Math" panose="02040503050406030204" pitchFamily="18" charset="0"/>
                            </a:rPr>
                            <m:t>𝑩</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𝑐</m:t>
                                    </m:r>
                                  </m:e>
                                </m:mr>
                                <m:mr>
                                  <m:e>
                                    <m:r>
                                      <a:rPr lang="en-US" b="0" i="1" smtClean="0">
                                        <a:latin typeface="Cambria Math" panose="02040503050406030204" pitchFamily="18" charset="0"/>
                                      </a:rPr>
                                      <m:t>𝑑</m:t>
                                    </m:r>
                                  </m:e>
                                  <m:e>
                                    <m:r>
                                      <a:rPr lang="en-US" b="0" i="1" smtClean="0">
                                        <a:latin typeface="Cambria Math" panose="02040503050406030204" pitchFamily="18" charset="0"/>
                                      </a:rPr>
                                      <m:t>𝑓</m:t>
                                    </m:r>
                                  </m:e>
                                </m:mr>
                              </m:m>
                            </m:e>
                          </m:d>
                          <m:r>
                            <a:rPr lang="en-US" b="0" i="1" smtClean="0">
                              <a:latin typeface="Cambria Math" panose="02040503050406030204" pitchFamily="18" charset="0"/>
                            </a:rPr>
                            <m:t>=</m:t>
                          </m:r>
                          <m:r>
                            <a:rPr lang="en-US" b="0" i="1" smtClean="0">
                              <a:latin typeface="Cambria Math" panose="02040503050406030204" pitchFamily="18" charset="0"/>
                            </a:rPr>
                            <m:t>𝑎𝑓</m:t>
                          </m:r>
                          <m:r>
                            <a:rPr lang="en-US" b="0" i="1" smtClean="0">
                              <a:latin typeface="Cambria Math" panose="02040503050406030204" pitchFamily="18" charset="0"/>
                            </a:rPr>
                            <m:t>−</m:t>
                          </m:r>
                          <m:r>
                            <a:rPr lang="en-US" b="0" i="1" smtClean="0">
                              <a:latin typeface="Cambria Math" panose="02040503050406030204" pitchFamily="18" charset="0"/>
                            </a:rPr>
                            <m:t>𝑐𝑑</m:t>
                          </m:r>
                        </m:e>
                      </m:func>
                    </m:oMath>
                  </m:oMathPara>
                </a14:m>
                <a:endParaRPr lang="en-US" dirty="0"/>
              </a:p>
            </p:txBody>
          </p:sp>
        </mc:Choice>
        <mc:Fallback xmlns="">
          <p:sp>
            <p:nvSpPr>
              <p:cNvPr id="17" name="TextBox 16">
                <a:extLst>
                  <a:ext uri="{FF2B5EF4-FFF2-40B4-BE49-F238E27FC236}">
                    <a16:creationId xmlns:a16="http://schemas.microsoft.com/office/drawing/2014/main" id="{9B481FFA-E6EF-4E5E-9060-1849DCAFA2ED}"/>
                  </a:ext>
                </a:extLst>
              </p:cNvPr>
              <p:cNvSpPr txBox="1">
                <a:spLocks noRot="1" noChangeAspect="1" noMove="1" noResize="1" noEditPoints="1" noAdjustHandles="1" noChangeArrowheads="1" noChangeShapeType="1" noTextEdit="1"/>
              </p:cNvSpPr>
              <p:nvPr/>
            </p:nvSpPr>
            <p:spPr>
              <a:xfrm>
                <a:off x="3513617" y="3903628"/>
                <a:ext cx="2594365" cy="46448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45C510E-A9FF-4124-BC23-ECA1BC0B8DAA}"/>
                  </a:ext>
                </a:extLst>
              </p:cNvPr>
              <p:cNvSpPr txBox="1"/>
              <p:nvPr/>
            </p:nvSpPr>
            <p:spPr>
              <a:xfrm>
                <a:off x="7015973" y="3340258"/>
                <a:ext cx="778868" cy="572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𝑨</m:t>
                              </m:r>
                            </m:e>
                          </m:d>
                        </m:num>
                        <m:den>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𝑪</m:t>
                              </m:r>
                            </m:e>
                          </m:d>
                        </m:den>
                      </m:f>
                    </m:oMath>
                  </m:oMathPara>
                </a14:m>
                <a:endParaRPr lang="en-US" dirty="0"/>
              </a:p>
            </p:txBody>
          </p:sp>
        </mc:Choice>
        <mc:Fallback xmlns="">
          <p:sp>
            <p:nvSpPr>
              <p:cNvPr id="21" name="TextBox 20">
                <a:extLst>
                  <a:ext uri="{FF2B5EF4-FFF2-40B4-BE49-F238E27FC236}">
                    <a16:creationId xmlns:a16="http://schemas.microsoft.com/office/drawing/2014/main" id="{B45C510E-A9FF-4124-BC23-ECA1BC0B8DAA}"/>
                  </a:ext>
                </a:extLst>
              </p:cNvPr>
              <p:cNvSpPr txBox="1">
                <a:spLocks noRot="1" noChangeAspect="1" noMove="1" noResize="1" noEditPoints="1" noAdjustHandles="1" noChangeArrowheads="1" noChangeShapeType="1" noTextEdit="1"/>
              </p:cNvSpPr>
              <p:nvPr/>
            </p:nvSpPr>
            <p:spPr>
              <a:xfrm>
                <a:off x="7015973" y="3340258"/>
                <a:ext cx="778868" cy="57265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B06D3CC-8AB3-4923-AB19-1A72680173BD}"/>
                  </a:ext>
                </a:extLst>
              </p:cNvPr>
              <p:cNvSpPr txBox="1"/>
              <p:nvPr/>
            </p:nvSpPr>
            <p:spPr>
              <a:xfrm>
                <a:off x="7015973" y="4310224"/>
                <a:ext cx="800860" cy="572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𝑩</m:t>
                              </m:r>
                            </m:e>
                          </m:d>
                        </m:num>
                        <m:den>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𝑪</m:t>
                              </m:r>
                            </m:e>
                          </m:d>
                        </m:den>
                      </m:f>
                    </m:oMath>
                  </m:oMathPara>
                </a14:m>
                <a:endParaRPr lang="en-US" dirty="0"/>
              </a:p>
            </p:txBody>
          </p:sp>
        </mc:Choice>
        <mc:Fallback xmlns="">
          <p:sp>
            <p:nvSpPr>
              <p:cNvPr id="22" name="TextBox 21">
                <a:extLst>
                  <a:ext uri="{FF2B5EF4-FFF2-40B4-BE49-F238E27FC236}">
                    <a16:creationId xmlns:a16="http://schemas.microsoft.com/office/drawing/2014/main" id="{9B06D3CC-8AB3-4923-AB19-1A72680173BD}"/>
                  </a:ext>
                </a:extLst>
              </p:cNvPr>
              <p:cNvSpPr txBox="1">
                <a:spLocks noRot="1" noChangeAspect="1" noMove="1" noResize="1" noEditPoints="1" noAdjustHandles="1" noChangeArrowheads="1" noChangeShapeType="1" noTextEdit="1"/>
              </p:cNvSpPr>
              <p:nvPr/>
            </p:nvSpPr>
            <p:spPr>
              <a:xfrm>
                <a:off x="7015973" y="4310224"/>
                <a:ext cx="800860" cy="572657"/>
              </a:xfrm>
              <a:prstGeom prst="rect">
                <a:avLst/>
              </a:prstGeom>
              <a:blipFill>
                <a:blip r:embed="rId10"/>
                <a:stretch>
                  <a:fillRect b="-1064"/>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1D6D5AE9-FD9C-4C10-8C34-9BAE946CC34E}"/>
              </a:ext>
            </a:extLst>
          </p:cNvPr>
          <p:cNvSpPr/>
          <p:nvPr/>
        </p:nvSpPr>
        <p:spPr>
          <a:xfrm>
            <a:off x="6987182" y="3278055"/>
            <a:ext cx="895831" cy="763003"/>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1CCC6AE-CD74-421F-9B62-40FCC85F2E3C}"/>
              </a:ext>
            </a:extLst>
          </p:cNvPr>
          <p:cNvSpPr/>
          <p:nvPr/>
        </p:nvSpPr>
        <p:spPr>
          <a:xfrm>
            <a:off x="6987182" y="4244303"/>
            <a:ext cx="895831" cy="76300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3664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Goal: Solve a System of Linear Equations</a:t>
            </a:r>
          </a:p>
        </p:txBody>
      </p:sp>
      <p:pic>
        <p:nvPicPr>
          <p:cNvPr id="5" name="Picture 4"/>
          <p:cNvPicPr>
            <a:picLocks noChangeAspect="1"/>
          </p:cNvPicPr>
          <p:nvPr/>
        </p:nvPicPr>
        <p:blipFill>
          <a:blip r:embed="rId2"/>
          <a:stretch>
            <a:fillRect/>
          </a:stretch>
        </p:blipFill>
        <p:spPr>
          <a:xfrm>
            <a:off x="2386569" y="2666314"/>
            <a:ext cx="4886675" cy="2348288"/>
          </a:xfrm>
          <a:prstGeom prst="rect">
            <a:avLst/>
          </a:prstGeom>
        </p:spPr>
      </p:pic>
      <p:sp>
        <p:nvSpPr>
          <p:cNvPr id="6" name="TextBox 5"/>
          <p:cNvSpPr txBox="1"/>
          <p:nvPr/>
        </p:nvSpPr>
        <p:spPr>
          <a:xfrm>
            <a:off x="2114062" y="1836615"/>
            <a:ext cx="4915876" cy="461665"/>
          </a:xfrm>
          <a:prstGeom prst="rect">
            <a:avLst/>
          </a:prstGeom>
          <a:noFill/>
        </p:spPr>
        <p:txBody>
          <a:bodyPr wrap="square" rtlCol="0">
            <a:spAutoFit/>
          </a:bodyPr>
          <a:lstStyle/>
          <a:p>
            <a:pPr algn="ctr"/>
            <a:r>
              <a:rPr lang="en-US" sz="2400" dirty="0"/>
              <a:t>Three Equations and Three Unknowns</a:t>
            </a:r>
          </a:p>
        </p:txBody>
      </p:sp>
      <p:sp>
        <p:nvSpPr>
          <p:cNvPr id="3" name="Slide Number Placeholder 2"/>
          <p:cNvSpPr>
            <a:spLocks noGrp="1"/>
          </p:cNvSpPr>
          <p:nvPr>
            <p:ph type="sldNum" sz="quarter" idx="12"/>
          </p:nvPr>
        </p:nvSpPr>
        <p:spPr/>
        <p:txBody>
          <a:bodyPr/>
          <a:lstStyle/>
          <a:p>
            <a:fld id="{650AD656-6FF9-465D-B7B0-1CD0DD39CD23}" type="slidenum">
              <a:rPr lang="en-US" smtClean="0"/>
              <a:t>57</a:t>
            </a:fld>
            <a:endParaRPr lang="en-US" dirty="0"/>
          </a:p>
        </p:txBody>
      </p:sp>
    </p:spTree>
    <p:extLst>
      <p:ext uri="{BB962C8B-B14F-4D97-AF65-F5344CB8AC3E}">
        <p14:creationId xmlns:p14="http://schemas.microsoft.com/office/powerpoint/2010/main" val="23781169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Cramer’s Rule</a:t>
            </a:r>
          </a:p>
        </p:txBody>
      </p:sp>
      <p:pic>
        <p:nvPicPr>
          <p:cNvPr id="8" name="Picture 7"/>
          <p:cNvPicPr>
            <a:picLocks noChangeAspect="1"/>
          </p:cNvPicPr>
          <p:nvPr/>
        </p:nvPicPr>
        <p:blipFill>
          <a:blip r:embed="rId2"/>
          <a:stretch>
            <a:fillRect/>
          </a:stretch>
        </p:blipFill>
        <p:spPr>
          <a:xfrm>
            <a:off x="234759" y="1534035"/>
            <a:ext cx="8674482" cy="4715067"/>
          </a:xfrm>
          <a:prstGeom prst="rect">
            <a:avLst/>
          </a:prstGeom>
        </p:spPr>
      </p:pic>
      <p:sp>
        <p:nvSpPr>
          <p:cNvPr id="3" name="Slide Number Placeholder 2"/>
          <p:cNvSpPr>
            <a:spLocks noGrp="1"/>
          </p:cNvSpPr>
          <p:nvPr>
            <p:ph type="sldNum" sz="quarter" idx="12"/>
          </p:nvPr>
        </p:nvSpPr>
        <p:spPr/>
        <p:txBody>
          <a:bodyPr/>
          <a:lstStyle/>
          <a:p>
            <a:fld id="{650AD656-6FF9-465D-B7B0-1CD0DD39CD23}" type="slidenum">
              <a:rPr lang="en-US" smtClean="0"/>
              <a:t>58</a:t>
            </a:fld>
            <a:endParaRPr lang="en-US" dirty="0"/>
          </a:p>
        </p:txBody>
      </p:sp>
      <p:sp>
        <p:nvSpPr>
          <p:cNvPr id="5" name="Speech Bubble: Rectangle 4">
            <a:extLst>
              <a:ext uri="{FF2B5EF4-FFF2-40B4-BE49-F238E27FC236}">
                <a16:creationId xmlns:a16="http://schemas.microsoft.com/office/drawing/2014/main" id="{C51BB98E-D129-44C2-9A7F-90F74A788A21}"/>
              </a:ext>
            </a:extLst>
          </p:cNvPr>
          <p:cNvSpPr/>
          <p:nvPr/>
        </p:nvSpPr>
        <p:spPr>
          <a:xfrm>
            <a:off x="6373147" y="1576811"/>
            <a:ext cx="2227006" cy="862645"/>
          </a:xfrm>
          <a:prstGeom prst="wedgeRectCallout">
            <a:avLst>
              <a:gd name="adj1" fmla="val -45604"/>
              <a:gd name="adj2" fmla="val 1153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bg1"/>
                  </a:solidFill>
                </a:ln>
                <a:solidFill>
                  <a:schemeClr val="bg1"/>
                </a:solidFill>
              </a:rPr>
              <a:t>We create one </a:t>
            </a:r>
            <a:r>
              <a:rPr lang="en-US" dirty="0">
                <a:ln>
                  <a:solidFill>
                    <a:srgbClr val="FFFF00"/>
                  </a:solidFill>
                </a:ln>
                <a:solidFill>
                  <a:srgbClr val="FFFF00"/>
                </a:solidFill>
              </a:rPr>
              <a:t>overlay</a:t>
            </a:r>
            <a:r>
              <a:rPr lang="en-US" dirty="0">
                <a:ln>
                  <a:solidFill>
                    <a:schemeClr val="bg1"/>
                  </a:solidFill>
                </a:ln>
                <a:solidFill>
                  <a:schemeClr val="bg1"/>
                </a:solidFill>
              </a:rPr>
              <a:t> matrix for </a:t>
            </a:r>
            <a:r>
              <a:rPr lang="en-US" i="1" dirty="0">
                <a:ln>
                  <a:solidFill>
                    <a:schemeClr val="bg1"/>
                  </a:solidFill>
                </a:ln>
                <a:solidFill>
                  <a:schemeClr val="bg1"/>
                </a:solidFill>
              </a:rPr>
              <a:t>each</a:t>
            </a:r>
            <a:r>
              <a:rPr lang="en-US" dirty="0">
                <a:ln>
                  <a:solidFill>
                    <a:schemeClr val="bg1"/>
                  </a:solidFill>
                </a:ln>
                <a:solidFill>
                  <a:schemeClr val="bg1"/>
                </a:solidFill>
              </a:rPr>
              <a:t> unknown</a:t>
            </a:r>
            <a:endParaRPr lang="en-US" dirty="0">
              <a:ln>
                <a:solidFill>
                  <a:schemeClr val="tx1"/>
                </a:solidFill>
              </a:ln>
              <a:solidFill>
                <a:schemeClr val="tx1"/>
              </a:solidFill>
            </a:endParaRPr>
          </a:p>
        </p:txBody>
      </p:sp>
    </p:spTree>
    <p:extLst>
      <p:ext uri="{BB962C8B-B14F-4D97-AF65-F5344CB8AC3E}">
        <p14:creationId xmlns:p14="http://schemas.microsoft.com/office/powerpoint/2010/main" val="848797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B670BD-B1E1-2058-2252-A4846A70F9D3}"/>
              </a:ext>
            </a:extLst>
          </p:cNvPr>
          <p:cNvPicPr>
            <a:picLocks noChangeAspect="1"/>
          </p:cNvPicPr>
          <p:nvPr/>
        </p:nvPicPr>
        <p:blipFill>
          <a:blip r:embed="rId2"/>
          <a:stretch>
            <a:fillRect/>
          </a:stretch>
        </p:blipFill>
        <p:spPr>
          <a:xfrm>
            <a:off x="628650" y="2746827"/>
            <a:ext cx="6495238" cy="3609524"/>
          </a:xfrm>
          <a:prstGeom prst="rect">
            <a:avLst/>
          </a:prstGeom>
          <a:ln>
            <a:solidFill>
              <a:schemeClr val="tx1"/>
            </a:solidFill>
          </a:ln>
        </p:spPr>
      </p:pic>
      <p:sp>
        <p:nvSpPr>
          <p:cNvPr id="3" name="Slide Number Placeholder 2">
            <a:extLst>
              <a:ext uri="{FF2B5EF4-FFF2-40B4-BE49-F238E27FC236}">
                <a16:creationId xmlns:a16="http://schemas.microsoft.com/office/drawing/2014/main" id="{9C864073-6951-E998-648B-7FD71F4D3FC0}"/>
              </a:ext>
            </a:extLst>
          </p:cNvPr>
          <p:cNvSpPr>
            <a:spLocks noGrp="1"/>
          </p:cNvSpPr>
          <p:nvPr>
            <p:ph type="sldNum" sz="quarter" idx="12"/>
          </p:nvPr>
        </p:nvSpPr>
        <p:spPr/>
        <p:txBody>
          <a:bodyPr/>
          <a:lstStyle/>
          <a:p>
            <a:fld id="{650AD656-6FF9-465D-B7B0-1CD0DD39CD23}" type="slidenum">
              <a:rPr lang="en-US" smtClean="0"/>
              <a:pPr/>
              <a:t>59</a:t>
            </a:fld>
            <a:endParaRPr lang="en-US" dirty="0"/>
          </a:p>
        </p:txBody>
      </p:sp>
      <p:sp>
        <p:nvSpPr>
          <p:cNvPr id="4" name="Title 1">
            <a:extLst>
              <a:ext uri="{FF2B5EF4-FFF2-40B4-BE49-F238E27FC236}">
                <a16:creationId xmlns:a16="http://schemas.microsoft.com/office/drawing/2014/main" id="{78CBE68A-1478-5478-584D-C57CFF1C8C60}"/>
              </a:ext>
            </a:extLst>
          </p:cNvPr>
          <p:cNvSpPr>
            <a:spLocks noGrp="1"/>
          </p:cNvSpPr>
          <p:nvPr>
            <p:ph type="title"/>
          </p:nvPr>
        </p:nvSpPr>
        <p:spPr>
          <a:xfrm>
            <a:off x="628650" y="365126"/>
            <a:ext cx="7886700" cy="1325563"/>
          </a:xfrm>
        </p:spPr>
        <p:txBody>
          <a:bodyPr>
            <a:noAutofit/>
          </a:bodyPr>
          <a:lstStyle/>
          <a:p>
            <a:pPr algn="ctr"/>
            <a:r>
              <a:rPr lang="en-US" sz="3200" b="1" dirty="0">
                <a:solidFill>
                  <a:srgbClr val="00B050"/>
                </a:solidFill>
                <a:latin typeface="+mn-lt"/>
              </a:rPr>
              <a:t>Run</a:t>
            </a:r>
            <a:r>
              <a:rPr lang="en-US" sz="3200" dirty="0">
                <a:latin typeface="+mn-lt"/>
              </a:rPr>
              <a:t> Cell 7 – matrix_algebra.ipynb</a:t>
            </a:r>
          </a:p>
        </p:txBody>
      </p:sp>
      <p:pic>
        <p:nvPicPr>
          <p:cNvPr id="23" name="Picture 22">
            <a:extLst>
              <a:ext uri="{FF2B5EF4-FFF2-40B4-BE49-F238E27FC236}">
                <a16:creationId xmlns:a16="http://schemas.microsoft.com/office/drawing/2014/main" id="{36B37955-DA4D-B7AD-F96F-C0F5A5915711}"/>
              </a:ext>
            </a:extLst>
          </p:cNvPr>
          <p:cNvPicPr>
            <a:picLocks noChangeAspect="1"/>
          </p:cNvPicPr>
          <p:nvPr/>
        </p:nvPicPr>
        <p:blipFill>
          <a:blip r:embed="rId3"/>
          <a:stretch>
            <a:fillRect/>
          </a:stretch>
        </p:blipFill>
        <p:spPr>
          <a:xfrm>
            <a:off x="5437197" y="1767680"/>
            <a:ext cx="2784521" cy="1338099"/>
          </a:xfrm>
          <a:prstGeom prst="rect">
            <a:avLst/>
          </a:prstGeom>
          <a:ln>
            <a:solidFill>
              <a:schemeClr val="tx1"/>
            </a:solidFill>
          </a:ln>
        </p:spPr>
      </p:pic>
      <p:grpSp>
        <p:nvGrpSpPr>
          <p:cNvPr id="26" name="Group 25">
            <a:extLst>
              <a:ext uri="{FF2B5EF4-FFF2-40B4-BE49-F238E27FC236}">
                <a16:creationId xmlns:a16="http://schemas.microsoft.com/office/drawing/2014/main" id="{6BE047DC-B1C6-4CBD-579D-59CD86802715}"/>
              </a:ext>
            </a:extLst>
          </p:cNvPr>
          <p:cNvGrpSpPr/>
          <p:nvPr/>
        </p:nvGrpSpPr>
        <p:grpSpPr>
          <a:xfrm>
            <a:off x="6347395" y="3345678"/>
            <a:ext cx="1076632" cy="369332"/>
            <a:chOff x="4968362" y="2079211"/>
            <a:chExt cx="1076632" cy="369332"/>
          </a:xfrm>
        </p:grpSpPr>
        <p:cxnSp>
          <p:nvCxnSpPr>
            <p:cNvPr id="27" name="Straight Arrow Connector 26">
              <a:extLst>
                <a:ext uri="{FF2B5EF4-FFF2-40B4-BE49-F238E27FC236}">
                  <a16:creationId xmlns:a16="http://schemas.microsoft.com/office/drawing/2014/main" id="{BF8F1CFA-5DC7-248C-9471-F2688C86E120}"/>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E087B35-C70A-913E-2445-BCF7C22BA8DA}"/>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9" name="Group 28">
            <a:extLst>
              <a:ext uri="{FF2B5EF4-FFF2-40B4-BE49-F238E27FC236}">
                <a16:creationId xmlns:a16="http://schemas.microsoft.com/office/drawing/2014/main" id="{BFE91BC0-9DDD-8A70-0989-76EEE9852A16}"/>
              </a:ext>
            </a:extLst>
          </p:cNvPr>
          <p:cNvGrpSpPr/>
          <p:nvPr/>
        </p:nvGrpSpPr>
        <p:grpSpPr>
          <a:xfrm>
            <a:off x="3233690" y="5904148"/>
            <a:ext cx="1076632" cy="369332"/>
            <a:chOff x="4704120" y="2356972"/>
            <a:chExt cx="1076632" cy="369332"/>
          </a:xfrm>
        </p:grpSpPr>
        <p:cxnSp>
          <p:nvCxnSpPr>
            <p:cNvPr id="30" name="Straight Arrow Connector 29">
              <a:extLst>
                <a:ext uri="{FF2B5EF4-FFF2-40B4-BE49-F238E27FC236}">
                  <a16:creationId xmlns:a16="http://schemas.microsoft.com/office/drawing/2014/main" id="{3C0EBF74-B3D2-9B8B-2BBD-EC50F6EEC606}"/>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97B3F0-E6D4-4565-3BC8-DAE6C6FF70E8}"/>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5" name="Group 34">
            <a:extLst>
              <a:ext uri="{FF2B5EF4-FFF2-40B4-BE49-F238E27FC236}">
                <a16:creationId xmlns:a16="http://schemas.microsoft.com/office/drawing/2014/main" id="{D267900D-EB34-D370-C615-D7B5DB08C31F}"/>
              </a:ext>
            </a:extLst>
          </p:cNvPr>
          <p:cNvGrpSpPr/>
          <p:nvPr/>
        </p:nvGrpSpPr>
        <p:grpSpPr>
          <a:xfrm>
            <a:off x="3259966" y="5113680"/>
            <a:ext cx="1076632" cy="369332"/>
            <a:chOff x="4968362" y="2079211"/>
            <a:chExt cx="1076632" cy="369332"/>
          </a:xfrm>
        </p:grpSpPr>
        <p:cxnSp>
          <p:nvCxnSpPr>
            <p:cNvPr id="36" name="Straight Arrow Connector 35">
              <a:extLst>
                <a:ext uri="{FF2B5EF4-FFF2-40B4-BE49-F238E27FC236}">
                  <a16:creationId xmlns:a16="http://schemas.microsoft.com/office/drawing/2014/main" id="{91297F98-8575-9B0A-3547-D18502877A78}"/>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FB2B8CE-2AF9-3391-EAA8-BE21FF3525BA}"/>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8" name="Group 37">
            <a:extLst>
              <a:ext uri="{FF2B5EF4-FFF2-40B4-BE49-F238E27FC236}">
                <a16:creationId xmlns:a16="http://schemas.microsoft.com/office/drawing/2014/main" id="{E60D501A-346A-53F7-99EE-8404A639CEF3}"/>
              </a:ext>
            </a:extLst>
          </p:cNvPr>
          <p:cNvGrpSpPr/>
          <p:nvPr/>
        </p:nvGrpSpPr>
        <p:grpSpPr>
          <a:xfrm>
            <a:off x="3861807" y="3583241"/>
            <a:ext cx="1076632" cy="369332"/>
            <a:chOff x="4704120" y="2356972"/>
            <a:chExt cx="1076632" cy="369332"/>
          </a:xfrm>
        </p:grpSpPr>
        <p:cxnSp>
          <p:nvCxnSpPr>
            <p:cNvPr id="39" name="Straight Arrow Connector 38">
              <a:extLst>
                <a:ext uri="{FF2B5EF4-FFF2-40B4-BE49-F238E27FC236}">
                  <a16:creationId xmlns:a16="http://schemas.microsoft.com/office/drawing/2014/main" id="{74DA43A0-236B-865E-6F3D-2137223F73AE}"/>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395F8D2-D5A0-9260-50BC-9A35D7AC3CD5}"/>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6" name="Rectangle 5">
            <a:extLst>
              <a:ext uri="{FF2B5EF4-FFF2-40B4-BE49-F238E27FC236}">
                <a16:creationId xmlns:a16="http://schemas.microsoft.com/office/drawing/2014/main" id="{8F92E671-0ED4-B5BD-2A60-30CF6870AD59}"/>
              </a:ext>
            </a:extLst>
          </p:cNvPr>
          <p:cNvSpPr/>
          <p:nvPr/>
        </p:nvSpPr>
        <p:spPr>
          <a:xfrm>
            <a:off x="5541579" y="1923394"/>
            <a:ext cx="1582309" cy="107292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6AC2665-F939-7684-1B9F-EDB4EE3EEF40}"/>
              </a:ext>
            </a:extLst>
          </p:cNvPr>
          <p:cNvSpPr/>
          <p:nvPr/>
        </p:nvSpPr>
        <p:spPr>
          <a:xfrm>
            <a:off x="7380671" y="1926891"/>
            <a:ext cx="604564" cy="107292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0547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p:cTn id="11" dur="500" fill="hold"/>
                                        <p:tgtEl>
                                          <p:spTgt spid="23"/>
                                        </p:tgtEl>
                                        <p:attrNameLst>
                                          <p:attrName>ppt_w</p:attrName>
                                        </p:attrNameLst>
                                      </p:cBhvr>
                                      <p:tavLst>
                                        <p:tav tm="0">
                                          <p:val>
                                            <p:fltVal val="0"/>
                                          </p:val>
                                        </p:tav>
                                        <p:tav tm="100000">
                                          <p:val>
                                            <p:strVal val="#ppt_w"/>
                                          </p:val>
                                        </p:tav>
                                      </p:tavLst>
                                    </p:anim>
                                    <p:anim calcmode="lin" valueType="num">
                                      <p:cBhvr>
                                        <p:cTn id="12" dur="500" fill="hold"/>
                                        <p:tgtEl>
                                          <p:spTgt spid="23"/>
                                        </p:tgtEl>
                                        <p:attrNameLst>
                                          <p:attrName>ppt_h</p:attrName>
                                        </p:attrNameLst>
                                      </p:cBhvr>
                                      <p:tavLst>
                                        <p:tav tm="0">
                                          <p:val>
                                            <p:fltVal val="0"/>
                                          </p:val>
                                        </p:tav>
                                        <p:tav tm="100000">
                                          <p:val>
                                            <p:strVal val="#ppt_h"/>
                                          </p:val>
                                        </p:tav>
                                      </p:tavLst>
                                    </p:anim>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right)">
                                      <p:cBhvr>
                                        <p:cTn id="18" dur="500"/>
                                        <p:tgtEl>
                                          <p:spTgt spid="26"/>
                                        </p:tgtEl>
                                      </p:cBhvr>
                                    </p:animEffect>
                                  </p:childTnLst>
                                </p:cTn>
                              </p:par>
                            </p:childTnLst>
                          </p:cTn>
                        </p:par>
                        <p:par>
                          <p:cTn id="19" fill="hold">
                            <p:stCondLst>
                              <p:cond delay="500"/>
                            </p:stCondLst>
                            <p:childTnLst>
                              <p:par>
                                <p:cTn id="20" presetID="16" presetClass="entr" presetSubtype="21"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childTnLst>
                          </p:cTn>
                        </p:par>
                        <p:par>
                          <p:cTn id="23" fill="hold">
                            <p:stCondLst>
                              <p:cond delay="1000"/>
                            </p:stCondLst>
                            <p:childTnLst>
                              <p:par>
                                <p:cTn id="24" presetID="22" presetClass="entr" presetSubtype="2" fill="hold" nodeType="after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right)">
                                      <p:cBhvr>
                                        <p:cTn id="26" dur="5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6"/>
                                        </p:tgtEl>
                                        <p:attrNameLst>
                                          <p:attrName>style.visibility</p:attrName>
                                        </p:attrNameLst>
                                      </p:cBhvr>
                                      <p:to>
                                        <p:strVal val="hidden"/>
                                      </p:to>
                                    </p:set>
                                  </p:childTnLst>
                                </p:cTn>
                              </p:par>
                            </p:childTnLst>
                          </p:cTn>
                        </p:par>
                        <p:par>
                          <p:cTn id="31" fill="hold">
                            <p:stCondLst>
                              <p:cond delay="0"/>
                            </p:stCondLst>
                            <p:childTnLst>
                              <p:par>
                                <p:cTn id="32" presetID="22" presetClass="entr" presetSubtype="2" fill="hold" nodeType="after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wipe(right)">
                                      <p:cBhvr>
                                        <p:cTn id="34" dur="500"/>
                                        <p:tgtEl>
                                          <p:spTgt spid="38"/>
                                        </p:tgtEl>
                                      </p:cBhvr>
                                    </p:animEffect>
                                  </p:childTnLst>
                                </p:cTn>
                              </p:par>
                            </p:childTnLst>
                          </p:cTn>
                        </p:par>
                        <p:par>
                          <p:cTn id="35" fill="hold">
                            <p:stCondLst>
                              <p:cond delay="500"/>
                            </p:stCondLst>
                            <p:childTnLst>
                              <p:par>
                                <p:cTn id="36" presetID="16" presetClass="entr" presetSubtype="21" fill="hold" grpId="0" nodeType="after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barn(inVertical)">
                                      <p:cBhvr>
                                        <p:cTn id="38" dur="500"/>
                                        <p:tgtEl>
                                          <p:spTgt spid="42"/>
                                        </p:tgtEl>
                                      </p:cBhvr>
                                    </p:animEffect>
                                  </p:childTnLst>
                                </p:cTn>
                              </p:par>
                            </p:childTnLst>
                          </p:cTn>
                        </p:par>
                        <p:par>
                          <p:cTn id="39" fill="hold">
                            <p:stCondLst>
                              <p:cond delay="1000"/>
                            </p:stCondLst>
                            <p:childTnLst>
                              <p:par>
                                <p:cTn id="40" presetID="22" presetClass="entr" presetSubtype="2" fill="hold" nodeType="after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right)">
                                      <p:cBhvr>
                                        <p:cTn id="4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4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latin typeface="+mn-lt"/>
              </a:rPr>
              <a:t>Real</a:t>
            </a:r>
            <a:r>
              <a:rPr lang="en-US" sz="3200" dirty="0">
                <a:latin typeface="+mn-lt"/>
              </a:rPr>
              <a:t> Vectors – Addition (Vector + Vector)</a:t>
            </a:r>
          </a:p>
        </p:txBody>
      </p:sp>
      <p:sp>
        <p:nvSpPr>
          <p:cNvPr id="4" name="Slide Number Placeholder 3"/>
          <p:cNvSpPr>
            <a:spLocks noGrp="1"/>
          </p:cNvSpPr>
          <p:nvPr>
            <p:ph type="sldNum" sz="quarter" idx="12"/>
          </p:nvPr>
        </p:nvSpPr>
        <p:spPr/>
        <p:txBody>
          <a:bodyPr/>
          <a:lstStyle/>
          <a:p>
            <a:fld id="{650AD656-6FF9-465D-B7B0-1CD0DD39CD23}" type="slidenum">
              <a:rPr lang="en-US" smtClean="0"/>
              <a:t>6</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F3DFBD4-E8AA-42A4-837E-CC391ADA93E9}"/>
                  </a:ext>
                </a:extLst>
              </p:cNvPr>
              <p:cNvSpPr txBox="1"/>
              <p:nvPr/>
            </p:nvSpPr>
            <p:spPr>
              <a:xfrm>
                <a:off x="5197627" y="2674119"/>
                <a:ext cx="13901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oMath>
                  </m:oMathPara>
                </a14:m>
                <a:endParaRPr lang="en-US" dirty="0"/>
              </a:p>
            </p:txBody>
          </p:sp>
        </mc:Choice>
        <mc:Fallback xmlns="">
          <p:sp>
            <p:nvSpPr>
              <p:cNvPr id="8" name="TextBox 7">
                <a:extLst>
                  <a:ext uri="{FF2B5EF4-FFF2-40B4-BE49-F238E27FC236}">
                    <a16:creationId xmlns:a16="http://schemas.microsoft.com/office/drawing/2014/main" id="{7F3DFBD4-E8AA-42A4-837E-CC391ADA93E9}"/>
                  </a:ext>
                </a:extLst>
              </p:cNvPr>
              <p:cNvSpPr txBox="1">
                <a:spLocks noRot="1" noChangeAspect="1" noMove="1" noResize="1" noEditPoints="1" noAdjustHandles="1" noChangeArrowheads="1" noChangeShapeType="1" noTextEdit="1"/>
              </p:cNvSpPr>
              <p:nvPr/>
            </p:nvSpPr>
            <p:spPr>
              <a:xfrm>
                <a:off x="5197627" y="2674119"/>
                <a:ext cx="1390189" cy="276999"/>
              </a:xfrm>
              <a:prstGeom prst="rect">
                <a:avLst/>
              </a:prstGeom>
              <a:blipFill>
                <a:blip r:embed="rId3"/>
                <a:stretch>
                  <a:fillRect l="-2193" t="-26667" r="-23684"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95B0E8F-84AD-47B0-8CF7-B4E1B06A66F5}"/>
                  </a:ext>
                </a:extLst>
              </p:cNvPr>
              <p:cNvSpPr txBox="1"/>
              <p:nvPr/>
            </p:nvSpPr>
            <p:spPr>
              <a:xfrm>
                <a:off x="5197627" y="3206308"/>
                <a:ext cx="13653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oMath>
                  </m:oMathPara>
                </a14:m>
                <a:endParaRPr lang="en-US" dirty="0"/>
              </a:p>
            </p:txBody>
          </p:sp>
        </mc:Choice>
        <mc:Fallback xmlns="">
          <p:sp>
            <p:nvSpPr>
              <p:cNvPr id="9" name="TextBox 8">
                <a:extLst>
                  <a:ext uri="{FF2B5EF4-FFF2-40B4-BE49-F238E27FC236}">
                    <a16:creationId xmlns:a16="http://schemas.microsoft.com/office/drawing/2014/main" id="{295B0E8F-84AD-47B0-8CF7-B4E1B06A66F5}"/>
                  </a:ext>
                </a:extLst>
              </p:cNvPr>
              <p:cNvSpPr txBox="1">
                <a:spLocks noRot="1" noChangeAspect="1" noMove="1" noResize="1" noEditPoints="1" noAdjustHandles="1" noChangeArrowheads="1" noChangeShapeType="1" noTextEdit="1"/>
              </p:cNvSpPr>
              <p:nvPr/>
            </p:nvSpPr>
            <p:spPr>
              <a:xfrm>
                <a:off x="5197627" y="3206308"/>
                <a:ext cx="1365374" cy="276999"/>
              </a:xfrm>
              <a:prstGeom prst="rect">
                <a:avLst/>
              </a:prstGeom>
              <a:blipFill>
                <a:blip r:embed="rId4"/>
                <a:stretch>
                  <a:fillRect l="-4464" t="-26667" r="-2410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BB5A7EB-0DB2-4F86-8756-AAAFD84C5627}"/>
                  </a:ext>
                </a:extLst>
              </p:cNvPr>
              <p:cNvSpPr txBox="1"/>
              <p:nvPr/>
            </p:nvSpPr>
            <p:spPr>
              <a:xfrm>
                <a:off x="5197627" y="3779471"/>
                <a:ext cx="31935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r>
                        <a:rPr lang="en-US" b="0" i="1" smtClean="0">
                          <a:latin typeface="Cambria Math" panose="02040503050406030204" pitchFamily="18" charset="0"/>
                        </a:rPr>
                        <m:t>+</m:t>
                      </m:r>
                      <m:r>
                        <a:rPr lang="en-US" b="1" i="1" smtClean="0">
                          <a:latin typeface="Cambria Math" panose="02040503050406030204" pitchFamily="18" charset="0"/>
                        </a:rPr>
                        <m:t>𝒃</m:t>
                      </m:r>
                      <m:r>
                        <a:rPr lang="en-US" i="1">
                          <a:latin typeface="Cambria Math" panose="02040503050406030204" pitchFamily="18" charset="0"/>
                        </a:rPr>
                        <m:t>=</m:t>
                      </m:r>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e>
                      </m:d>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e>
                      </m:d>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oMath>
                  </m:oMathPara>
                </a14:m>
                <a:endParaRPr lang="en-US" dirty="0"/>
              </a:p>
            </p:txBody>
          </p:sp>
        </mc:Choice>
        <mc:Fallback xmlns="">
          <p:sp>
            <p:nvSpPr>
              <p:cNvPr id="10" name="TextBox 9">
                <a:extLst>
                  <a:ext uri="{FF2B5EF4-FFF2-40B4-BE49-F238E27FC236}">
                    <a16:creationId xmlns:a16="http://schemas.microsoft.com/office/drawing/2014/main" id="{1BB5A7EB-0DB2-4F86-8756-AAAFD84C5627}"/>
                  </a:ext>
                </a:extLst>
              </p:cNvPr>
              <p:cNvSpPr txBox="1">
                <a:spLocks noRot="1" noChangeAspect="1" noMove="1" noResize="1" noEditPoints="1" noAdjustHandles="1" noChangeArrowheads="1" noChangeShapeType="1" noTextEdit="1"/>
              </p:cNvSpPr>
              <p:nvPr/>
            </p:nvSpPr>
            <p:spPr>
              <a:xfrm>
                <a:off x="5197627" y="3779471"/>
                <a:ext cx="3193567" cy="276999"/>
              </a:xfrm>
              <a:prstGeom prst="rect">
                <a:avLst/>
              </a:prstGeom>
              <a:blipFill>
                <a:blip r:embed="rId5"/>
                <a:stretch>
                  <a:fillRect l="-573" t="-26667" r="-9924" b="-26667"/>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1B6D5FF5-AA04-4A2E-9100-0F0D3102CC33}"/>
              </a:ext>
            </a:extLst>
          </p:cNvPr>
          <p:cNvPicPr>
            <a:picLocks noChangeAspect="1"/>
          </p:cNvPicPr>
          <p:nvPr/>
        </p:nvPicPr>
        <p:blipFill>
          <a:blip r:embed="rId6"/>
          <a:stretch>
            <a:fillRect/>
          </a:stretch>
        </p:blipFill>
        <p:spPr>
          <a:xfrm>
            <a:off x="628650" y="1778245"/>
            <a:ext cx="4120654" cy="2960470"/>
          </a:xfrm>
          <a:prstGeom prst="rect">
            <a:avLst/>
          </a:prstGeom>
        </p:spPr>
      </p:pic>
    </p:spTree>
    <p:extLst>
      <p:ext uri="{BB962C8B-B14F-4D97-AF65-F5344CB8AC3E}">
        <p14:creationId xmlns:p14="http://schemas.microsoft.com/office/powerpoint/2010/main" val="725677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864073-6951-E998-648B-7FD71F4D3FC0}"/>
              </a:ext>
            </a:extLst>
          </p:cNvPr>
          <p:cNvSpPr>
            <a:spLocks noGrp="1"/>
          </p:cNvSpPr>
          <p:nvPr>
            <p:ph type="sldNum" sz="quarter" idx="12"/>
          </p:nvPr>
        </p:nvSpPr>
        <p:spPr/>
        <p:txBody>
          <a:bodyPr/>
          <a:lstStyle/>
          <a:p>
            <a:fld id="{650AD656-6FF9-465D-B7B0-1CD0DD39CD23}" type="slidenum">
              <a:rPr lang="en-US" smtClean="0"/>
              <a:pPr/>
              <a:t>60</a:t>
            </a:fld>
            <a:endParaRPr lang="en-US" dirty="0"/>
          </a:p>
        </p:txBody>
      </p:sp>
      <p:sp>
        <p:nvSpPr>
          <p:cNvPr id="4" name="Title 1">
            <a:extLst>
              <a:ext uri="{FF2B5EF4-FFF2-40B4-BE49-F238E27FC236}">
                <a16:creationId xmlns:a16="http://schemas.microsoft.com/office/drawing/2014/main" id="{78CBE68A-1478-5478-584D-C57CFF1C8C60}"/>
              </a:ext>
            </a:extLst>
          </p:cNvPr>
          <p:cNvSpPr>
            <a:spLocks noGrp="1"/>
          </p:cNvSpPr>
          <p:nvPr>
            <p:ph type="title"/>
          </p:nvPr>
        </p:nvSpPr>
        <p:spPr>
          <a:xfrm>
            <a:off x="628650" y="365126"/>
            <a:ext cx="7886700" cy="1325563"/>
          </a:xfrm>
        </p:spPr>
        <p:txBody>
          <a:bodyPr>
            <a:noAutofit/>
          </a:bodyPr>
          <a:lstStyle/>
          <a:p>
            <a:pPr algn="ctr"/>
            <a:r>
              <a:rPr lang="en-US" sz="3200" b="1" dirty="0">
                <a:solidFill>
                  <a:srgbClr val="00B050"/>
                </a:solidFill>
                <a:latin typeface="+mn-lt"/>
              </a:rPr>
              <a:t>Run</a:t>
            </a:r>
            <a:r>
              <a:rPr lang="en-US" sz="3200" dirty="0">
                <a:latin typeface="+mn-lt"/>
              </a:rPr>
              <a:t> Cell 8 – matrix_algebra.ipynb</a:t>
            </a:r>
          </a:p>
        </p:txBody>
      </p:sp>
      <p:pic>
        <p:nvPicPr>
          <p:cNvPr id="8" name="Picture 7">
            <a:extLst>
              <a:ext uri="{FF2B5EF4-FFF2-40B4-BE49-F238E27FC236}">
                <a16:creationId xmlns:a16="http://schemas.microsoft.com/office/drawing/2014/main" id="{E8F000EF-B8DE-3C7A-ABD6-5F306F334E34}"/>
              </a:ext>
            </a:extLst>
          </p:cNvPr>
          <p:cNvPicPr>
            <a:picLocks noChangeAspect="1"/>
          </p:cNvPicPr>
          <p:nvPr/>
        </p:nvPicPr>
        <p:blipFill>
          <a:blip r:embed="rId2"/>
          <a:stretch>
            <a:fillRect/>
          </a:stretch>
        </p:blipFill>
        <p:spPr>
          <a:xfrm>
            <a:off x="577088" y="1553167"/>
            <a:ext cx="5057428" cy="5005289"/>
          </a:xfrm>
          <a:prstGeom prst="rect">
            <a:avLst/>
          </a:prstGeom>
          <a:ln>
            <a:solidFill>
              <a:schemeClr val="tx1"/>
            </a:solidFill>
          </a:ln>
        </p:spPr>
      </p:pic>
      <p:grpSp>
        <p:nvGrpSpPr>
          <p:cNvPr id="24" name="Group 23">
            <a:extLst>
              <a:ext uri="{FF2B5EF4-FFF2-40B4-BE49-F238E27FC236}">
                <a16:creationId xmlns:a16="http://schemas.microsoft.com/office/drawing/2014/main" id="{D10B7FE8-3E61-D12A-18C9-C96C12BAB6B9}"/>
              </a:ext>
            </a:extLst>
          </p:cNvPr>
          <p:cNvGrpSpPr/>
          <p:nvPr/>
        </p:nvGrpSpPr>
        <p:grpSpPr>
          <a:xfrm>
            <a:off x="3399220" y="2083062"/>
            <a:ext cx="1076632" cy="369332"/>
            <a:chOff x="4968362" y="2079211"/>
            <a:chExt cx="1076632" cy="369332"/>
          </a:xfrm>
        </p:grpSpPr>
        <p:cxnSp>
          <p:nvCxnSpPr>
            <p:cNvPr id="25" name="Straight Arrow Connector 24">
              <a:extLst>
                <a:ext uri="{FF2B5EF4-FFF2-40B4-BE49-F238E27FC236}">
                  <a16:creationId xmlns:a16="http://schemas.microsoft.com/office/drawing/2014/main" id="{5DA8494B-E22E-667B-0AF9-EF7ACFEC0EE6}"/>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22788E2-70AF-0E9B-E890-0353637FB38B}"/>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3" name="Group 32">
            <a:extLst>
              <a:ext uri="{FF2B5EF4-FFF2-40B4-BE49-F238E27FC236}">
                <a16:creationId xmlns:a16="http://schemas.microsoft.com/office/drawing/2014/main" id="{CFC9C1A1-B53F-702B-E1FA-F628F4089854}"/>
              </a:ext>
            </a:extLst>
          </p:cNvPr>
          <p:cNvGrpSpPr/>
          <p:nvPr/>
        </p:nvGrpSpPr>
        <p:grpSpPr>
          <a:xfrm>
            <a:off x="2291954" y="2652332"/>
            <a:ext cx="1076632" cy="369332"/>
            <a:chOff x="4704120" y="2356972"/>
            <a:chExt cx="1076632" cy="369332"/>
          </a:xfrm>
        </p:grpSpPr>
        <p:cxnSp>
          <p:nvCxnSpPr>
            <p:cNvPr id="34" name="Straight Arrow Connector 33">
              <a:extLst>
                <a:ext uri="{FF2B5EF4-FFF2-40B4-BE49-F238E27FC236}">
                  <a16:creationId xmlns:a16="http://schemas.microsoft.com/office/drawing/2014/main" id="{CE6882DF-0B4D-2295-968B-2BE7673C67F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C2D9E433-792E-CDFF-4633-2DF9937C2CCD}"/>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3" name="Group 42">
            <a:extLst>
              <a:ext uri="{FF2B5EF4-FFF2-40B4-BE49-F238E27FC236}">
                <a16:creationId xmlns:a16="http://schemas.microsoft.com/office/drawing/2014/main" id="{8DA7AFB6-264A-2F54-84BF-BF01EF3B8170}"/>
              </a:ext>
            </a:extLst>
          </p:cNvPr>
          <p:cNvGrpSpPr/>
          <p:nvPr/>
        </p:nvGrpSpPr>
        <p:grpSpPr>
          <a:xfrm>
            <a:off x="1905114" y="2844881"/>
            <a:ext cx="1068643" cy="369332"/>
            <a:chOff x="3647644" y="4910075"/>
            <a:chExt cx="1068643" cy="369332"/>
          </a:xfrm>
        </p:grpSpPr>
        <p:sp>
          <p:nvSpPr>
            <p:cNvPr id="44" name="TextBox 43">
              <a:extLst>
                <a:ext uri="{FF2B5EF4-FFF2-40B4-BE49-F238E27FC236}">
                  <a16:creationId xmlns:a16="http://schemas.microsoft.com/office/drawing/2014/main" id="{8F6718A4-B21F-203B-F1BA-D3EB305CA6B6}"/>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5" name="Straight Arrow Connector 44">
              <a:extLst>
                <a:ext uri="{FF2B5EF4-FFF2-40B4-BE49-F238E27FC236}">
                  <a16:creationId xmlns:a16="http://schemas.microsoft.com/office/drawing/2014/main" id="{CA086D55-551E-9E2A-FD8D-86354F8561A2}"/>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248D928C-4AA0-1E09-ED60-CE752FDDA752}"/>
              </a:ext>
            </a:extLst>
          </p:cNvPr>
          <p:cNvGrpSpPr/>
          <p:nvPr/>
        </p:nvGrpSpPr>
        <p:grpSpPr>
          <a:xfrm>
            <a:off x="2746106" y="3045313"/>
            <a:ext cx="1064340" cy="369332"/>
            <a:chOff x="3647644" y="5421073"/>
            <a:chExt cx="1064340" cy="369332"/>
          </a:xfrm>
        </p:grpSpPr>
        <p:sp>
          <p:nvSpPr>
            <p:cNvPr id="47" name="TextBox 46">
              <a:extLst>
                <a:ext uri="{FF2B5EF4-FFF2-40B4-BE49-F238E27FC236}">
                  <a16:creationId xmlns:a16="http://schemas.microsoft.com/office/drawing/2014/main" id="{CA43D668-A87E-EE25-C5A3-F10963921B61}"/>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8" name="Straight Arrow Connector 47">
              <a:extLst>
                <a:ext uri="{FF2B5EF4-FFF2-40B4-BE49-F238E27FC236}">
                  <a16:creationId xmlns:a16="http://schemas.microsoft.com/office/drawing/2014/main" id="{C00CC7A9-8D71-99B9-00F2-912F8E3B82EC}"/>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20998884-69BF-570B-6D07-2064EF6228D6}"/>
              </a:ext>
            </a:extLst>
          </p:cNvPr>
          <p:cNvGrpSpPr/>
          <p:nvPr/>
        </p:nvGrpSpPr>
        <p:grpSpPr>
          <a:xfrm>
            <a:off x="2942021" y="3603041"/>
            <a:ext cx="1068643" cy="369332"/>
            <a:chOff x="3647644" y="5359159"/>
            <a:chExt cx="1068643" cy="369332"/>
          </a:xfrm>
        </p:grpSpPr>
        <p:sp>
          <p:nvSpPr>
            <p:cNvPr id="50" name="TextBox 49">
              <a:extLst>
                <a:ext uri="{FF2B5EF4-FFF2-40B4-BE49-F238E27FC236}">
                  <a16:creationId xmlns:a16="http://schemas.microsoft.com/office/drawing/2014/main" id="{68D361FB-BBA2-58D5-E677-36A0BB84C73B}"/>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1" name="Straight Arrow Connector 50">
              <a:extLst>
                <a:ext uri="{FF2B5EF4-FFF2-40B4-BE49-F238E27FC236}">
                  <a16:creationId xmlns:a16="http://schemas.microsoft.com/office/drawing/2014/main" id="{575507CE-5784-EB57-53B5-BE8EF4BFCFB3}"/>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E4356F76-7CE6-1D0F-4D5B-6E410E988F51}"/>
              </a:ext>
            </a:extLst>
          </p:cNvPr>
          <p:cNvGrpSpPr/>
          <p:nvPr/>
        </p:nvGrpSpPr>
        <p:grpSpPr>
          <a:xfrm>
            <a:off x="2942021" y="5324442"/>
            <a:ext cx="1076632" cy="369332"/>
            <a:chOff x="2157212" y="5356391"/>
            <a:chExt cx="1076632" cy="369332"/>
          </a:xfrm>
        </p:grpSpPr>
        <p:sp>
          <p:nvSpPr>
            <p:cNvPr id="53" name="TextBox 52">
              <a:extLst>
                <a:ext uri="{FF2B5EF4-FFF2-40B4-BE49-F238E27FC236}">
                  <a16:creationId xmlns:a16="http://schemas.microsoft.com/office/drawing/2014/main" id="{7F369BB5-7A9B-A176-5DC5-2B4F9F1427D1}"/>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4" name="Straight Arrow Connector 53">
              <a:extLst>
                <a:ext uri="{FF2B5EF4-FFF2-40B4-BE49-F238E27FC236}">
                  <a16:creationId xmlns:a16="http://schemas.microsoft.com/office/drawing/2014/main" id="{0BC8D52F-3034-A87E-3AF0-D653065482F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1DB92EE0-FF48-A4C8-E4A7-652978A69454}"/>
              </a:ext>
            </a:extLst>
          </p:cNvPr>
          <p:cNvGrpSpPr/>
          <p:nvPr/>
        </p:nvGrpSpPr>
        <p:grpSpPr>
          <a:xfrm>
            <a:off x="3059938" y="6073173"/>
            <a:ext cx="1076632" cy="369332"/>
            <a:chOff x="2157212" y="5356391"/>
            <a:chExt cx="1076632" cy="369332"/>
          </a:xfrm>
        </p:grpSpPr>
        <p:sp>
          <p:nvSpPr>
            <p:cNvPr id="56" name="TextBox 55">
              <a:extLst>
                <a:ext uri="{FF2B5EF4-FFF2-40B4-BE49-F238E27FC236}">
                  <a16:creationId xmlns:a16="http://schemas.microsoft.com/office/drawing/2014/main" id="{943FD9B1-19E6-C8FD-984E-1F0D4B8697A1}"/>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7" name="Straight Arrow Connector 56">
              <a:extLst>
                <a:ext uri="{FF2B5EF4-FFF2-40B4-BE49-F238E27FC236}">
                  <a16:creationId xmlns:a16="http://schemas.microsoft.com/office/drawing/2014/main" id="{EC13F683-4457-9090-3502-BC74FEDB7A1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C9426B47-6E38-40B5-2C07-C06747E5D9BF}"/>
              </a:ext>
            </a:extLst>
          </p:cNvPr>
          <p:cNvGrpSpPr/>
          <p:nvPr/>
        </p:nvGrpSpPr>
        <p:grpSpPr>
          <a:xfrm>
            <a:off x="2942021" y="4362192"/>
            <a:ext cx="1076632" cy="369332"/>
            <a:chOff x="2157212" y="5356391"/>
            <a:chExt cx="1076632" cy="369332"/>
          </a:xfrm>
        </p:grpSpPr>
        <p:sp>
          <p:nvSpPr>
            <p:cNvPr id="62" name="TextBox 61">
              <a:extLst>
                <a:ext uri="{FF2B5EF4-FFF2-40B4-BE49-F238E27FC236}">
                  <a16:creationId xmlns:a16="http://schemas.microsoft.com/office/drawing/2014/main" id="{AF7C56C0-B963-D004-B3D3-09FAD2B8D64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3" name="Straight Arrow Connector 62">
              <a:extLst>
                <a:ext uri="{FF2B5EF4-FFF2-40B4-BE49-F238E27FC236}">
                  <a16:creationId xmlns:a16="http://schemas.microsoft.com/office/drawing/2014/main" id="{D34DB1EA-3502-21F2-E992-A75C88141434}"/>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94C55262-1F77-55E3-A888-2ABE8B859264}"/>
              </a:ext>
            </a:extLst>
          </p:cNvPr>
          <p:cNvSpPr/>
          <p:nvPr/>
        </p:nvSpPr>
        <p:spPr>
          <a:xfrm>
            <a:off x="834680" y="2935721"/>
            <a:ext cx="134007" cy="18130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4C04BD9-5738-32A1-CC84-B2418B050B4B}"/>
              </a:ext>
            </a:extLst>
          </p:cNvPr>
          <p:cNvPicPr>
            <a:picLocks noChangeAspect="1"/>
          </p:cNvPicPr>
          <p:nvPr/>
        </p:nvPicPr>
        <p:blipFill>
          <a:blip r:embed="rId3"/>
          <a:stretch>
            <a:fillRect/>
          </a:stretch>
        </p:blipFill>
        <p:spPr>
          <a:xfrm>
            <a:off x="6905586" y="4687953"/>
            <a:ext cx="990476" cy="1380952"/>
          </a:xfrm>
          <a:prstGeom prst="rect">
            <a:avLst/>
          </a:prstGeom>
          <a:ln>
            <a:solidFill>
              <a:schemeClr val="tx1"/>
            </a:solidFill>
          </a:ln>
          <a:effectLst>
            <a:outerShdw blurRad="50800" dist="38100" dir="13500000" algn="br" rotWithShape="0">
              <a:prstClr val="black">
                <a:alpha val="40000"/>
              </a:prstClr>
            </a:outerShdw>
          </a:effectLst>
        </p:spPr>
      </p:pic>
      <p:pic>
        <p:nvPicPr>
          <p:cNvPr id="67" name="Picture 66">
            <a:extLst>
              <a:ext uri="{FF2B5EF4-FFF2-40B4-BE49-F238E27FC236}">
                <a16:creationId xmlns:a16="http://schemas.microsoft.com/office/drawing/2014/main" id="{E4C6E12B-0517-8D4A-D97F-9F7C9559DE40}"/>
              </a:ext>
            </a:extLst>
          </p:cNvPr>
          <p:cNvPicPr>
            <a:picLocks noChangeAspect="1"/>
          </p:cNvPicPr>
          <p:nvPr/>
        </p:nvPicPr>
        <p:blipFill>
          <a:blip r:embed="rId4"/>
          <a:stretch>
            <a:fillRect/>
          </a:stretch>
        </p:blipFill>
        <p:spPr>
          <a:xfrm>
            <a:off x="6139469" y="2761038"/>
            <a:ext cx="2694361" cy="1294773"/>
          </a:xfrm>
          <a:prstGeom prst="rect">
            <a:avLst/>
          </a:prstGeom>
        </p:spPr>
      </p:pic>
    </p:spTree>
    <p:extLst>
      <p:ext uri="{BB962C8B-B14F-4D97-AF65-F5344CB8AC3E}">
        <p14:creationId xmlns:p14="http://schemas.microsoft.com/office/powerpoint/2010/main" val="1487818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 calcmode="lin" valueType="num">
                                      <p:cBhvr additive="base">
                                        <p:cTn id="11" dur="500" fill="hold"/>
                                        <p:tgtEl>
                                          <p:spTgt spid="67"/>
                                        </p:tgtEl>
                                        <p:attrNameLst>
                                          <p:attrName>ppt_x</p:attrName>
                                        </p:attrNameLst>
                                      </p:cBhvr>
                                      <p:tavLst>
                                        <p:tav tm="0">
                                          <p:val>
                                            <p:strVal val="#ppt_x"/>
                                          </p:val>
                                        </p:tav>
                                        <p:tav tm="100000">
                                          <p:val>
                                            <p:strVal val="#ppt_x"/>
                                          </p:val>
                                        </p:tav>
                                      </p:tavLst>
                                    </p:anim>
                                    <p:anim calcmode="lin" valueType="num">
                                      <p:cBhvr additive="base">
                                        <p:cTn id="12" dur="500" fill="hold"/>
                                        <p:tgtEl>
                                          <p:spTgt spid="6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2" presetClass="entr" presetSubtype="2" fill="hold" nodeType="after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right)">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wipe(right)">
                                      <p:cBhvr>
                                        <p:cTn id="21" dur="5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wipe(right)">
                                      <p:cBhvr>
                                        <p:cTn id="26" dur="500"/>
                                        <p:tgtEl>
                                          <p:spTgt spid="43"/>
                                        </p:tgtEl>
                                      </p:cBhvr>
                                    </p:animEffect>
                                  </p:childTnLst>
                                </p:cTn>
                              </p:par>
                            </p:childTnLst>
                          </p:cTn>
                        </p:par>
                        <p:par>
                          <p:cTn id="27" fill="hold">
                            <p:stCondLst>
                              <p:cond delay="500"/>
                            </p:stCondLst>
                            <p:childTnLst>
                              <p:par>
                                <p:cTn id="28" presetID="16" presetClass="entr" presetSubtype="21"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barn(inVertical)">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right)">
                                      <p:cBhvr>
                                        <p:cTn id="35" dur="500"/>
                                        <p:tgtEl>
                                          <p:spTgt spid="4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wipe(right)">
                                      <p:cBhvr>
                                        <p:cTn id="40" dur="500"/>
                                        <p:tgtEl>
                                          <p:spTgt spid="4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wipe(right)">
                                      <p:cBhvr>
                                        <p:cTn id="45" dur="500"/>
                                        <p:tgtEl>
                                          <p:spTgt spid="6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right)">
                                      <p:cBhvr>
                                        <p:cTn id="50" dur="500"/>
                                        <p:tgtEl>
                                          <p:spTgt spid="5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55"/>
                                        </p:tgtEl>
                                        <p:attrNameLst>
                                          <p:attrName>style.visibility</p:attrName>
                                        </p:attrNameLst>
                                      </p:cBhvr>
                                      <p:to>
                                        <p:strVal val="visible"/>
                                      </p:to>
                                    </p:set>
                                    <p:animEffect transition="in" filter="wipe(right)">
                                      <p:cBhvr>
                                        <p:cTn id="55" dur="500"/>
                                        <p:tgtEl>
                                          <p:spTgt spid="55"/>
                                        </p:tgtEl>
                                      </p:cBhvr>
                                    </p:animEffect>
                                  </p:childTnLst>
                                </p:cTn>
                              </p:par>
                            </p:childTnLst>
                          </p:cTn>
                        </p:par>
                        <p:par>
                          <p:cTn id="56" fill="hold">
                            <p:stCondLst>
                              <p:cond delay="500"/>
                            </p:stCondLst>
                            <p:childTnLst>
                              <p:par>
                                <p:cTn id="57" presetID="53" presetClass="entr" presetSubtype="16" fill="hold" nodeType="afterEffect">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cBhvr>
                                        <p:cTn id="59" dur="500" fill="hold"/>
                                        <p:tgtEl>
                                          <p:spTgt spid="11"/>
                                        </p:tgtEl>
                                        <p:attrNameLst>
                                          <p:attrName>ppt_w</p:attrName>
                                        </p:attrNameLst>
                                      </p:cBhvr>
                                      <p:tavLst>
                                        <p:tav tm="0">
                                          <p:val>
                                            <p:fltVal val="0"/>
                                          </p:val>
                                        </p:tav>
                                        <p:tav tm="100000">
                                          <p:val>
                                            <p:strVal val="#ppt_w"/>
                                          </p:val>
                                        </p:tav>
                                      </p:tavLst>
                                    </p:anim>
                                    <p:anim calcmode="lin" valueType="num">
                                      <p:cBhvr>
                                        <p:cTn id="60" dur="500" fill="hold"/>
                                        <p:tgtEl>
                                          <p:spTgt spid="11"/>
                                        </p:tgtEl>
                                        <p:attrNameLst>
                                          <p:attrName>ppt_h</p:attrName>
                                        </p:attrNameLst>
                                      </p:cBhvr>
                                      <p:tavLst>
                                        <p:tav tm="0">
                                          <p:val>
                                            <p:fltVal val="0"/>
                                          </p:val>
                                        </p:tav>
                                        <p:tav tm="100000">
                                          <p:val>
                                            <p:strVal val="#ppt_h"/>
                                          </p:val>
                                        </p:tav>
                                      </p:tavLst>
                                    </p:anim>
                                    <p:animEffect transition="in" filter="fade">
                                      <p:cBhvr>
                                        <p:cTn id="6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864073-6951-E998-648B-7FD71F4D3FC0}"/>
              </a:ext>
            </a:extLst>
          </p:cNvPr>
          <p:cNvSpPr>
            <a:spLocks noGrp="1"/>
          </p:cNvSpPr>
          <p:nvPr>
            <p:ph type="sldNum" sz="quarter" idx="12"/>
          </p:nvPr>
        </p:nvSpPr>
        <p:spPr/>
        <p:txBody>
          <a:bodyPr/>
          <a:lstStyle/>
          <a:p>
            <a:fld id="{650AD656-6FF9-465D-B7B0-1CD0DD39CD23}" type="slidenum">
              <a:rPr lang="en-US" smtClean="0"/>
              <a:pPr/>
              <a:t>61</a:t>
            </a:fld>
            <a:endParaRPr lang="en-US" dirty="0"/>
          </a:p>
        </p:txBody>
      </p:sp>
      <p:sp>
        <p:nvSpPr>
          <p:cNvPr id="4" name="Title 1">
            <a:extLst>
              <a:ext uri="{FF2B5EF4-FFF2-40B4-BE49-F238E27FC236}">
                <a16:creationId xmlns:a16="http://schemas.microsoft.com/office/drawing/2014/main" id="{78CBE68A-1478-5478-584D-C57CFF1C8C60}"/>
              </a:ext>
            </a:extLst>
          </p:cNvPr>
          <p:cNvSpPr>
            <a:spLocks noGrp="1"/>
          </p:cNvSpPr>
          <p:nvPr>
            <p:ph type="title"/>
          </p:nvPr>
        </p:nvSpPr>
        <p:spPr>
          <a:xfrm>
            <a:off x="628650" y="365126"/>
            <a:ext cx="7886700" cy="1325563"/>
          </a:xfrm>
        </p:spPr>
        <p:txBody>
          <a:bodyPr>
            <a:noAutofit/>
          </a:bodyPr>
          <a:lstStyle/>
          <a:p>
            <a:pPr algn="ctr"/>
            <a:r>
              <a:rPr lang="en-US" sz="3200" b="1" dirty="0">
                <a:solidFill>
                  <a:srgbClr val="00B050"/>
                </a:solidFill>
                <a:latin typeface="+mn-lt"/>
              </a:rPr>
              <a:t>Run</a:t>
            </a:r>
            <a:r>
              <a:rPr lang="en-US" sz="3200" dirty="0">
                <a:latin typeface="+mn-lt"/>
              </a:rPr>
              <a:t> Cell 9 – matrix_algebra.ipynb</a:t>
            </a:r>
          </a:p>
        </p:txBody>
      </p:sp>
      <p:pic>
        <p:nvPicPr>
          <p:cNvPr id="11" name="Picture 10">
            <a:extLst>
              <a:ext uri="{FF2B5EF4-FFF2-40B4-BE49-F238E27FC236}">
                <a16:creationId xmlns:a16="http://schemas.microsoft.com/office/drawing/2014/main" id="{74C04BD9-5738-32A1-CC84-B2418B050B4B}"/>
              </a:ext>
            </a:extLst>
          </p:cNvPr>
          <p:cNvPicPr>
            <a:picLocks noChangeAspect="1"/>
          </p:cNvPicPr>
          <p:nvPr/>
        </p:nvPicPr>
        <p:blipFill>
          <a:blip r:embed="rId2"/>
          <a:stretch>
            <a:fillRect/>
          </a:stretch>
        </p:blipFill>
        <p:spPr>
          <a:xfrm>
            <a:off x="6905586" y="4687953"/>
            <a:ext cx="990476" cy="1380952"/>
          </a:xfrm>
          <a:prstGeom prst="rect">
            <a:avLst/>
          </a:prstGeom>
          <a:ln>
            <a:solidFill>
              <a:schemeClr val="tx1"/>
            </a:solidFill>
          </a:ln>
          <a:effectLst>
            <a:outerShdw blurRad="50800" dist="38100" dir="13500000" algn="br" rotWithShape="0">
              <a:prstClr val="black">
                <a:alpha val="40000"/>
              </a:prstClr>
            </a:outerShdw>
          </a:effectLst>
        </p:spPr>
      </p:pic>
      <p:pic>
        <p:nvPicPr>
          <p:cNvPr id="67" name="Picture 66">
            <a:extLst>
              <a:ext uri="{FF2B5EF4-FFF2-40B4-BE49-F238E27FC236}">
                <a16:creationId xmlns:a16="http://schemas.microsoft.com/office/drawing/2014/main" id="{E4C6E12B-0517-8D4A-D97F-9F7C9559DE40}"/>
              </a:ext>
            </a:extLst>
          </p:cNvPr>
          <p:cNvPicPr>
            <a:picLocks noChangeAspect="1"/>
          </p:cNvPicPr>
          <p:nvPr/>
        </p:nvPicPr>
        <p:blipFill>
          <a:blip r:embed="rId3"/>
          <a:stretch>
            <a:fillRect/>
          </a:stretch>
        </p:blipFill>
        <p:spPr>
          <a:xfrm>
            <a:off x="6139469" y="2761038"/>
            <a:ext cx="2694361" cy="1294773"/>
          </a:xfrm>
          <a:prstGeom prst="rect">
            <a:avLst/>
          </a:prstGeom>
        </p:spPr>
      </p:pic>
      <p:pic>
        <p:nvPicPr>
          <p:cNvPr id="6" name="Picture 5">
            <a:extLst>
              <a:ext uri="{FF2B5EF4-FFF2-40B4-BE49-F238E27FC236}">
                <a16:creationId xmlns:a16="http://schemas.microsoft.com/office/drawing/2014/main" id="{7397C5CD-7270-8516-4E4A-B304DCE1E113}"/>
              </a:ext>
            </a:extLst>
          </p:cNvPr>
          <p:cNvPicPr>
            <a:picLocks noChangeAspect="1"/>
          </p:cNvPicPr>
          <p:nvPr/>
        </p:nvPicPr>
        <p:blipFill>
          <a:blip r:embed="rId4"/>
          <a:stretch>
            <a:fillRect/>
          </a:stretch>
        </p:blipFill>
        <p:spPr>
          <a:xfrm>
            <a:off x="972283" y="2284614"/>
            <a:ext cx="3857143" cy="2247619"/>
          </a:xfrm>
          <a:prstGeom prst="rect">
            <a:avLst/>
          </a:prstGeom>
          <a:ln>
            <a:solidFill>
              <a:schemeClr val="tx1"/>
            </a:solidFill>
          </a:ln>
        </p:spPr>
      </p:pic>
      <p:grpSp>
        <p:nvGrpSpPr>
          <p:cNvPr id="35" name="Group 34">
            <a:extLst>
              <a:ext uri="{FF2B5EF4-FFF2-40B4-BE49-F238E27FC236}">
                <a16:creationId xmlns:a16="http://schemas.microsoft.com/office/drawing/2014/main" id="{98143DF5-78E8-0F91-D2BD-F90E589461FF}"/>
              </a:ext>
            </a:extLst>
          </p:cNvPr>
          <p:cNvGrpSpPr/>
          <p:nvPr/>
        </p:nvGrpSpPr>
        <p:grpSpPr>
          <a:xfrm>
            <a:off x="4733613" y="3105204"/>
            <a:ext cx="1076632" cy="369332"/>
            <a:chOff x="4968362" y="2079211"/>
            <a:chExt cx="1076632" cy="369332"/>
          </a:xfrm>
        </p:grpSpPr>
        <p:cxnSp>
          <p:nvCxnSpPr>
            <p:cNvPr id="36" name="Straight Arrow Connector 35">
              <a:extLst>
                <a:ext uri="{FF2B5EF4-FFF2-40B4-BE49-F238E27FC236}">
                  <a16:creationId xmlns:a16="http://schemas.microsoft.com/office/drawing/2014/main" id="{99CA2CF8-F9C4-F08F-D25B-8DB4A9701FBC}"/>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DE6D458-2667-ADFE-BF7E-5EE3353BEF42}"/>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8" name="Group 37">
            <a:extLst>
              <a:ext uri="{FF2B5EF4-FFF2-40B4-BE49-F238E27FC236}">
                <a16:creationId xmlns:a16="http://schemas.microsoft.com/office/drawing/2014/main" id="{63D5CDB2-79E9-EBE4-B36E-ACECD2B4DD8B}"/>
              </a:ext>
            </a:extLst>
          </p:cNvPr>
          <p:cNvGrpSpPr/>
          <p:nvPr/>
        </p:nvGrpSpPr>
        <p:grpSpPr>
          <a:xfrm>
            <a:off x="2421759" y="4110325"/>
            <a:ext cx="1076632" cy="369332"/>
            <a:chOff x="4704120" y="2356972"/>
            <a:chExt cx="1076632" cy="369332"/>
          </a:xfrm>
        </p:grpSpPr>
        <p:cxnSp>
          <p:nvCxnSpPr>
            <p:cNvPr id="39" name="Straight Arrow Connector 38">
              <a:extLst>
                <a:ext uri="{FF2B5EF4-FFF2-40B4-BE49-F238E27FC236}">
                  <a16:creationId xmlns:a16="http://schemas.microsoft.com/office/drawing/2014/main" id="{1C585AF1-EB6F-4D3D-D513-E071AC47763F}"/>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A730847-9CC1-92CE-B8A9-E32894B6E0C2}"/>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2" name="Rectangle 1">
            <a:extLst>
              <a:ext uri="{FF2B5EF4-FFF2-40B4-BE49-F238E27FC236}">
                <a16:creationId xmlns:a16="http://schemas.microsoft.com/office/drawing/2014/main" id="{39E1027A-32AE-4A03-AE9C-E5B9E7ABF83F}"/>
              </a:ext>
            </a:extLst>
          </p:cNvPr>
          <p:cNvSpPr/>
          <p:nvPr/>
        </p:nvSpPr>
        <p:spPr>
          <a:xfrm>
            <a:off x="1686910" y="3176752"/>
            <a:ext cx="1584435" cy="25224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240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 calcmode="lin" valueType="num">
                                      <p:cBhvr additive="base">
                                        <p:cTn id="11" dur="500" fill="hold"/>
                                        <p:tgtEl>
                                          <p:spTgt spid="67"/>
                                        </p:tgtEl>
                                        <p:attrNameLst>
                                          <p:attrName>ppt_x</p:attrName>
                                        </p:attrNameLst>
                                      </p:cBhvr>
                                      <p:tavLst>
                                        <p:tav tm="0">
                                          <p:val>
                                            <p:strVal val="#ppt_x"/>
                                          </p:val>
                                        </p:tav>
                                        <p:tav tm="100000">
                                          <p:val>
                                            <p:strVal val="#ppt_x"/>
                                          </p:val>
                                        </p:tav>
                                      </p:tavLst>
                                    </p:anim>
                                    <p:anim calcmode="lin" valueType="num">
                                      <p:cBhvr additive="base">
                                        <p:cTn id="12" dur="500" fill="hold"/>
                                        <p:tgtEl>
                                          <p:spTgt spid="6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2" presetClass="entr" presetSubtype="2" fill="hold" nodeType="after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right)">
                                      <p:cBhvr>
                                        <p:cTn id="16" dur="500"/>
                                        <p:tgtEl>
                                          <p:spTgt spid="35"/>
                                        </p:tgtEl>
                                      </p:cBhvr>
                                    </p:animEffect>
                                  </p:childTnLst>
                                </p:cTn>
                              </p:par>
                            </p:childTnLst>
                          </p:cTn>
                        </p:par>
                        <p:par>
                          <p:cTn id="17" fill="hold">
                            <p:stCondLst>
                              <p:cond delay="1500"/>
                            </p:stCondLst>
                            <p:childTnLst>
                              <p:par>
                                <p:cTn id="18" presetID="16" presetClass="entr" presetSubtype="21"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arn(inVertical)">
                                      <p:cBhvr>
                                        <p:cTn id="20" dur="500"/>
                                        <p:tgtEl>
                                          <p:spTgt spid="2"/>
                                        </p:tgtEl>
                                      </p:cBhvr>
                                    </p:animEffect>
                                  </p:childTnLst>
                                </p:cTn>
                              </p:par>
                            </p:childTnLst>
                          </p:cTn>
                        </p:par>
                        <p:par>
                          <p:cTn id="21" fill="hold">
                            <p:stCondLst>
                              <p:cond delay="2000"/>
                            </p:stCondLst>
                            <p:childTnLst>
                              <p:par>
                                <p:cTn id="22" presetID="22" presetClass="entr" presetSubtype="2" fill="hold"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right)">
                                      <p:cBhvr>
                                        <p:cTn id="24" dur="500"/>
                                        <p:tgtEl>
                                          <p:spTgt spid="38"/>
                                        </p:tgtEl>
                                      </p:cBhvr>
                                    </p:animEffect>
                                  </p:childTnLst>
                                </p:cTn>
                              </p:par>
                            </p:childTnLst>
                          </p:cTn>
                        </p:par>
                        <p:par>
                          <p:cTn id="25" fill="hold">
                            <p:stCondLst>
                              <p:cond delay="2500"/>
                            </p:stCondLst>
                            <p:childTnLst>
                              <p:par>
                                <p:cTn id="26" presetID="53" presetClass="entr" presetSubtype="16"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Matrix Transpose (T)</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62</a:t>
            </a:fld>
            <a:endParaRPr lang="en-US" dirty="0"/>
          </a:p>
        </p:txBody>
      </p:sp>
      <p:pic>
        <p:nvPicPr>
          <p:cNvPr id="3" name="Picture 2">
            <a:extLst>
              <a:ext uri="{FF2B5EF4-FFF2-40B4-BE49-F238E27FC236}">
                <a16:creationId xmlns:a16="http://schemas.microsoft.com/office/drawing/2014/main" id="{5C8A29E6-B8ED-44E0-9778-B9D48B72462F}"/>
              </a:ext>
            </a:extLst>
          </p:cNvPr>
          <p:cNvPicPr>
            <a:picLocks noChangeAspect="1"/>
          </p:cNvPicPr>
          <p:nvPr/>
        </p:nvPicPr>
        <p:blipFill>
          <a:blip r:embed="rId3"/>
          <a:stretch>
            <a:fillRect/>
          </a:stretch>
        </p:blipFill>
        <p:spPr>
          <a:xfrm>
            <a:off x="2410592" y="2058298"/>
            <a:ext cx="4322814" cy="205765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4886913-E285-4549-9202-D675C3805E53}"/>
                  </a:ext>
                </a:extLst>
              </p:cNvPr>
              <p:cNvSpPr txBox="1"/>
              <p:nvPr/>
            </p:nvSpPr>
            <p:spPr>
              <a:xfrm>
                <a:off x="2680287" y="4544809"/>
                <a:ext cx="3534493" cy="15874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i="1" smtClean="0">
                              <a:solidFill>
                                <a:srgbClr val="FF0000"/>
                              </a:solidFill>
                              <a:latin typeface="Cambria Math" panose="02040503050406030204" pitchFamily="18" charset="0"/>
                            </a:rPr>
                          </m:ctrlPr>
                        </m:dPr>
                        <m:e>
                          <m:m>
                            <m:mPr>
                              <m:mcs>
                                <m:mc>
                                  <m:mcPr>
                                    <m:count m:val="1"/>
                                    <m:mcJc m:val="center"/>
                                  </m:mcPr>
                                </m:mc>
                              </m:mcs>
                              <m:ctrlPr>
                                <a:rPr lang="en-US" sz="2800" i="1" smtClean="0">
                                  <a:solidFill>
                                    <a:srgbClr val="FF0000"/>
                                  </a:solidFill>
                                  <a:latin typeface="Cambria Math" panose="02040503050406030204" pitchFamily="18" charset="0"/>
                                </a:rPr>
                              </m:ctrlPr>
                            </m:mPr>
                            <m:mr>
                              <m:e>
                                <m:sSub>
                                  <m:sSubPr>
                                    <m:ctrlPr>
                                      <a:rPr lang="en-US" sz="280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𝑣</m:t>
                                    </m:r>
                                  </m:e>
                                  <m:sub>
                                    <m:r>
                                      <a:rPr lang="en-US" sz="2800" b="0" i="1" smtClean="0">
                                        <a:solidFill>
                                          <a:srgbClr val="FF0000"/>
                                        </a:solidFill>
                                        <a:latin typeface="Cambria Math" panose="02040503050406030204" pitchFamily="18" charset="0"/>
                                      </a:rPr>
                                      <m:t>0</m:t>
                                    </m:r>
                                  </m:sub>
                                </m:sSub>
                              </m:e>
                            </m:mr>
                            <m:mr>
                              <m:e>
                                <m:sSub>
                                  <m:sSubPr>
                                    <m:ctrlPr>
                                      <a:rPr lang="en-US" sz="2800" i="1">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𝑣</m:t>
                                    </m:r>
                                  </m:e>
                                  <m:sub>
                                    <m:r>
                                      <a:rPr lang="en-US" sz="2800" b="0" i="1" smtClean="0">
                                        <a:solidFill>
                                          <a:srgbClr val="FF0000"/>
                                        </a:solidFill>
                                        <a:latin typeface="Cambria Math" panose="02040503050406030204" pitchFamily="18" charset="0"/>
                                      </a:rPr>
                                      <m:t>1</m:t>
                                    </m:r>
                                  </m:sub>
                                </m:sSub>
                              </m:e>
                            </m:mr>
                            <m:mr>
                              <m:e>
                                <m:sSub>
                                  <m:sSubPr>
                                    <m:ctrlPr>
                                      <a:rPr lang="en-US" sz="2800" i="1">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𝑣</m:t>
                                    </m:r>
                                  </m:e>
                                  <m:sub>
                                    <m:r>
                                      <a:rPr lang="en-US" sz="2800" b="0" i="1" smtClean="0">
                                        <a:solidFill>
                                          <a:srgbClr val="FF0000"/>
                                        </a:solidFill>
                                        <a:latin typeface="Cambria Math" panose="02040503050406030204" pitchFamily="18" charset="0"/>
                                      </a:rPr>
                                      <m:t>2</m:t>
                                    </m:r>
                                  </m:sub>
                                </m:sSub>
                              </m:e>
                            </m:mr>
                            <m:mr>
                              <m:e>
                                <m:sSub>
                                  <m:sSubPr>
                                    <m:ctrlPr>
                                      <a:rPr lang="en-US" sz="2800" i="1">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𝑣</m:t>
                                    </m:r>
                                  </m:e>
                                  <m:sub>
                                    <m:r>
                                      <a:rPr lang="en-US" sz="2800" b="0" i="1" smtClean="0">
                                        <a:solidFill>
                                          <a:srgbClr val="FF0000"/>
                                        </a:solidFill>
                                        <a:latin typeface="Cambria Math" panose="02040503050406030204" pitchFamily="18" charset="0"/>
                                      </a:rPr>
                                      <m:t>3</m:t>
                                    </m:r>
                                  </m:sub>
                                </m:sSub>
                              </m:e>
                            </m:mr>
                          </m:m>
                        </m:e>
                      </m:d>
                      <m:r>
                        <a:rPr lang="en-US" sz="2800" b="0" i="1" smtClean="0">
                          <a:solidFill>
                            <a:srgbClr val="FF0000"/>
                          </a:solidFill>
                          <a:latin typeface="Cambria Math" panose="02040503050406030204" pitchFamily="18" charset="0"/>
                        </a:rPr>
                        <m:t>=</m:t>
                      </m:r>
                      <m:sSup>
                        <m:sSupPr>
                          <m:ctrlPr>
                            <a:rPr lang="en-US" sz="2800" b="0" i="1" smtClean="0">
                              <a:solidFill>
                                <a:srgbClr val="FF0000"/>
                              </a:solidFill>
                              <a:latin typeface="Cambria Math" panose="02040503050406030204" pitchFamily="18" charset="0"/>
                            </a:rPr>
                          </m:ctrlPr>
                        </m:sSupPr>
                        <m:e>
                          <m:d>
                            <m:dPr>
                              <m:begChr m:val="["/>
                              <m:endChr m:val="]"/>
                              <m:ctrlPr>
                                <a:rPr lang="en-US" sz="2800" b="0" i="1" smtClean="0">
                                  <a:solidFill>
                                    <a:srgbClr val="FF0000"/>
                                  </a:solidFill>
                                  <a:latin typeface="Cambria Math" panose="02040503050406030204" pitchFamily="18" charset="0"/>
                                </a:rPr>
                              </m:ctrlPr>
                            </m:dPr>
                            <m:e>
                              <m:sSub>
                                <m:sSubPr>
                                  <m:ctrlPr>
                                    <a:rPr lang="en-US" sz="2800" i="1">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𝑣</m:t>
                                  </m:r>
                                </m:e>
                                <m:sub>
                                  <m:r>
                                    <a:rPr lang="en-US" sz="2800" i="1">
                                      <a:solidFill>
                                        <a:srgbClr val="FF0000"/>
                                      </a:solidFill>
                                      <a:latin typeface="Cambria Math" panose="02040503050406030204" pitchFamily="18" charset="0"/>
                                    </a:rPr>
                                    <m:t>0</m:t>
                                  </m:r>
                                </m:sub>
                              </m:sSub>
                              <m:r>
                                <a:rPr lang="en-US" sz="2800" b="0" i="1" smtClean="0">
                                  <a:solidFill>
                                    <a:srgbClr val="FF0000"/>
                                  </a:solidFill>
                                  <a:latin typeface="Cambria Math" panose="02040503050406030204" pitchFamily="18" charset="0"/>
                                </a:rPr>
                                <m:t>,</m:t>
                              </m:r>
                              <m:sSub>
                                <m:sSubPr>
                                  <m:ctrlPr>
                                    <a:rPr lang="en-US" sz="2800" i="1">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𝑣</m:t>
                                  </m:r>
                                </m:e>
                                <m:sub>
                                  <m:r>
                                    <a:rPr lang="en-US" sz="2800" b="0" i="1" smtClean="0">
                                      <a:solidFill>
                                        <a:srgbClr val="FF0000"/>
                                      </a:solidFill>
                                      <a:latin typeface="Cambria Math" panose="02040503050406030204" pitchFamily="18" charset="0"/>
                                    </a:rPr>
                                    <m:t>1</m:t>
                                  </m:r>
                                </m:sub>
                              </m:sSub>
                              <m:sSub>
                                <m:sSubPr>
                                  <m:ctrlPr>
                                    <a:rPr lang="en-US" sz="2800" i="1">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m:t>
                                  </m:r>
                                  <m:r>
                                    <a:rPr lang="en-US" sz="2800" b="0" i="1" smtClean="0">
                                      <a:solidFill>
                                        <a:srgbClr val="FF0000"/>
                                      </a:solidFill>
                                      <a:latin typeface="Cambria Math" panose="02040503050406030204" pitchFamily="18" charset="0"/>
                                    </a:rPr>
                                    <m:t>𝑣</m:t>
                                  </m:r>
                                </m:e>
                                <m:sub>
                                  <m:r>
                                    <a:rPr lang="en-US" sz="2800" b="0" i="1" smtClean="0">
                                      <a:solidFill>
                                        <a:srgbClr val="FF0000"/>
                                      </a:solidFill>
                                      <a:latin typeface="Cambria Math" panose="02040503050406030204" pitchFamily="18" charset="0"/>
                                    </a:rPr>
                                    <m:t>2</m:t>
                                  </m:r>
                                </m:sub>
                              </m:sSub>
                              <m:r>
                                <a:rPr lang="en-US" sz="2800" b="0" i="1" smtClean="0">
                                  <a:solidFill>
                                    <a:srgbClr val="FF0000"/>
                                  </a:solidFill>
                                  <a:latin typeface="Cambria Math" panose="02040503050406030204" pitchFamily="18" charset="0"/>
                                </a:rPr>
                                <m:t>,</m:t>
                              </m:r>
                              <m:sSub>
                                <m:sSubPr>
                                  <m:ctrlPr>
                                    <a:rPr lang="en-US" sz="2800" i="1">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𝑣</m:t>
                                  </m:r>
                                </m:e>
                                <m:sub>
                                  <m:r>
                                    <a:rPr lang="en-US" sz="2800" b="0" i="1" smtClean="0">
                                      <a:solidFill>
                                        <a:srgbClr val="FF0000"/>
                                      </a:solidFill>
                                      <a:latin typeface="Cambria Math" panose="02040503050406030204" pitchFamily="18" charset="0"/>
                                    </a:rPr>
                                    <m:t>3</m:t>
                                  </m:r>
                                </m:sub>
                              </m:sSub>
                            </m:e>
                          </m:d>
                        </m:e>
                        <m:sup>
                          <m:r>
                            <a:rPr lang="en-US" sz="2800" b="0" i="1" smtClean="0">
                              <a:solidFill>
                                <a:srgbClr val="FF0000"/>
                              </a:solidFill>
                              <a:latin typeface="Cambria Math" panose="02040503050406030204" pitchFamily="18" charset="0"/>
                            </a:rPr>
                            <m:t>𝑇</m:t>
                          </m:r>
                        </m:sup>
                      </m:sSup>
                    </m:oMath>
                  </m:oMathPara>
                </a14:m>
                <a:endParaRPr lang="en-US" sz="2800" dirty="0">
                  <a:solidFill>
                    <a:srgbClr val="FF0000"/>
                  </a:solidFill>
                </a:endParaRPr>
              </a:p>
            </p:txBody>
          </p:sp>
        </mc:Choice>
        <mc:Fallback xmlns="">
          <p:sp>
            <p:nvSpPr>
              <p:cNvPr id="6" name="TextBox 5">
                <a:extLst>
                  <a:ext uri="{FF2B5EF4-FFF2-40B4-BE49-F238E27FC236}">
                    <a16:creationId xmlns:a16="http://schemas.microsoft.com/office/drawing/2014/main" id="{A4886913-E285-4549-9202-D675C3805E53}"/>
                  </a:ext>
                </a:extLst>
              </p:cNvPr>
              <p:cNvSpPr txBox="1">
                <a:spLocks noRot="1" noChangeAspect="1" noMove="1" noResize="1" noEditPoints="1" noAdjustHandles="1" noChangeArrowheads="1" noChangeShapeType="1" noTextEdit="1"/>
              </p:cNvSpPr>
              <p:nvPr/>
            </p:nvSpPr>
            <p:spPr>
              <a:xfrm>
                <a:off x="2680287" y="4544809"/>
                <a:ext cx="3534493" cy="1587422"/>
              </a:xfrm>
              <a:prstGeom prst="rect">
                <a:avLst/>
              </a:prstGeom>
              <a:blipFill>
                <a:blip r:embed="rId4"/>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B7090580-38D9-4DA7-B9C7-28BFA039E53B}"/>
              </a:ext>
            </a:extLst>
          </p:cNvPr>
          <p:cNvSpPr txBox="1"/>
          <p:nvPr/>
        </p:nvSpPr>
        <p:spPr>
          <a:xfrm>
            <a:off x="1850922" y="1499150"/>
            <a:ext cx="5442155" cy="400110"/>
          </a:xfrm>
          <a:prstGeom prst="rect">
            <a:avLst/>
          </a:prstGeom>
          <a:noFill/>
        </p:spPr>
        <p:txBody>
          <a:bodyPr wrap="square" rtlCol="0">
            <a:spAutoFit/>
          </a:bodyPr>
          <a:lstStyle/>
          <a:p>
            <a:pPr algn="ctr"/>
            <a:r>
              <a:rPr lang="en-US" sz="2000" dirty="0">
                <a:solidFill>
                  <a:srgbClr val="7030A0"/>
                </a:solidFill>
              </a:rPr>
              <a:t>Interchange Rows for Columns</a:t>
            </a:r>
          </a:p>
        </p:txBody>
      </p:sp>
      <p:sp>
        <p:nvSpPr>
          <p:cNvPr id="8" name="TextBox 7">
            <a:extLst>
              <a:ext uri="{FF2B5EF4-FFF2-40B4-BE49-F238E27FC236}">
                <a16:creationId xmlns:a16="http://schemas.microsoft.com/office/drawing/2014/main" id="{1D747FA1-DB0C-41B4-8771-22D1D3E939F3}"/>
              </a:ext>
            </a:extLst>
          </p:cNvPr>
          <p:cNvSpPr txBox="1"/>
          <p:nvPr/>
        </p:nvSpPr>
        <p:spPr>
          <a:xfrm>
            <a:off x="628650" y="4800511"/>
            <a:ext cx="1798854" cy="923330"/>
          </a:xfrm>
          <a:prstGeom prst="rect">
            <a:avLst/>
          </a:prstGeom>
          <a:noFill/>
        </p:spPr>
        <p:txBody>
          <a:bodyPr wrap="square" rtlCol="0">
            <a:spAutoFit/>
          </a:bodyPr>
          <a:lstStyle/>
          <a:p>
            <a:pPr algn="ctr"/>
            <a:r>
              <a:rPr lang="en-US" dirty="0">
                <a:solidFill>
                  <a:srgbClr val="7030A0"/>
                </a:solidFill>
              </a:rPr>
              <a:t>A </a:t>
            </a:r>
            <a:r>
              <a:rPr lang="en-US" b="1" dirty="0"/>
              <a:t>vector</a:t>
            </a:r>
            <a:r>
              <a:rPr lang="en-US" dirty="0">
                <a:solidFill>
                  <a:srgbClr val="7030A0"/>
                </a:solidFill>
              </a:rPr>
              <a:t> can be written as a </a:t>
            </a:r>
            <a:r>
              <a:rPr lang="en-US" b="1" dirty="0">
                <a:solidFill>
                  <a:srgbClr val="7030A0"/>
                </a:solidFill>
              </a:rPr>
              <a:t>column</a:t>
            </a:r>
            <a:r>
              <a:rPr lang="en-US" dirty="0">
                <a:solidFill>
                  <a:srgbClr val="7030A0"/>
                </a:solidFill>
              </a:rPr>
              <a:t> </a:t>
            </a:r>
            <a:r>
              <a:rPr lang="en-US" u="sng" dirty="0">
                <a:solidFill>
                  <a:srgbClr val="7030A0"/>
                </a:solidFill>
              </a:rPr>
              <a:t>matrix</a:t>
            </a:r>
            <a:r>
              <a:rPr lang="en-US" dirty="0">
                <a:solidFill>
                  <a:srgbClr val="7030A0"/>
                </a:solidFill>
              </a:rPr>
              <a:t>…</a:t>
            </a:r>
          </a:p>
        </p:txBody>
      </p:sp>
      <p:sp>
        <p:nvSpPr>
          <p:cNvPr id="22" name="TextBox 21">
            <a:extLst>
              <a:ext uri="{FF2B5EF4-FFF2-40B4-BE49-F238E27FC236}">
                <a16:creationId xmlns:a16="http://schemas.microsoft.com/office/drawing/2014/main" id="{A792B755-1668-4A47-95FA-A4C9A0A9B074}"/>
              </a:ext>
            </a:extLst>
          </p:cNvPr>
          <p:cNvSpPr txBox="1"/>
          <p:nvPr/>
        </p:nvSpPr>
        <p:spPr>
          <a:xfrm>
            <a:off x="6371616" y="4599856"/>
            <a:ext cx="2365501" cy="1477328"/>
          </a:xfrm>
          <a:prstGeom prst="rect">
            <a:avLst/>
          </a:prstGeom>
          <a:noFill/>
        </p:spPr>
        <p:txBody>
          <a:bodyPr wrap="square" rtlCol="0">
            <a:spAutoFit/>
          </a:bodyPr>
          <a:lstStyle/>
          <a:p>
            <a:pPr algn="ctr"/>
            <a:r>
              <a:rPr lang="en-US" dirty="0">
                <a:solidFill>
                  <a:srgbClr val="7030A0"/>
                </a:solidFill>
              </a:rPr>
              <a:t>To save </a:t>
            </a:r>
            <a:r>
              <a:rPr lang="en-US" i="1" dirty="0">
                <a:solidFill>
                  <a:srgbClr val="7030A0"/>
                </a:solidFill>
              </a:rPr>
              <a:t>print</a:t>
            </a:r>
            <a:r>
              <a:rPr lang="en-US" dirty="0">
                <a:solidFill>
                  <a:srgbClr val="7030A0"/>
                </a:solidFill>
              </a:rPr>
              <a:t> space, authors often write a </a:t>
            </a:r>
            <a:r>
              <a:rPr lang="en-US" b="1" dirty="0"/>
              <a:t>vector</a:t>
            </a:r>
            <a:r>
              <a:rPr lang="en-US" dirty="0">
                <a:solidFill>
                  <a:srgbClr val="7030A0"/>
                </a:solidFill>
              </a:rPr>
              <a:t> as a </a:t>
            </a:r>
            <a:r>
              <a:rPr lang="en-US" b="1" dirty="0">
                <a:solidFill>
                  <a:srgbClr val="7030A0"/>
                </a:solidFill>
              </a:rPr>
              <a:t>row</a:t>
            </a:r>
            <a:r>
              <a:rPr lang="en-US" dirty="0">
                <a:solidFill>
                  <a:srgbClr val="7030A0"/>
                </a:solidFill>
              </a:rPr>
              <a:t> </a:t>
            </a:r>
            <a:r>
              <a:rPr lang="en-US" u="sng" dirty="0">
                <a:solidFill>
                  <a:srgbClr val="7030A0"/>
                </a:solidFill>
              </a:rPr>
              <a:t>matrix</a:t>
            </a:r>
            <a:r>
              <a:rPr lang="en-US" dirty="0">
                <a:solidFill>
                  <a:srgbClr val="7030A0"/>
                </a:solidFill>
              </a:rPr>
              <a:t> followed by the </a:t>
            </a:r>
            <a:r>
              <a:rPr lang="en-US" b="1" dirty="0">
                <a:solidFill>
                  <a:srgbClr val="7030A0"/>
                </a:solidFill>
              </a:rPr>
              <a:t>T</a:t>
            </a:r>
            <a:r>
              <a:rPr lang="en-US" dirty="0">
                <a:solidFill>
                  <a:srgbClr val="7030A0"/>
                </a:solidFill>
              </a:rPr>
              <a:t> operator</a:t>
            </a:r>
          </a:p>
        </p:txBody>
      </p:sp>
      <p:sp>
        <p:nvSpPr>
          <p:cNvPr id="31" name="TextBox 30">
            <a:extLst>
              <a:ext uri="{FF2B5EF4-FFF2-40B4-BE49-F238E27FC236}">
                <a16:creationId xmlns:a16="http://schemas.microsoft.com/office/drawing/2014/main" id="{A2BAA548-18C5-4DC4-8054-EC80D256F623}"/>
              </a:ext>
            </a:extLst>
          </p:cNvPr>
          <p:cNvSpPr txBox="1"/>
          <p:nvPr/>
        </p:nvSpPr>
        <p:spPr>
          <a:xfrm>
            <a:off x="3826141" y="4698183"/>
            <a:ext cx="2161254" cy="369332"/>
          </a:xfrm>
          <a:prstGeom prst="rect">
            <a:avLst/>
          </a:prstGeom>
          <a:noFill/>
        </p:spPr>
        <p:txBody>
          <a:bodyPr wrap="square" rtlCol="0">
            <a:spAutoFit/>
          </a:bodyPr>
          <a:lstStyle/>
          <a:p>
            <a:pPr algn="ctr"/>
            <a:r>
              <a:rPr lang="en-US" dirty="0">
                <a:solidFill>
                  <a:srgbClr val="7030A0"/>
                </a:solidFill>
              </a:rPr>
              <a:t>…or as a </a:t>
            </a:r>
            <a:r>
              <a:rPr lang="en-US" b="1" dirty="0">
                <a:solidFill>
                  <a:srgbClr val="7030A0"/>
                </a:solidFill>
              </a:rPr>
              <a:t>row</a:t>
            </a:r>
            <a:r>
              <a:rPr lang="en-US" dirty="0">
                <a:solidFill>
                  <a:srgbClr val="7030A0"/>
                </a:solidFill>
              </a:rPr>
              <a:t> </a:t>
            </a:r>
            <a:r>
              <a:rPr lang="en-US" u="sng" dirty="0">
                <a:solidFill>
                  <a:srgbClr val="7030A0"/>
                </a:solidFill>
              </a:rPr>
              <a:t>matrix</a:t>
            </a:r>
          </a:p>
        </p:txBody>
      </p:sp>
      <p:sp>
        <p:nvSpPr>
          <p:cNvPr id="5" name="Rectangle 4">
            <a:extLst>
              <a:ext uri="{FF2B5EF4-FFF2-40B4-BE49-F238E27FC236}">
                <a16:creationId xmlns:a16="http://schemas.microsoft.com/office/drawing/2014/main" id="{7D956667-D37B-422F-8E48-A8082E66BFCE}"/>
              </a:ext>
            </a:extLst>
          </p:cNvPr>
          <p:cNvSpPr/>
          <p:nvPr/>
        </p:nvSpPr>
        <p:spPr>
          <a:xfrm>
            <a:off x="2870622" y="2222938"/>
            <a:ext cx="1039226" cy="2758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8546F60-984D-4CEC-B11B-4A3601808918}"/>
              </a:ext>
            </a:extLst>
          </p:cNvPr>
          <p:cNvSpPr/>
          <p:nvPr/>
        </p:nvSpPr>
        <p:spPr>
          <a:xfrm>
            <a:off x="4741579" y="2222937"/>
            <a:ext cx="327035" cy="10326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onnector: Elbow 9">
            <a:extLst>
              <a:ext uri="{FF2B5EF4-FFF2-40B4-BE49-F238E27FC236}">
                <a16:creationId xmlns:a16="http://schemas.microsoft.com/office/drawing/2014/main" id="{2424C3D6-D609-4ABF-B79F-60235C9D1EA1}"/>
              </a:ext>
            </a:extLst>
          </p:cNvPr>
          <p:cNvCxnSpPr>
            <a:stCxn id="5" idx="0"/>
            <a:endCxn id="11" idx="0"/>
          </p:cNvCxnSpPr>
          <p:nvPr/>
        </p:nvCxnSpPr>
        <p:spPr>
          <a:xfrm rot="5400000" flipH="1" flipV="1">
            <a:off x="4147666" y="1465507"/>
            <a:ext cx="1" cy="1514862"/>
          </a:xfrm>
          <a:prstGeom prst="bentConnector3">
            <a:avLst>
              <a:gd name="adj1" fmla="val 2286010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3E1A731-6719-49C4-9983-057592D3FECA}"/>
                  </a:ext>
                </a:extLst>
              </p:cNvPr>
              <p:cNvSpPr txBox="1"/>
              <p:nvPr/>
            </p:nvSpPr>
            <p:spPr>
              <a:xfrm>
                <a:off x="2680287" y="6182937"/>
                <a:ext cx="7987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n>
                            <a:solidFill>
                              <a:srgbClr val="0070C0"/>
                            </a:solidFill>
                          </a:ln>
                          <a:solidFill>
                            <a:srgbClr val="0070C0"/>
                          </a:solidFill>
                          <a:latin typeface="Cambria Math" panose="02040503050406030204" pitchFamily="18" charset="0"/>
                        </a:rPr>
                        <m:t>(</m:t>
                      </m:r>
                      <m:r>
                        <a:rPr lang="en-US" b="0" i="1" dirty="0" smtClean="0">
                          <a:ln>
                            <a:solidFill>
                              <a:srgbClr val="0070C0"/>
                            </a:solidFill>
                          </a:ln>
                          <a:solidFill>
                            <a:srgbClr val="0070C0"/>
                          </a:solidFill>
                          <a:latin typeface="Cambria Math" panose="02040503050406030204" pitchFamily="18" charset="0"/>
                        </a:rPr>
                        <m:t>4</m:t>
                      </m:r>
                      <m:r>
                        <a:rPr lang="en-US" i="1" dirty="0" smtClean="0">
                          <a:ln>
                            <a:solidFill>
                              <a:srgbClr val="0070C0"/>
                            </a:solidFill>
                          </a:ln>
                          <a:solidFill>
                            <a:srgbClr val="0070C0"/>
                          </a:solidFill>
                          <a:latin typeface="Cambria Math" panose="02040503050406030204" pitchFamily="18" charset="0"/>
                        </a:rPr>
                        <m:t>,</m:t>
                      </m:r>
                      <m:r>
                        <a:rPr lang="en-US" b="0" i="1" dirty="0" smtClean="0">
                          <a:ln>
                            <a:solidFill>
                              <a:srgbClr val="0070C0"/>
                            </a:solidFill>
                          </a:ln>
                          <a:solidFill>
                            <a:srgbClr val="0070C0"/>
                          </a:solidFill>
                          <a:latin typeface="Cambria Math" panose="02040503050406030204" pitchFamily="18" charset="0"/>
                        </a:rPr>
                        <m:t> 1</m:t>
                      </m:r>
                      <m:r>
                        <a:rPr lang="en-US" i="1" dirty="0" smtClean="0">
                          <a:ln>
                            <a:solidFill>
                              <a:srgbClr val="0070C0"/>
                            </a:solidFill>
                          </a:ln>
                          <a:solidFill>
                            <a:srgbClr val="0070C0"/>
                          </a:solidFill>
                          <a:latin typeface="Cambria Math" panose="02040503050406030204" pitchFamily="18" charset="0"/>
                        </a:rPr>
                        <m:t>)</m:t>
                      </m:r>
                    </m:oMath>
                  </m:oMathPara>
                </a14:m>
                <a:endParaRPr lang="en-US" dirty="0">
                  <a:ln>
                    <a:solidFill>
                      <a:srgbClr val="0070C0"/>
                    </a:solidFill>
                  </a:ln>
                  <a:solidFill>
                    <a:srgbClr val="0070C0"/>
                  </a:solidFill>
                </a:endParaRPr>
              </a:p>
            </p:txBody>
          </p:sp>
        </mc:Choice>
        <mc:Fallback xmlns="">
          <p:sp>
            <p:nvSpPr>
              <p:cNvPr id="12" name="TextBox 11">
                <a:extLst>
                  <a:ext uri="{FF2B5EF4-FFF2-40B4-BE49-F238E27FC236}">
                    <a16:creationId xmlns:a16="http://schemas.microsoft.com/office/drawing/2014/main" id="{A3E1A731-6719-49C4-9983-057592D3FECA}"/>
                  </a:ext>
                </a:extLst>
              </p:cNvPr>
              <p:cNvSpPr txBox="1">
                <a:spLocks noRot="1" noChangeAspect="1" noMove="1" noResize="1" noEditPoints="1" noAdjustHandles="1" noChangeArrowheads="1" noChangeShapeType="1" noTextEdit="1"/>
              </p:cNvSpPr>
              <p:nvPr/>
            </p:nvSpPr>
            <p:spPr>
              <a:xfrm>
                <a:off x="2680287" y="6182937"/>
                <a:ext cx="798777"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F855E82-2537-4FF2-8222-DE8B8EBFB75C}"/>
                  </a:ext>
                </a:extLst>
              </p:cNvPr>
              <p:cNvSpPr txBox="1"/>
              <p:nvPr/>
            </p:nvSpPr>
            <p:spPr>
              <a:xfrm>
                <a:off x="4505707" y="5603586"/>
                <a:ext cx="7987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n>
                            <a:solidFill>
                              <a:srgbClr val="0070C0"/>
                            </a:solidFill>
                          </a:ln>
                          <a:solidFill>
                            <a:srgbClr val="0070C0"/>
                          </a:solidFill>
                          <a:latin typeface="Cambria Math" panose="02040503050406030204" pitchFamily="18" charset="0"/>
                        </a:rPr>
                        <m:t>(</m:t>
                      </m:r>
                      <m:r>
                        <a:rPr lang="en-US" b="0" i="1" dirty="0" smtClean="0">
                          <a:ln>
                            <a:solidFill>
                              <a:srgbClr val="0070C0"/>
                            </a:solidFill>
                          </a:ln>
                          <a:solidFill>
                            <a:srgbClr val="0070C0"/>
                          </a:solidFill>
                          <a:latin typeface="Cambria Math" panose="02040503050406030204" pitchFamily="18" charset="0"/>
                        </a:rPr>
                        <m:t>1</m:t>
                      </m:r>
                      <m:r>
                        <a:rPr lang="en-US" i="1" dirty="0" smtClean="0">
                          <a:ln>
                            <a:solidFill>
                              <a:srgbClr val="0070C0"/>
                            </a:solidFill>
                          </a:ln>
                          <a:solidFill>
                            <a:srgbClr val="0070C0"/>
                          </a:solidFill>
                          <a:latin typeface="Cambria Math" panose="02040503050406030204" pitchFamily="18" charset="0"/>
                        </a:rPr>
                        <m:t>,</m:t>
                      </m:r>
                      <m:r>
                        <a:rPr lang="en-US" b="0" i="1" dirty="0" smtClean="0">
                          <a:ln>
                            <a:solidFill>
                              <a:srgbClr val="0070C0"/>
                            </a:solidFill>
                          </a:ln>
                          <a:solidFill>
                            <a:srgbClr val="0070C0"/>
                          </a:solidFill>
                          <a:latin typeface="Cambria Math" panose="02040503050406030204" pitchFamily="18" charset="0"/>
                        </a:rPr>
                        <m:t> 4</m:t>
                      </m:r>
                      <m:r>
                        <a:rPr lang="en-US" i="1" dirty="0" smtClean="0">
                          <a:ln>
                            <a:solidFill>
                              <a:srgbClr val="0070C0"/>
                            </a:solidFill>
                          </a:ln>
                          <a:solidFill>
                            <a:srgbClr val="0070C0"/>
                          </a:solidFill>
                          <a:latin typeface="Cambria Math" panose="02040503050406030204" pitchFamily="18" charset="0"/>
                        </a:rPr>
                        <m:t>)</m:t>
                      </m:r>
                    </m:oMath>
                  </m:oMathPara>
                </a14:m>
                <a:endParaRPr lang="en-US" dirty="0">
                  <a:ln>
                    <a:solidFill>
                      <a:srgbClr val="0070C0"/>
                    </a:solidFill>
                  </a:ln>
                  <a:solidFill>
                    <a:srgbClr val="0070C0"/>
                  </a:solidFill>
                </a:endParaRPr>
              </a:p>
            </p:txBody>
          </p:sp>
        </mc:Choice>
        <mc:Fallback xmlns="">
          <p:sp>
            <p:nvSpPr>
              <p:cNvPr id="15" name="TextBox 14">
                <a:extLst>
                  <a:ext uri="{FF2B5EF4-FFF2-40B4-BE49-F238E27FC236}">
                    <a16:creationId xmlns:a16="http://schemas.microsoft.com/office/drawing/2014/main" id="{FF855E82-2537-4FF2-8222-DE8B8EBFB75C}"/>
                  </a:ext>
                </a:extLst>
              </p:cNvPr>
              <p:cNvSpPr txBox="1">
                <a:spLocks noRot="1" noChangeAspect="1" noMove="1" noResize="1" noEditPoints="1" noAdjustHandles="1" noChangeArrowheads="1" noChangeShapeType="1" noTextEdit="1"/>
              </p:cNvSpPr>
              <p:nvPr/>
            </p:nvSpPr>
            <p:spPr>
              <a:xfrm>
                <a:off x="4505707" y="5603586"/>
                <a:ext cx="798777" cy="369332"/>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0479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up)">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500"/>
                            </p:stCondLst>
                            <p:childTnLst>
                              <p:par>
                                <p:cTn id="25" presetID="16" presetClass="entr" presetSubtype="21"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barn(inVertical)">
                                      <p:cBhvr>
                                        <p:cTn id="27" dur="500"/>
                                        <p:tgtEl>
                                          <p:spTgt spid="31"/>
                                        </p:tgtEl>
                                      </p:cBhvr>
                                    </p:animEffect>
                                  </p:childTnLst>
                                </p:cTn>
                              </p:par>
                            </p:childTnLst>
                          </p:cTn>
                        </p:par>
                        <p:par>
                          <p:cTn id="28" fill="hold">
                            <p:stCondLst>
                              <p:cond delay="1000"/>
                            </p:stCondLst>
                            <p:childTnLst>
                              <p:par>
                                <p:cTn id="29" presetID="2" presetClass="entr" presetSubtype="4"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par>
                          <p:cTn id="33" fill="hold">
                            <p:stCondLst>
                              <p:cond delay="1500"/>
                            </p:stCondLst>
                            <p:childTnLst>
                              <p:par>
                                <p:cTn id="34" presetID="2" presetClass="entr" presetSubtype="4"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ppt_x"/>
                                          </p:val>
                                        </p:tav>
                                        <p:tav tm="100000">
                                          <p:val>
                                            <p:strVal val="#ppt_x"/>
                                          </p:val>
                                        </p:tav>
                                      </p:tavLst>
                                    </p:anim>
                                    <p:anim calcmode="lin" valueType="num">
                                      <p:cBhvr additive="base">
                                        <p:cTn id="3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ppt_x"/>
                                          </p:val>
                                        </p:tav>
                                        <p:tav tm="100000">
                                          <p:val>
                                            <p:strVal val="#ppt_x"/>
                                          </p:val>
                                        </p:tav>
                                      </p:tavLst>
                                    </p:anim>
                                    <p:anim calcmode="lin" valueType="num">
                                      <p:cBhvr additive="base">
                                        <p:cTn id="4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2" grpId="0"/>
      <p:bldP spid="31" grpId="0"/>
      <p:bldP spid="5" grpId="0" animBg="1"/>
      <p:bldP spid="11" grpId="0" animBg="1"/>
      <p:bldP spid="12" grpId="0"/>
      <p:bldP spid="1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B596EAE-7C75-4B04-8559-CB406D483DDF}"/>
              </a:ext>
            </a:extLst>
          </p:cNvPr>
          <p:cNvPicPr>
            <a:picLocks noChangeAspect="1"/>
          </p:cNvPicPr>
          <p:nvPr/>
        </p:nvPicPr>
        <p:blipFill rotWithShape="1">
          <a:blip r:embed="rId3"/>
          <a:srcRect b="35427"/>
          <a:stretch/>
        </p:blipFill>
        <p:spPr>
          <a:xfrm>
            <a:off x="1435494" y="2202119"/>
            <a:ext cx="6273012" cy="2005672"/>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Autofit/>
              </a:bodyPr>
              <a:lstStyle/>
              <a:p>
                <a:pPr algn="ctr"/>
                <a:r>
                  <a:rPr lang="en-US" sz="3200" dirty="0">
                    <a:latin typeface="+mn-lt"/>
                  </a:rPr>
                  <a:t>Matrix Adjoint</a:t>
                </a:r>
                <a14:m>
                  <m:oMath xmlns:m="http://schemas.openxmlformats.org/officeDocument/2006/math">
                    <m:r>
                      <a:rPr lang="en-US" sz="3200" b="0" i="0" smtClean="0">
                        <a:latin typeface="Cambria Math" panose="02040503050406030204" pitchFamily="18" charset="0"/>
                      </a:rPr>
                      <m:t> </m:t>
                    </m:r>
                  </m:oMath>
                </a14:m>
                <a:r>
                  <a:rPr lang="en-US" sz="3200" dirty="0">
                    <a:latin typeface="+mn-lt"/>
                  </a:rPr>
                  <a:t>(H) and Trace</a:t>
                </a:r>
                <a:endParaRPr lang="en-US" sz="3200" b="1" dirty="0">
                  <a:solidFill>
                    <a:srgbClr val="FF0000"/>
                  </a:solidFill>
                  <a:latin typeface="+mn-lt"/>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4"/>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63</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A56ADA7-74A9-4D74-BD6A-739E35940EEB}"/>
                  </a:ext>
                </a:extLst>
              </p:cNvPr>
              <p:cNvSpPr txBox="1"/>
              <p:nvPr/>
            </p:nvSpPr>
            <p:spPr>
              <a:xfrm>
                <a:off x="3453008" y="1529727"/>
                <a:ext cx="2237985" cy="386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𝑨</m:t>
                          </m:r>
                        </m:e>
                        <m:sup>
                          <m:r>
                            <a:rPr lang="en-US"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bar>
                                <m:barPr>
                                  <m:pos m:val="top"/>
                                  <m:ctrlPr>
                                    <a:rPr lang="en-US" b="1" i="1" smtClean="0">
                                      <a:latin typeface="Cambria Math" panose="02040503050406030204" pitchFamily="18" charset="0"/>
                                    </a:rPr>
                                  </m:ctrlPr>
                                </m:barPr>
                                <m:e>
                                  <m:r>
                                    <a:rPr lang="en-US" b="1" i="1" smtClean="0">
                                      <a:latin typeface="Cambria Math" panose="02040503050406030204" pitchFamily="18" charset="0"/>
                                    </a:rPr>
                                    <m:t>𝑨</m:t>
                                  </m:r>
                                </m:e>
                              </m:bar>
                            </m:e>
                          </m:d>
                        </m:e>
                        <m:sup>
                          <m:r>
                            <a:rPr lang="en-US" b="0" i="1" smtClean="0">
                              <a:latin typeface="Cambria Math" panose="02040503050406030204" pitchFamily="18" charset="0"/>
                            </a:rPr>
                            <m:t>𝑇</m:t>
                          </m:r>
                        </m:sup>
                      </m:sSup>
                      <m:r>
                        <a:rPr lang="en-US" b="0" i="1" smtClean="0">
                          <a:latin typeface="Cambria Math" panose="02040503050406030204" pitchFamily="18" charset="0"/>
                        </a:rPr>
                        <m:t>=</m:t>
                      </m:r>
                      <m:bar>
                        <m:barPr>
                          <m:pos m:val="top"/>
                          <m:ctrlPr>
                            <a:rPr lang="en-US" b="0" i="1" smtClean="0">
                              <a:latin typeface="Cambria Math" panose="02040503050406030204" pitchFamily="18" charset="0"/>
                            </a:rPr>
                          </m:ctrlPr>
                        </m:barPr>
                        <m:e>
                          <m:sSup>
                            <m:sSupPr>
                              <m:ctrlPr>
                                <a:rPr lang="en-US" i="1">
                                  <a:latin typeface="Cambria Math" panose="02040503050406030204" pitchFamily="18" charset="0"/>
                                </a:rPr>
                              </m:ctrlPr>
                            </m:sSupPr>
                            <m:e>
                              <m:r>
                                <a:rPr lang="en-US" b="1" i="1">
                                  <a:latin typeface="Cambria Math" panose="02040503050406030204" pitchFamily="18" charset="0"/>
                                </a:rPr>
                                <m:t>𝑨</m:t>
                              </m:r>
                            </m:e>
                            <m:sup>
                              <m:r>
                                <a:rPr lang="en-US" i="1">
                                  <a:latin typeface="Cambria Math" panose="02040503050406030204" pitchFamily="18" charset="0"/>
                                </a:rPr>
                                <m:t>𝑇</m:t>
                              </m:r>
                            </m:sup>
                          </m:sSup>
                        </m:e>
                      </m:ba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𝑨</m:t>
                          </m:r>
                        </m:e>
                        <m:sup>
                          <m:r>
                            <a:rPr lang="en-US" b="0" i="1" smtClean="0">
                              <a:latin typeface="Cambria Math" panose="02040503050406030204" pitchFamily="18" charset="0"/>
                            </a:rPr>
                            <m:t>𝐻</m:t>
                          </m:r>
                        </m:sup>
                      </m:sSup>
                    </m:oMath>
                  </m:oMathPara>
                </a14:m>
                <a:endParaRPr lang="en-US" dirty="0"/>
              </a:p>
            </p:txBody>
          </p:sp>
        </mc:Choice>
        <mc:Fallback xmlns="">
          <p:sp>
            <p:nvSpPr>
              <p:cNvPr id="5" name="TextBox 4">
                <a:extLst>
                  <a:ext uri="{FF2B5EF4-FFF2-40B4-BE49-F238E27FC236}">
                    <a16:creationId xmlns:a16="http://schemas.microsoft.com/office/drawing/2014/main" id="{5A56ADA7-74A9-4D74-BD6A-739E35940EEB}"/>
                  </a:ext>
                </a:extLst>
              </p:cNvPr>
              <p:cNvSpPr txBox="1">
                <a:spLocks noRot="1" noChangeAspect="1" noMove="1" noResize="1" noEditPoints="1" noAdjustHandles="1" noChangeArrowheads="1" noChangeShapeType="1" noTextEdit="1"/>
              </p:cNvSpPr>
              <p:nvPr/>
            </p:nvSpPr>
            <p:spPr>
              <a:xfrm>
                <a:off x="3453008" y="1529727"/>
                <a:ext cx="2237985" cy="386709"/>
              </a:xfrm>
              <a:prstGeom prst="rect">
                <a:avLst/>
              </a:prstGeom>
              <a:blipFill>
                <a:blip r:embed="rId5"/>
                <a:stretch>
                  <a:fillRect b="-158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DD653DB3-1CA4-406C-87C3-16ED56EBA8A3}"/>
              </a:ext>
            </a:extLst>
          </p:cNvPr>
          <p:cNvSpPr txBox="1"/>
          <p:nvPr/>
        </p:nvSpPr>
        <p:spPr>
          <a:xfrm>
            <a:off x="5905284" y="1588379"/>
            <a:ext cx="2175388" cy="369332"/>
          </a:xfrm>
          <a:prstGeom prst="rect">
            <a:avLst/>
          </a:prstGeom>
          <a:noFill/>
        </p:spPr>
        <p:txBody>
          <a:bodyPr wrap="square" rtlCol="0">
            <a:spAutoFit/>
          </a:bodyPr>
          <a:lstStyle/>
          <a:p>
            <a:r>
              <a:rPr lang="en-US" dirty="0">
                <a:solidFill>
                  <a:srgbClr val="7030A0"/>
                </a:solidFill>
                <a:sym typeface="Wingdings" panose="05000000000000000000" pitchFamily="2" charset="2"/>
              </a:rPr>
              <a:t> </a:t>
            </a:r>
            <a:r>
              <a:rPr lang="en-US" b="1" dirty="0">
                <a:solidFill>
                  <a:srgbClr val="7030A0"/>
                </a:solidFill>
              </a:rPr>
              <a:t>Hermitian</a:t>
            </a:r>
            <a:r>
              <a:rPr lang="en-US" dirty="0">
                <a:solidFill>
                  <a:srgbClr val="7030A0"/>
                </a:solidFill>
              </a:rPr>
              <a:t> adjoint</a:t>
            </a:r>
          </a:p>
        </p:txBody>
      </p:sp>
      <p:sp>
        <p:nvSpPr>
          <p:cNvPr id="13" name="TextBox 12">
            <a:extLst>
              <a:ext uri="{FF2B5EF4-FFF2-40B4-BE49-F238E27FC236}">
                <a16:creationId xmlns:a16="http://schemas.microsoft.com/office/drawing/2014/main" id="{1842855D-0408-499C-9F32-96C409A73E7E}"/>
              </a:ext>
            </a:extLst>
          </p:cNvPr>
          <p:cNvSpPr txBox="1"/>
          <p:nvPr/>
        </p:nvSpPr>
        <p:spPr>
          <a:xfrm>
            <a:off x="1490033" y="1588379"/>
            <a:ext cx="1748684" cy="369332"/>
          </a:xfrm>
          <a:prstGeom prst="rect">
            <a:avLst/>
          </a:prstGeom>
          <a:noFill/>
        </p:spPr>
        <p:txBody>
          <a:bodyPr wrap="square" rtlCol="0">
            <a:spAutoFit/>
          </a:bodyPr>
          <a:lstStyle/>
          <a:p>
            <a:r>
              <a:rPr lang="en-US" dirty="0">
                <a:solidFill>
                  <a:srgbClr val="7030A0"/>
                </a:solidFill>
              </a:rPr>
              <a:t>Aka "Dagger" </a:t>
            </a:r>
            <a:r>
              <a:rPr lang="en-US" dirty="0">
                <a:solidFill>
                  <a:srgbClr val="7030A0"/>
                </a:solidFill>
                <a:sym typeface="Wingdings" panose="05000000000000000000" pitchFamily="2" charset="2"/>
              </a:rPr>
              <a:t></a:t>
            </a:r>
            <a:endParaRPr lang="en-US" dirty="0">
              <a:solidFill>
                <a:srgbClr val="7030A0"/>
              </a:solidFill>
            </a:endParaRPr>
          </a:p>
        </p:txBody>
      </p:sp>
      <p:grpSp>
        <p:nvGrpSpPr>
          <p:cNvPr id="20" name="Group 19">
            <a:extLst>
              <a:ext uri="{FF2B5EF4-FFF2-40B4-BE49-F238E27FC236}">
                <a16:creationId xmlns:a16="http://schemas.microsoft.com/office/drawing/2014/main" id="{A8C5F091-2E07-477B-AC94-555E173AAD35}"/>
              </a:ext>
            </a:extLst>
          </p:cNvPr>
          <p:cNvGrpSpPr/>
          <p:nvPr/>
        </p:nvGrpSpPr>
        <p:grpSpPr>
          <a:xfrm>
            <a:off x="2402304" y="4841886"/>
            <a:ext cx="4339393" cy="880369"/>
            <a:chOff x="411573" y="4887963"/>
            <a:chExt cx="4339393" cy="880369"/>
          </a:xfrm>
          <a:scene3d>
            <a:camera prst="orthographicFront">
              <a:rot lat="0" lon="0" rev="0"/>
            </a:camera>
            <a:lightRig rig="glow" dir="t">
              <a:rot lat="0" lon="0" rev="4800000"/>
            </a:lightRig>
          </a:scene3d>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F6745FA-7731-4106-B5A6-0609DA0B6FFA}"/>
                    </a:ext>
                  </a:extLst>
                </p:cNvPr>
                <p:cNvSpPr txBox="1"/>
                <p:nvPr/>
              </p:nvSpPr>
              <p:spPr>
                <a:xfrm>
                  <a:off x="2160257" y="4887963"/>
                  <a:ext cx="2590709" cy="880369"/>
                </a:xfrm>
                <a:prstGeom prst="rect">
                  <a:avLst/>
                </a:prstGeom>
                <a:noFill/>
                <a:ln>
                  <a:noFill/>
                </a:ln>
                <a:effectLst>
                  <a:outerShdw blurRad="190500" dist="228600" dir="2700000" algn="ctr">
                    <a:srgbClr val="000000">
                      <a:alpha val="30000"/>
                    </a:srgbClr>
                  </a:outerShdw>
                </a:effectLst>
                <a:sp3d prstMaterial="matte">
                  <a:bevelT w="127000" h="63500"/>
                </a:sp3d>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𝑏</m:t>
                                  </m:r>
                                </m:e>
                                <m:e>
                                  <m:r>
                                    <a:rPr lang="en-US" b="0" i="1" smtClean="0">
                                      <a:latin typeface="Cambria Math" panose="02040503050406030204" pitchFamily="18" charset="0"/>
                                    </a:rPr>
                                    <m:t>𝑐</m:t>
                                  </m:r>
                                </m:e>
                              </m:mr>
                              <m:mr>
                                <m:e>
                                  <m:r>
                                    <a:rPr lang="en-US" b="0" i="1" smtClean="0">
                                      <a:latin typeface="Cambria Math" panose="02040503050406030204" pitchFamily="18" charset="0"/>
                                    </a:rPr>
                                    <m:t>𝑑</m:t>
                                  </m:r>
                                </m:e>
                                <m:e>
                                  <m:r>
                                    <a:rPr lang="en-US" b="0" i="1" smtClean="0">
                                      <a:latin typeface="Cambria Math" panose="02040503050406030204" pitchFamily="18" charset="0"/>
                                    </a:rPr>
                                    <m:t>𝑒</m:t>
                                  </m:r>
                                </m:e>
                                <m:e>
                                  <m:r>
                                    <a:rPr lang="en-US" b="0" i="1" smtClean="0">
                                      <a:latin typeface="Cambria Math" panose="02040503050406030204" pitchFamily="18" charset="0"/>
                                    </a:rPr>
                                    <m:t>𝑓</m:t>
                                  </m:r>
                                </m:e>
                              </m:mr>
                              <m:mr>
                                <m:e>
                                  <m:r>
                                    <a:rPr lang="en-US" b="0" i="1" smtClean="0">
                                      <a:latin typeface="Cambria Math" panose="02040503050406030204" pitchFamily="18" charset="0"/>
                                    </a:rPr>
                                    <m:t>𝑔</m:t>
                                  </m:r>
                                </m:e>
                                <m:e>
                                  <m:r>
                                    <a:rPr lang="en-US" b="0" i="1" smtClean="0">
                                      <a:latin typeface="Cambria Math" panose="02040503050406030204" pitchFamily="18" charset="0"/>
                                    </a:rPr>
                                    <m:t>h</m:t>
                                  </m:r>
                                </m:e>
                                <m:e>
                                  <m:r>
                                    <a:rPr lang="en-US" b="0" i="1" smtClean="0">
                                      <a:latin typeface="Cambria Math" panose="02040503050406030204" pitchFamily="18" charset="0"/>
                                    </a:rPr>
                                    <m:t>𝑖</m:t>
                                  </m:r>
                                </m:e>
                              </m:mr>
                            </m:m>
                          </m:e>
                        </m:d>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𝑖</m:t>
                        </m:r>
                      </m:oMath>
                    </m:oMathPara>
                  </a14:m>
                  <a:endParaRPr lang="en-US" dirty="0"/>
                </a:p>
              </p:txBody>
            </p:sp>
          </mc:Choice>
          <mc:Fallback xmlns="">
            <p:sp>
              <p:nvSpPr>
                <p:cNvPr id="21" name="TextBox 20">
                  <a:extLst>
                    <a:ext uri="{FF2B5EF4-FFF2-40B4-BE49-F238E27FC236}">
                      <a16:creationId xmlns:a16="http://schemas.microsoft.com/office/drawing/2014/main" id="{0F6745FA-7731-4106-B5A6-0609DA0B6FFA}"/>
                    </a:ext>
                  </a:extLst>
                </p:cNvPr>
                <p:cNvSpPr txBox="1">
                  <a:spLocks noRot="1" noChangeAspect="1" noMove="1" noResize="1" noEditPoints="1" noAdjustHandles="1" noChangeArrowheads="1" noChangeShapeType="1" noTextEdit="1"/>
                </p:cNvSpPr>
                <p:nvPr/>
              </p:nvSpPr>
              <p:spPr>
                <a:xfrm>
                  <a:off x="2160257" y="4887963"/>
                  <a:ext cx="2590709" cy="880369"/>
                </a:xfrm>
                <a:prstGeom prst="rect">
                  <a:avLst/>
                </a:prstGeom>
                <a:blipFill>
                  <a:blip r:embed="rId6"/>
                  <a:stretch>
                    <a:fillRect/>
                  </a:stretch>
                </a:blipFill>
                <a:ln>
                  <a:noFill/>
                </a:ln>
                <a:effectLst>
                  <a:outerShdw blurRad="190500" dist="228600" dir="2700000" algn="ctr">
                    <a:srgbClr val="000000">
                      <a:alpha val="30000"/>
                    </a:srgbClr>
                  </a:outerShdw>
                </a:effectLst>
              </p:spPr>
              <p:txBody>
                <a:bodyPr/>
                <a:lstStyle/>
                <a:p>
                  <a:r>
                    <a:rPr lang="en-US">
                      <a:noFill/>
                    </a:rPr>
                    <a:t> </a:t>
                  </a:r>
                </a:p>
              </p:txBody>
            </p:sp>
          </mc:Fallback>
        </mc:AlternateContent>
        <p:sp>
          <p:nvSpPr>
            <p:cNvPr id="22" name="TextBox 21">
              <a:extLst>
                <a:ext uri="{FF2B5EF4-FFF2-40B4-BE49-F238E27FC236}">
                  <a16:creationId xmlns:a16="http://schemas.microsoft.com/office/drawing/2014/main" id="{9AC8B7C6-D91B-4986-B0C2-12ECE0B9ABA8}"/>
                </a:ext>
              </a:extLst>
            </p:cNvPr>
            <p:cNvSpPr txBox="1"/>
            <p:nvPr/>
          </p:nvSpPr>
          <p:spPr>
            <a:xfrm>
              <a:off x="411573" y="5143481"/>
              <a:ext cx="1748684" cy="369332"/>
            </a:xfrm>
            <a:prstGeom prst="rect">
              <a:avLst/>
            </a:prstGeom>
            <a:noFill/>
            <a:ln>
              <a:noFill/>
            </a:ln>
            <a:effectLst>
              <a:outerShdw blurRad="190500" dist="228600" dir="2700000" algn="ctr">
                <a:srgbClr val="000000">
                  <a:alpha val="30000"/>
                </a:srgbClr>
              </a:outerShdw>
            </a:effectLst>
            <a:sp3d prstMaterial="matte">
              <a:bevelT w="127000" h="63500"/>
            </a:sp3d>
          </p:spPr>
          <p:txBody>
            <a:bodyPr wrap="square" rtlCol="0">
              <a:spAutoFit/>
            </a:bodyPr>
            <a:lstStyle/>
            <a:p>
              <a:r>
                <a:rPr lang="en-US" dirty="0">
                  <a:solidFill>
                    <a:srgbClr val="7030A0"/>
                  </a:solidFill>
                </a:rPr>
                <a:t>The "Trace" </a:t>
              </a:r>
              <a:r>
                <a:rPr lang="en-US" dirty="0">
                  <a:solidFill>
                    <a:srgbClr val="7030A0"/>
                  </a:solidFill>
                  <a:sym typeface="Wingdings" panose="05000000000000000000" pitchFamily="2" charset="2"/>
                </a:rPr>
                <a:t></a:t>
              </a:r>
              <a:endParaRPr lang="en-US" dirty="0">
                <a:solidFill>
                  <a:srgbClr val="7030A0"/>
                </a:solidFill>
              </a:endParaRPr>
            </a:p>
          </p:txBody>
        </p:sp>
        <p:cxnSp>
          <p:nvCxnSpPr>
            <p:cNvPr id="23" name="Straight Arrow Connector 22">
              <a:extLst>
                <a:ext uri="{FF2B5EF4-FFF2-40B4-BE49-F238E27FC236}">
                  <a16:creationId xmlns:a16="http://schemas.microsoft.com/office/drawing/2014/main" id="{101DAE41-6165-43A4-AFDC-4750F3A3865A}"/>
                </a:ext>
              </a:extLst>
            </p:cNvPr>
            <p:cNvCxnSpPr>
              <a:cxnSpLocks/>
            </p:cNvCxnSpPr>
            <p:nvPr/>
          </p:nvCxnSpPr>
          <p:spPr>
            <a:xfrm>
              <a:off x="2595716" y="4971919"/>
              <a:ext cx="774290" cy="642936"/>
            </a:xfrm>
            <a:prstGeom prst="straightConnector1">
              <a:avLst/>
            </a:prstGeom>
            <a:ln w="28575">
              <a:noFill/>
              <a:tailEnd type="triangle"/>
            </a:ln>
            <a:effectLst>
              <a:outerShdw blurRad="190500" dist="228600" dir="2700000" algn="ctr">
                <a:srgbClr val="000000">
                  <a:alpha val="30000"/>
                </a:srgbClr>
              </a:outerShdw>
            </a:effectLst>
            <a:sp3d prstMaterial="matte">
              <a:bevelT w="127000" h="63500"/>
            </a:sp3d>
          </p:spPr>
          <p:style>
            <a:lnRef idx="1">
              <a:schemeClr val="accent1"/>
            </a:lnRef>
            <a:fillRef idx="0">
              <a:schemeClr val="accent1"/>
            </a:fillRef>
            <a:effectRef idx="0">
              <a:schemeClr val="accent1"/>
            </a:effectRef>
            <a:fontRef idx="minor">
              <a:schemeClr val="tx1"/>
            </a:fontRef>
          </p:style>
        </p:cxnSp>
      </p:grpSp>
      <p:cxnSp>
        <p:nvCxnSpPr>
          <p:cNvPr id="25" name="Straight Connector 24">
            <a:extLst>
              <a:ext uri="{FF2B5EF4-FFF2-40B4-BE49-F238E27FC236}">
                <a16:creationId xmlns:a16="http://schemas.microsoft.com/office/drawing/2014/main" id="{7983B842-CEBC-4787-822C-FBE6FB7E0FC8}"/>
              </a:ext>
            </a:extLst>
          </p:cNvPr>
          <p:cNvCxnSpPr>
            <a:cxnSpLocks/>
          </p:cNvCxnSpPr>
          <p:nvPr/>
        </p:nvCxnSpPr>
        <p:spPr>
          <a:xfrm>
            <a:off x="4625945" y="5000917"/>
            <a:ext cx="730092" cy="5676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4BD4C66-693A-4B03-8AA3-0F75B2EB6238}"/>
              </a:ext>
            </a:extLst>
          </p:cNvPr>
          <p:cNvSpPr txBox="1"/>
          <p:nvPr/>
        </p:nvSpPr>
        <p:spPr>
          <a:xfrm>
            <a:off x="2512355" y="5892371"/>
            <a:ext cx="4119290" cy="369332"/>
          </a:xfrm>
          <a:prstGeom prst="rect">
            <a:avLst/>
          </a:prstGeom>
          <a:noFill/>
        </p:spPr>
        <p:txBody>
          <a:bodyPr wrap="square" rtlCol="0">
            <a:spAutoFit/>
          </a:bodyPr>
          <a:lstStyle/>
          <a:p>
            <a:pPr algn="ctr"/>
            <a:r>
              <a:rPr lang="en-US" dirty="0">
                <a:solidFill>
                  <a:srgbClr val="FF0000"/>
                </a:solidFill>
              </a:rPr>
              <a:t>Note: Only </a:t>
            </a:r>
            <a:r>
              <a:rPr lang="en-US" b="1" dirty="0">
                <a:solidFill>
                  <a:srgbClr val="FF0000"/>
                </a:solidFill>
              </a:rPr>
              <a:t>square</a:t>
            </a:r>
            <a:r>
              <a:rPr lang="en-US" dirty="0">
                <a:solidFill>
                  <a:srgbClr val="FF0000"/>
                </a:solidFill>
              </a:rPr>
              <a:t> matrices have a trace!</a:t>
            </a:r>
          </a:p>
        </p:txBody>
      </p:sp>
    </p:spTree>
    <p:extLst>
      <p:ext uri="{BB962C8B-B14F-4D97-AF65-F5344CB8AC3E}">
        <p14:creationId xmlns:p14="http://schemas.microsoft.com/office/powerpoint/2010/main" val="1175951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left)">
                                      <p:cBhvr>
                                        <p:cTn id="31" dur="500"/>
                                        <p:tgtEl>
                                          <p:spTgt spid="25"/>
                                        </p:tgtEl>
                                      </p:cBhvr>
                                    </p:animEffect>
                                  </p:childTnLst>
                                </p:cTn>
                              </p:par>
                            </p:childTnLst>
                          </p:cTn>
                        </p:par>
                        <p:par>
                          <p:cTn id="32" fill="hold">
                            <p:stCondLst>
                              <p:cond delay="1000"/>
                            </p:stCondLst>
                            <p:childTnLst>
                              <p:par>
                                <p:cTn id="33" presetID="2" presetClass="entr" presetSubtype="4" fill="hold" grpId="0" nodeType="after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ppt_x"/>
                                          </p:val>
                                        </p:tav>
                                        <p:tav tm="100000">
                                          <p:val>
                                            <p:strVal val="#ppt_x"/>
                                          </p:val>
                                        </p:tav>
                                      </p:tavLst>
                                    </p:anim>
                                    <p:anim calcmode="lin" valueType="num">
                                      <p:cBhvr additive="base">
                                        <p:cTn id="3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3" grpId="0"/>
      <p:bldP spid="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Hermitian Matrix</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64</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A56ADA7-74A9-4D74-BD6A-739E35940EEB}"/>
                  </a:ext>
                </a:extLst>
              </p:cNvPr>
              <p:cNvSpPr txBox="1"/>
              <p:nvPr/>
            </p:nvSpPr>
            <p:spPr>
              <a:xfrm>
                <a:off x="2670146" y="5464716"/>
                <a:ext cx="1190647" cy="442044"/>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p>
                        <m:sSupPr>
                          <m:ctrlPr>
                            <a:rPr lang="en-US" sz="2800" i="1" smtClean="0">
                              <a:ln>
                                <a:solidFill>
                                  <a:srgbClr val="FF0000"/>
                                </a:solidFill>
                              </a:ln>
                              <a:solidFill>
                                <a:srgbClr val="FF0000"/>
                              </a:solidFill>
                              <a:latin typeface="Cambria Math" panose="02040503050406030204" pitchFamily="18" charset="0"/>
                            </a:rPr>
                          </m:ctrlPr>
                        </m:sSupPr>
                        <m:e>
                          <m:r>
                            <a:rPr lang="en-US" sz="2800" b="1" i="1" smtClean="0">
                              <a:ln>
                                <a:solidFill>
                                  <a:srgbClr val="FF0000"/>
                                </a:solidFill>
                              </a:ln>
                              <a:solidFill>
                                <a:srgbClr val="FF0000"/>
                              </a:solidFill>
                              <a:latin typeface="Cambria Math" panose="02040503050406030204" pitchFamily="18" charset="0"/>
                            </a:rPr>
                            <m:t>𝑨</m:t>
                          </m:r>
                        </m:e>
                        <m:sup>
                          <m:r>
                            <a:rPr lang="en-US" sz="2800" i="1" smtClean="0">
                              <a:ln>
                                <a:solidFill>
                                  <a:srgbClr val="FF0000"/>
                                </a:solidFill>
                              </a:ln>
                              <a:solidFill>
                                <a:srgbClr val="FF0000"/>
                              </a:solidFill>
                              <a:latin typeface="Cambria Math" panose="02040503050406030204" pitchFamily="18" charset="0"/>
                              <a:ea typeface="Cambria Math" panose="02040503050406030204" pitchFamily="18" charset="0"/>
                            </a:rPr>
                            <m:t>†</m:t>
                          </m:r>
                        </m:sup>
                      </m:sSup>
                      <m:r>
                        <a:rPr lang="en-US" sz="2800" b="0" i="1" smtClean="0">
                          <a:ln>
                            <a:solidFill>
                              <a:srgbClr val="FF0000"/>
                            </a:solidFill>
                          </a:ln>
                          <a:solidFill>
                            <a:srgbClr val="FF0000"/>
                          </a:solidFill>
                          <a:latin typeface="Cambria Math" panose="02040503050406030204" pitchFamily="18" charset="0"/>
                        </a:rPr>
                        <m:t>=</m:t>
                      </m:r>
                      <m:r>
                        <a:rPr lang="en-US" sz="2800" b="1" i="1" smtClean="0">
                          <a:ln>
                            <a:solidFill>
                              <a:srgbClr val="FF0000"/>
                            </a:solidFill>
                          </a:ln>
                          <a:solidFill>
                            <a:srgbClr val="FF0000"/>
                          </a:solidFill>
                          <a:latin typeface="Cambria Math" panose="02040503050406030204" pitchFamily="18" charset="0"/>
                        </a:rPr>
                        <m:t>𝑨</m:t>
                      </m:r>
                    </m:oMath>
                  </m:oMathPara>
                </a14:m>
                <a:endParaRPr lang="en-US" sz="2800" b="1" dirty="0">
                  <a:ln>
                    <a:solidFill>
                      <a:srgbClr val="FF0000"/>
                    </a:solidFill>
                  </a:ln>
                  <a:solidFill>
                    <a:srgbClr val="FF0000"/>
                  </a:solidFill>
                </a:endParaRPr>
              </a:p>
            </p:txBody>
          </p:sp>
        </mc:Choice>
        <mc:Fallback xmlns="">
          <p:sp>
            <p:nvSpPr>
              <p:cNvPr id="5" name="TextBox 4">
                <a:extLst>
                  <a:ext uri="{FF2B5EF4-FFF2-40B4-BE49-F238E27FC236}">
                    <a16:creationId xmlns:a16="http://schemas.microsoft.com/office/drawing/2014/main" id="{5A56ADA7-74A9-4D74-BD6A-739E35940EEB}"/>
                  </a:ext>
                </a:extLst>
              </p:cNvPr>
              <p:cNvSpPr txBox="1">
                <a:spLocks noRot="1" noChangeAspect="1" noMove="1" noResize="1" noEditPoints="1" noAdjustHandles="1" noChangeArrowheads="1" noChangeShapeType="1" noTextEdit="1"/>
              </p:cNvSpPr>
              <p:nvPr/>
            </p:nvSpPr>
            <p:spPr>
              <a:xfrm>
                <a:off x="2670146" y="5464716"/>
                <a:ext cx="1190647" cy="442044"/>
              </a:xfrm>
              <a:prstGeom prst="rect">
                <a:avLst/>
              </a:prstGeom>
              <a:blipFill>
                <a:blip r:embed="rId3"/>
                <a:stretch>
                  <a:fillRect/>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CB8D82FA-6EC7-4AC7-84CA-CBA38D7FDCCB}"/>
              </a:ext>
            </a:extLst>
          </p:cNvPr>
          <p:cNvPicPr>
            <a:picLocks noChangeAspect="1"/>
          </p:cNvPicPr>
          <p:nvPr/>
        </p:nvPicPr>
        <p:blipFill rotWithShape="1">
          <a:blip r:embed="rId4"/>
          <a:srcRect l="17124"/>
          <a:stretch/>
        </p:blipFill>
        <p:spPr>
          <a:xfrm>
            <a:off x="2027903" y="1671845"/>
            <a:ext cx="3333258" cy="2793703"/>
          </a:xfrm>
          <a:prstGeom prst="rect">
            <a:avLst/>
          </a:prstGeom>
        </p:spPr>
      </p:pic>
      <p:grpSp>
        <p:nvGrpSpPr>
          <p:cNvPr id="13" name="Group 12">
            <a:extLst>
              <a:ext uri="{FF2B5EF4-FFF2-40B4-BE49-F238E27FC236}">
                <a16:creationId xmlns:a16="http://schemas.microsoft.com/office/drawing/2014/main" id="{3D252F75-A9D5-4BBC-9AED-427DA71F0B61}"/>
              </a:ext>
            </a:extLst>
          </p:cNvPr>
          <p:cNvGrpSpPr/>
          <p:nvPr/>
        </p:nvGrpSpPr>
        <p:grpSpPr>
          <a:xfrm>
            <a:off x="6457950" y="1671845"/>
            <a:ext cx="1541208" cy="2541394"/>
            <a:chOff x="6457950" y="1671845"/>
            <a:chExt cx="1541208" cy="2541394"/>
          </a:xfrm>
        </p:grpSpPr>
        <p:pic>
          <p:nvPicPr>
            <p:cNvPr id="6" name="Picture 5">
              <a:extLst>
                <a:ext uri="{FF2B5EF4-FFF2-40B4-BE49-F238E27FC236}">
                  <a16:creationId xmlns:a16="http://schemas.microsoft.com/office/drawing/2014/main" id="{9934E926-71B0-4AB8-9CFF-ADF49E94227A}"/>
                </a:ext>
              </a:extLst>
            </p:cNvPr>
            <p:cNvPicPr>
              <a:picLocks noChangeAspect="1"/>
            </p:cNvPicPr>
            <p:nvPr/>
          </p:nvPicPr>
          <p:blipFill>
            <a:blip r:embed="rId5"/>
            <a:stretch>
              <a:fillRect/>
            </a:stretch>
          </p:blipFill>
          <p:spPr>
            <a:xfrm>
              <a:off x="6556350" y="1671845"/>
              <a:ext cx="1344408" cy="1816445"/>
            </a:xfrm>
            <a:prstGeom prst="rect">
              <a:avLst/>
            </a:prstGeom>
          </p:spPr>
        </p:pic>
        <p:sp>
          <p:nvSpPr>
            <p:cNvPr id="7" name="TextBox 6">
              <a:extLst>
                <a:ext uri="{FF2B5EF4-FFF2-40B4-BE49-F238E27FC236}">
                  <a16:creationId xmlns:a16="http://schemas.microsoft.com/office/drawing/2014/main" id="{1F4C0DEB-6DDE-4B3B-A265-87944E0FCC48}"/>
                </a:ext>
              </a:extLst>
            </p:cNvPr>
            <p:cNvSpPr txBox="1"/>
            <p:nvPr/>
          </p:nvSpPr>
          <p:spPr>
            <a:xfrm>
              <a:off x="6457950" y="3628464"/>
              <a:ext cx="1541208" cy="584775"/>
            </a:xfrm>
            <a:prstGeom prst="rect">
              <a:avLst/>
            </a:prstGeom>
            <a:noFill/>
          </p:spPr>
          <p:txBody>
            <a:bodyPr wrap="square" rtlCol="0">
              <a:spAutoFit/>
            </a:bodyPr>
            <a:lstStyle/>
            <a:p>
              <a:pPr algn="ctr"/>
              <a:r>
                <a:rPr lang="en-US" sz="1600" dirty="0"/>
                <a:t>Charles Hermite</a:t>
              </a:r>
            </a:p>
            <a:p>
              <a:pPr algn="ctr"/>
              <a:r>
                <a:rPr lang="en-US" sz="1600" dirty="0"/>
                <a:t>(1822-1901)</a:t>
              </a:r>
            </a:p>
          </p:txBody>
        </p:sp>
      </p:grpSp>
      <p:sp>
        <p:nvSpPr>
          <p:cNvPr id="11" name="TextBox 10">
            <a:extLst>
              <a:ext uri="{FF2B5EF4-FFF2-40B4-BE49-F238E27FC236}">
                <a16:creationId xmlns:a16="http://schemas.microsoft.com/office/drawing/2014/main" id="{BAAD3BE0-7866-4305-A85C-2FFE7E2D6F3D}"/>
              </a:ext>
            </a:extLst>
          </p:cNvPr>
          <p:cNvSpPr txBox="1"/>
          <p:nvPr/>
        </p:nvSpPr>
        <p:spPr>
          <a:xfrm>
            <a:off x="5927067" y="5016877"/>
            <a:ext cx="2588283" cy="707886"/>
          </a:xfrm>
          <a:prstGeom prst="rect">
            <a:avLst/>
          </a:prstGeom>
          <a:noFill/>
          <a:ln>
            <a:solidFill>
              <a:srgbClr val="7030A0"/>
            </a:solidFill>
          </a:ln>
        </p:spPr>
        <p:txBody>
          <a:bodyPr wrap="square" rtlCol="0">
            <a:spAutoFit/>
          </a:bodyPr>
          <a:lstStyle/>
          <a:p>
            <a:pPr algn="ctr"/>
            <a:r>
              <a:rPr lang="en-US" sz="2000" dirty="0">
                <a:solidFill>
                  <a:srgbClr val="7030A0"/>
                </a:solidFill>
              </a:rPr>
              <a:t>Note: </a:t>
            </a:r>
            <a:r>
              <a:rPr lang="en-US" sz="2000" b="1" dirty="0">
                <a:solidFill>
                  <a:srgbClr val="7030A0"/>
                </a:solidFill>
              </a:rPr>
              <a:t>H</a:t>
            </a:r>
            <a:r>
              <a:rPr lang="en-US" sz="2000" dirty="0">
                <a:solidFill>
                  <a:srgbClr val="7030A0"/>
                </a:solidFill>
              </a:rPr>
              <a:t> may also refer to a </a:t>
            </a:r>
            <a:r>
              <a:rPr lang="en-US" sz="2000" dirty="0">
                <a:ln>
                  <a:solidFill>
                    <a:schemeClr val="tx1"/>
                  </a:solidFill>
                </a:ln>
              </a:rPr>
              <a:t>Hadamard</a:t>
            </a:r>
            <a:r>
              <a:rPr lang="en-US" sz="2000" dirty="0">
                <a:solidFill>
                  <a:srgbClr val="7030A0"/>
                </a:solidFill>
              </a:rPr>
              <a:t> Matrix</a:t>
            </a:r>
          </a:p>
        </p:txBody>
      </p:sp>
      <p:sp>
        <p:nvSpPr>
          <p:cNvPr id="8" name="Rectangle 7">
            <a:extLst>
              <a:ext uri="{FF2B5EF4-FFF2-40B4-BE49-F238E27FC236}">
                <a16:creationId xmlns:a16="http://schemas.microsoft.com/office/drawing/2014/main" id="{4F139220-D4FC-47EF-B813-9E2C8118A579}"/>
              </a:ext>
            </a:extLst>
          </p:cNvPr>
          <p:cNvSpPr/>
          <p:nvPr/>
        </p:nvSpPr>
        <p:spPr>
          <a:xfrm>
            <a:off x="3716594" y="1789471"/>
            <a:ext cx="634180" cy="5628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DA5F9B2-DB74-4E21-A90C-A0F3312C7DA4}"/>
              </a:ext>
            </a:extLst>
          </p:cNvPr>
          <p:cNvSpPr/>
          <p:nvPr/>
        </p:nvSpPr>
        <p:spPr>
          <a:xfrm>
            <a:off x="2327787" y="3147551"/>
            <a:ext cx="634180" cy="5628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Curved Right 8">
            <a:extLst>
              <a:ext uri="{FF2B5EF4-FFF2-40B4-BE49-F238E27FC236}">
                <a16:creationId xmlns:a16="http://schemas.microsoft.com/office/drawing/2014/main" id="{AA24B6C9-81EA-430D-8539-A0089FCD9175}"/>
              </a:ext>
            </a:extLst>
          </p:cNvPr>
          <p:cNvSpPr/>
          <p:nvPr/>
        </p:nvSpPr>
        <p:spPr>
          <a:xfrm rot="2800341">
            <a:off x="2564626" y="1598199"/>
            <a:ext cx="794679" cy="162299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7665289A-A2CE-41DB-A1FE-222F993054E4}"/>
              </a:ext>
            </a:extLst>
          </p:cNvPr>
          <p:cNvSpPr txBox="1"/>
          <p:nvPr/>
        </p:nvSpPr>
        <p:spPr>
          <a:xfrm>
            <a:off x="423307" y="2131888"/>
            <a:ext cx="1443070" cy="2031325"/>
          </a:xfrm>
          <a:prstGeom prst="rect">
            <a:avLst/>
          </a:prstGeom>
          <a:noFill/>
        </p:spPr>
        <p:txBody>
          <a:bodyPr wrap="square" rtlCol="0">
            <a:spAutoFit/>
          </a:bodyPr>
          <a:lstStyle/>
          <a:p>
            <a:pPr algn="ctr"/>
            <a:r>
              <a:rPr lang="en-US" dirty="0">
                <a:solidFill>
                  <a:srgbClr val="7030A0"/>
                </a:solidFill>
              </a:rPr>
              <a:t>All </a:t>
            </a:r>
            <a:r>
              <a:rPr lang="en-US" b="1" dirty="0"/>
              <a:t>Hermitian</a:t>
            </a:r>
            <a:r>
              <a:rPr lang="en-US" dirty="0">
                <a:solidFill>
                  <a:srgbClr val="7030A0"/>
                </a:solidFill>
              </a:rPr>
              <a:t> matrices are </a:t>
            </a:r>
            <a:r>
              <a:rPr lang="en-US" b="1" dirty="0">
                <a:solidFill>
                  <a:srgbClr val="7030A0"/>
                </a:solidFill>
              </a:rPr>
              <a:t>square</a:t>
            </a:r>
            <a:r>
              <a:rPr lang="en-US" dirty="0">
                <a:solidFill>
                  <a:srgbClr val="7030A0"/>
                </a:solidFill>
              </a:rPr>
              <a:t> and equal to their own </a:t>
            </a:r>
            <a:r>
              <a:rPr lang="en-US" b="1" dirty="0">
                <a:solidFill>
                  <a:srgbClr val="7030A0"/>
                </a:solidFill>
              </a:rPr>
              <a:t>conjugate</a:t>
            </a:r>
            <a:r>
              <a:rPr lang="en-US" dirty="0">
                <a:solidFill>
                  <a:srgbClr val="7030A0"/>
                </a:solidFill>
              </a:rPr>
              <a:t> </a:t>
            </a:r>
            <a:r>
              <a:rPr lang="en-US" b="1" dirty="0">
                <a:solidFill>
                  <a:srgbClr val="7030A0"/>
                </a:solidFill>
              </a:rPr>
              <a:t>transpose</a:t>
            </a:r>
          </a:p>
        </p:txBody>
      </p:sp>
      <p:sp>
        <p:nvSpPr>
          <p:cNvPr id="15" name="TextBox 14">
            <a:extLst>
              <a:ext uri="{FF2B5EF4-FFF2-40B4-BE49-F238E27FC236}">
                <a16:creationId xmlns:a16="http://schemas.microsoft.com/office/drawing/2014/main" id="{87743B72-D366-4D8B-A841-B7C306564809}"/>
              </a:ext>
            </a:extLst>
          </p:cNvPr>
          <p:cNvSpPr txBox="1"/>
          <p:nvPr/>
        </p:nvSpPr>
        <p:spPr>
          <a:xfrm>
            <a:off x="2027903" y="5001488"/>
            <a:ext cx="2475135" cy="369332"/>
          </a:xfrm>
          <a:prstGeom prst="rect">
            <a:avLst/>
          </a:prstGeom>
          <a:noFill/>
        </p:spPr>
        <p:txBody>
          <a:bodyPr wrap="square">
            <a:spAutoFit/>
          </a:bodyPr>
          <a:lstStyle/>
          <a:p>
            <a:pPr algn="ctr"/>
            <a:r>
              <a:rPr lang="en-US" dirty="0">
                <a:solidFill>
                  <a:srgbClr val="FF0000"/>
                </a:solidFill>
              </a:rPr>
              <a:t>A matrix is </a:t>
            </a:r>
            <a:r>
              <a:rPr lang="en-US" b="1" dirty="0"/>
              <a:t>Hermitian</a:t>
            </a:r>
            <a:r>
              <a:rPr lang="en-US" dirty="0">
                <a:solidFill>
                  <a:srgbClr val="FF0000"/>
                </a:solidFill>
              </a:rPr>
              <a:t> if </a:t>
            </a:r>
          </a:p>
        </p:txBody>
      </p:sp>
    </p:spTree>
    <p:extLst>
      <p:ext uri="{BB962C8B-B14F-4D97-AF65-F5344CB8AC3E}">
        <p14:creationId xmlns:p14="http://schemas.microsoft.com/office/powerpoint/2010/main" val="3434344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inVertical)">
                                      <p:cBhvr>
                                        <p:cTn id="12" dur="500"/>
                                        <p:tgtEl>
                                          <p:spTgt spid="15"/>
                                        </p:tgtEl>
                                      </p:cBhvr>
                                    </p:animEffect>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fltVal val="0"/>
                                          </p:val>
                                        </p:tav>
                                        <p:tav tm="100000">
                                          <p:val>
                                            <p:strVal val="#ppt_w"/>
                                          </p:val>
                                        </p:tav>
                                      </p:tavLst>
                                    </p:anim>
                                    <p:anim calcmode="lin" valueType="num">
                                      <p:cBhvr>
                                        <p:cTn id="17" dur="500" fill="hold"/>
                                        <p:tgtEl>
                                          <p:spTgt spid="5"/>
                                        </p:tgtEl>
                                        <p:attrNameLst>
                                          <p:attrName>ppt_h</p:attrName>
                                        </p:attrNameLst>
                                      </p:cBhvr>
                                      <p:tavLst>
                                        <p:tav tm="0">
                                          <p:val>
                                            <p:fltVal val="0"/>
                                          </p:val>
                                        </p:tav>
                                        <p:tav tm="100000">
                                          <p:val>
                                            <p:strVal val="#ppt_h"/>
                                          </p:val>
                                        </p:tav>
                                      </p:tavLst>
                                    </p:anim>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animBg="1"/>
      <p:bldP spid="12" grpId="0"/>
      <p:bldP spid="1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Complex </a:t>
            </a:r>
            <a:r>
              <a:rPr lang="en-US" sz="3200" b="1" dirty="0">
                <a:latin typeface="+mn-lt"/>
              </a:rPr>
              <a:t>Vector</a:t>
            </a:r>
            <a:r>
              <a:rPr lang="en-US" sz="3200" dirty="0">
                <a:latin typeface="+mn-lt"/>
              </a:rPr>
              <a:t> Algebra</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65</a:t>
            </a:fld>
            <a:endParaRPr lang="en-US" dirty="0"/>
          </a:p>
        </p:txBody>
      </p:sp>
      <p:pic>
        <p:nvPicPr>
          <p:cNvPr id="17" name="Picture 16">
            <a:extLst>
              <a:ext uri="{FF2B5EF4-FFF2-40B4-BE49-F238E27FC236}">
                <a16:creationId xmlns:a16="http://schemas.microsoft.com/office/drawing/2014/main" id="{713EED00-C1C4-41EC-AAA2-9C7B1294B020}"/>
              </a:ext>
            </a:extLst>
          </p:cNvPr>
          <p:cNvPicPr>
            <a:picLocks noChangeAspect="1"/>
          </p:cNvPicPr>
          <p:nvPr/>
        </p:nvPicPr>
        <p:blipFill>
          <a:blip r:embed="rId3"/>
          <a:stretch>
            <a:fillRect/>
          </a:stretch>
        </p:blipFill>
        <p:spPr>
          <a:xfrm>
            <a:off x="530941" y="1582577"/>
            <a:ext cx="5333417" cy="1394634"/>
          </a:xfrm>
          <a:prstGeom prst="rect">
            <a:avLst/>
          </a:prstGeom>
        </p:spPr>
      </p:pic>
      <p:pic>
        <p:nvPicPr>
          <p:cNvPr id="20" name="Picture 19">
            <a:extLst>
              <a:ext uri="{FF2B5EF4-FFF2-40B4-BE49-F238E27FC236}">
                <a16:creationId xmlns:a16="http://schemas.microsoft.com/office/drawing/2014/main" id="{EB08B7A0-C6CB-49B0-8CFF-CBEF87BA2E33}"/>
              </a:ext>
            </a:extLst>
          </p:cNvPr>
          <p:cNvPicPr>
            <a:picLocks noChangeAspect="1"/>
          </p:cNvPicPr>
          <p:nvPr/>
        </p:nvPicPr>
        <p:blipFill rotWithShape="1">
          <a:blip r:embed="rId4"/>
          <a:srcRect r="2521"/>
          <a:stretch/>
        </p:blipFill>
        <p:spPr>
          <a:xfrm>
            <a:off x="1343961" y="3244313"/>
            <a:ext cx="3707376" cy="1272954"/>
          </a:xfrm>
          <a:prstGeom prst="rect">
            <a:avLst/>
          </a:prstGeom>
        </p:spPr>
      </p:pic>
      <p:pic>
        <p:nvPicPr>
          <p:cNvPr id="23" name="Picture 22">
            <a:extLst>
              <a:ext uri="{FF2B5EF4-FFF2-40B4-BE49-F238E27FC236}">
                <a16:creationId xmlns:a16="http://schemas.microsoft.com/office/drawing/2014/main" id="{842D03FF-327E-44FB-A4F1-967906B2327C}"/>
              </a:ext>
            </a:extLst>
          </p:cNvPr>
          <p:cNvPicPr>
            <a:picLocks noChangeAspect="1"/>
          </p:cNvPicPr>
          <p:nvPr/>
        </p:nvPicPr>
        <p:blipFill>
          <a:blip r:embed="rId5"/>
          <a:stretch>
            <a:fillRect/>
          </a:stretch>
        </p:blipFill>
        <p:spPr>
          <a:xfrm>
            <a:off x="1832221" y="4815175"/>
            <a:ext cx="2730856" cy="1541176"/>
          </a:xfrm>
          <a:prstGeom prst="rect">
            <a:avLst/>
          </a:prstGeom>
        </p:spPr>
      </p:pic>
      <p:grpSp>
        <p:nvGrpSpPr>
          <p:cNvPr id="28" name="Group 27">
            <a:extLst>
              <a:ext uri="{FF2B5EF4-FFF2-40B4-BE49-F238E27FC236}">
                <a16:creationId xmlns:a16="http://schemas.microsoft.com/office/drawing/2014/main" id="{9F6B7D32-414E-4973-9DA9-582BB7AB909C}"/>
              </a:ext>
            </a:extLst>
          </p:cNvPr>
          <p:cNvGrpSpPr/>
          <p:nvPr/>
        </p:nvGrpSpPr>
        <p:grpSpPr>
          <a:xfrm>
            <a:off x="6612061" y="1910668"/>
            <a:ext cx="1735283" cy="697261"/>
            <a:chOff x="6390966" y="2015381"/>
            <a:chExt cx="1735283" cy="697261"/>
          </a:xfrm>
        </p:grpSpPr>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18C4E93-43F3-4D82-A65A-ABD504A844ED}"/>
                    </a:ext>
                  </a:extLst>
                </p:cNvPr>
                <p:cNvSpPr txBox="1"/>
                <p:nvPr/>
              </p:nvSpPr>
              <p:spPr>
                <a:xfrm>
                  <a:off x="6390966" y="2015381"/>
                  <a:ext cx="17352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𝒘</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1" i="1" smtClean="0">
                                <a:latin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𝒘</m:t>
                            </m:r>
                          </m:e>
                        </m:d>
                      </m:oMath>
                    </m:oMathPara>
                  </a14:m>
                  <a:endParaRPr lang="en-US" dirty="0"/>
                </a:p>
              </p:txBody>
            </p:sp>
          </mc:Choice>
          <mc:Fallback xmlns="">
            <p:sp>
              <p:nvSpPr>
                <p:cNvPr id="19" name="TextBox 18">
                  <a:extLst>
                    <a:ext uri="{FF2B5EF4-FFF2-40B4-BE49-F238E27FC236}">
                      <a16:creationId xmlns:a16="http://schemas.microsoft.com/office/drawing/2014/main" id="{718C4E93-43F3-4D82-A65A-ABD504A844ED}"/>
                    </a:ext>
                  </a:extLst>
                </p:cNvPr>
                <p:cNvSpPr txBox="1">
                  <a:spLocks noRot="1" noChangeAspect="1" noMove="1" noResize="1" noEditPoints="1" noAdjustHandles="1" noChangeArrowheads="1" noChangeShapeType="1" noTextEdit="1"/>
                </p:cNvSpPr>
                <p:nvPr/>
              </p:nvSpPr>
              <p:spPr>
                <a:xfrm>
                  <a:off x="6390966" y="2015381"/>
                  <a:ext cx="1735283" cy="276999"/>
                </a:xfrm>
                <a:prstGeom prst="rect">
                  <a:avLst/>
                </a:prstGeom>
                <a:blipFill>
                  <a:blip r:embed="rId6"/>
                  <a:stretch>
                    <a:fillRect l="-1408" b="-6522"/>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3DDBCD91-3BD7-4938-8B54-32B211712BD4}"/>
                </a:ext>
              </a:extLst>
            </p:cNvPr>
            <p:cNvSpPr txBox="1"/>
            <p:nvPr/>
          </p:nvSpPr>
          <p:spPr>
            <a:xfrm>
              <a:off x="6406886" y="2343310"/>
              <a:ext cx="1703439" cy="369332"/>
            </a:xfrm>
            <a:prstGeom prst="rect">
              <a:avLst/>
            </a:prstGeom>
            <a:noFill/>
          </p:spPr>
          <p:txBody>
            <a:bodyPr wrap="square" rtlCol="0">
              <a:spAutoFit/>
            </a:bodyPr>
            <a:lstStyle/>
            <a:p>
              <a:pPr algn="ctr"/>
              <a:r>
                <a:rPr lang="en-US" dirty="0">
                  <a:solidFill>
                    <a:srgbClr val="7030A0"/>
                  </a:solidFill>
                </a:rPr>
                <a:t>Vector Addition</a:t>
              </a:r>
            </a:p>
          </p:txBody>
        </p:sp>
      </p:grpSp>
      <p:grpSp>
        <p:nvGrpSpPr>
          <p:cNvPr id="29" name="Group 28">
            <a:extLst>
              <a:ext uri="{FF2B5EF4-FFF2-40B4-BE49-F238E27FC236}">
                <a16:creationId xmlns:a16="http://schemas.microsoft.com/office/drawing/2014/main" id="{29A9F845-F883-4EEE-BB6F-9CD68AB9C0F4}"/>
              </a:ext>
            </a:extLst>
          </p:cNvPr>
          <p:cNvGrpSpPr/>
          <p:nvPr/>
        </p:nvGrpSpPr>
        <p:grpSpPr>
          <a:xfrm>
            <a:off x="6669403" y="3497350"/>
            <a:ext cx="1703439" cy="704061"/>
            <a:chOff x="6501248" y="3678896"/>
            <a:chExt cx="1703439" cy="704061"/>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5DAEE73-BCCE-4413-8929-253F56F76537}"/>
                    </a:ext>
                  </a:extLst>
                </p:cNvPr>
                <p:cNvSpPr txBox="1"/>
                <p:nvPr/>
              </p:nvSpPr>
              <p:spPr>
                <a:xfrm>
                  <a:off x="6637932" y="3678896"/>
                  <a:ext cx="13472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1" i="1" smtClean="0">
                                <a:latin typeface="Cambria Math" panose="02040503050406030204" pitchFamily="18" charset="0"/>
                              </a:rPr>
                              <m:t>𝒗</m:t>
                            </m:r>
                          </m:e>
                        </m:d>
                        <m:r>
                          <a:rPr lang="en-US" b="0" i="1" smtClean="0">
                            <a:latin typeface="Cambria Math" panose="02040503050406030204" pitchFamily="18" charset="0"/>
                          </a:rPr>
                          <m:t>=−</m:t>
                        </m:r>
                        <m:d>
                          <m:dPr>
                            <m:ctrlPr>
                              <a:rPr lang="en-US" i="1" smtClean="0">
                                <a:latin typeface="Cambria Math" panose="02040503050406030204" pitchFamily="18" charset="0"/>
                              </a:rPr>
                            </m:ctrlPr>
                          </m:dPr>
                          <m:e>
                            <m:r>
                              <a:rPr lang="en-US" b="1" i="1" smtClean="0">
                                <a:latin typeface="Cambria Math" panose="02040503050406030204" pitchFamily="18" charset="0"/>
                              </a:rPr>
                              <m:t>𝒗</m:t>
                            </m:r>
                          </m:e>
                        </m:d>
                      </m:oMath>
                    </m:oMathPara>
                  </a14:m>
                  <a:endParaRPr lang="en-US" dirty="0"/>
                </a:p>
              </p:txBody>
            </p:sp>
          </mc:Choice>
          <mc:Fallback xmlns="">
            <p:sp>
              <p:nvSpPr>
                <p:cNvPr id="21" name="TextBox 20">
                  <a:extLst>
                    <a:ext uri="{FF2B5EF4-FFF2-40B4-BE49-F238E27FC236}">
                      <a16:creationId xmlns:a16="http://schemas.microsoft.com/office/drawing/2014/main" id="{45DAEE73-BCCE-4413-8929-253F56F76537}"/>
                    </a:ext>
                  </a:extLst>
                </p:cNvPr>
                <p:cNvSpPr txBox="1">
                  <a:spLocks noRot="1" noChangeAspect="1" noMove="1" noResize="1" noEditPoints="1" noAdjustHandles="1" noChangeArrowheads="1" noChangeShapeType="1" noTextEdit="1"/>
                </p:cNvSpPr>
                <p:nvPr/>
              </p:nvSpPr>
              <p:spPr>
                <a:xfrm>
                  <a:off x="6637932" y="3678896"/>
                  <a:ext cx="1347228" cy="276999"/>
                </a:xfrm>
                <a:prstGeom prst="rect">
                  <a:avLst/>
                </a:prstGeom>
                <a:blipFill>
                  <a:blip r:embed="rId7"/>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0D27A309-B75C-4769-9DA4-763C8AEDF657}"/>
                </a:ext>
              </a:extLst>
            </p:cNvPr>
            <p:cNvSpPr txBox="1"/>
            <p:nvPr/>
          </p:nvSpPr>
          <p:spPr>
            <a:xfrm>
              <a:off x="6501248" y="4013625"/>
              <a:ext cx="1703439" cy="369332"/>
            </a:xfrm>
            <a:prstGeom prst="rect">
              <a:avLst/>
            </a:prstGeom>
            <a:noFill/>
          </p:spPr>
          <p:txBody>
            <a:bodyPr wrap="square" rtlCol="0">
              <a:spAutoFit/>
            </a:bodyPr>
            <a:lstStyle/>
            <a:p>
              <a:pPr algn="ctr"/>
              <a:r>
                <a:rPr lang="en-US" dirty="0">
                  <a:solidFill>
                    <a:srgbClr val="7030A0"/>
                  </a:solidFill>
                </a:rPr>
                <a:t>Additive Inverse</a:t>
              </a:r>
            </a:p>
          </p:txBody>
        </p:sp>
      </p:grpSp>
      <p:grpSp>
        <p:nvGrpSpPr>
          <p:cNvPr id="30" name="Group 29">
            <a:extLst>
              <a:ext uri="{FF2B5EF4-FFF2-40B4-BE49-F238E27FC236}">
                <a16:creationId xmlns:a16="http://schemas.microsoft.com/office/drawing/2014/main" id="{B04982CA-2688-47A7-9B32-A1428758A272}"/>
              </a:ext>
            </a:extLst>
          </p:cNvPr>
          <p:cNvGrpSpPr/>
          <p:nvPr/>
        </p:nvGrpSpPr>
        <p:grpSpPr>
          <a:xfrm>
            <a:off x="6388784" y="5183165"/>
            <a:ext cx="2264678" cy="651551"/>
            <a:chOff x="6396605" y="5268629"/>
            <a:chExt cx="2284125" cy="651551"/>
          </a:xfrm>
        </p:grpSpPr>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645A213-A9E5-4C5E-9018-EC44A23D8211}"/>
                    </a:ext>
                  </a:extLst>
                </p:cNvPr>
                <p:cNvSpPr txBox="1"/>
                <p:nvPr/>
              </p:nvSpPr>
              <p:spPr>
                <a:xfrm>
                  <a:off x="6772364" y="5268629"/>
                  <a:ext cx="144905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𝑐</m:t>
                        </m:r>
                        <m:r>
                          <a:rPr lang="en-US"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𝒗</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𝒗</m:t>
                            </m:r>
                          </m:e>
                        </m:d>
                      </m:oMath>
                    </m:oMathPara>
                  </a14:m>
                  <a:endParaRPr lang="en-US" dirty="0"/>
                </a:p>
              </p:txBody>
            </p:sp>
          </mc:Choice>
          <mc:Fallback xmlns="">
            <p:sp>
              <p:nvSpPr>
                <p:cNvPr id="24" name="TextBox 23">
                  <a:extLst>
                    <a:ext uri="{FF2B5EF4-FFF2-40B4-BE49-F238E27FC236}">
                      <a16:creationId xmlns:a16="http://schemas.microsoft.com/office/drawing/2014/main" id="{E645A213-A9E5-4C5E-9018-EC44A23D8211}"/>
                    </a:ext>
                  </a:extLst>
                </p:cNvPr>
                <p:cNvSpPr txBox="1">
                  <a:spLocks noRot="1" noChangeAspect="1" noMove="1" noResize="1" noEditPoints="1" noAdjustHandles="1" noChangeArrowheads="1" noChangeShapeType="1" noTextEdit="1"/>
                </p:cNvSpPr>
                <p:nvPr/>
              </p:nvSpPr>
              <p:spPr>
                <a:xfrm>
                  <a:off x="6772364" y="5268629"/>
                  <a:ext cx="1449051" cy="276999"/>
                </a:xfrm>
                <a:prstGeom prst="rect">
                  <a:avLst/>
                </a:prstGeom>
                <a:blipFill>
                  <a:blip r:embed="rId8"/>
                  <a:stretch>
                    <a:fillRect/>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E5D41884-915B-4391-867E-0681BFC8C390}"/>
                </a:ext>
              </a:extLst>
            </p:cNvPr>
            <p:cNvSpPr txBox="1"/>
            <p:nvPr/>
          </p:nvSpPr>
          <p:spPr>
            <a:xfrm>
              <a:off x="6396605" y="5550848"/>
              <a:ext cx="2284125" cy="369332"/>
            </a:xfrm>
            <a:prstGeom prst="rect">
              <a:avLst/>
            </a:prstGeom>
            <a:noFill/>
          </p:spPr>
          <p:txBody>
            <a:bodyPr wrap="square" rtlCol="0">
              <a:spAutoFit/>
            </a:bodyPr>
            <a:lstStyle/>
            <a:p>
              <a:pPr algn="ctr"/>
              <a:r>
                <a:rPr lang="en-US" dirty="0">
                  <a:solidFill>
                    <a:srgbClr val="7030A0"/>
                  </a:solidFill>
                </a:rPr>
                <a:t>Scalar Multiplication</a:t>
              </a:r>
            </a:p>
          </p:txBody>
        </p: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C9D8E10-7ED6-4AD9-A4CA-C5D70A5B090F}"/>
                  </a:ext>
                </a:extLst>
              </p:cNvPr>
              <p:cNvSpPr txBox="1"/>
              <p:nvPr/>
            </p:nvSpPr>
            <p:spPr>
              <a:xfrm>
                <a:off x="4855231" y="5811876"/>
                <a:ext cx="1602719" cy="646331"/>
              </a:xfrm>
              <a:prstGeom prst="rect">
                <a:avLst/>
              </a:prstGeom>
              <a:noFill/>
            </p:spPr>
            <p:txBody>
              <a:bodyPr wrap="square" rtlCol="0">
                <a:spAutoFit/>
              </a:bodyPr>
              <a:lstStyle/>
              <a:p>
                <a:pPr algn="ctr"/>
                <a:r>
                  <a:rPr lang="en-US" dirty="0">
                    <a:solidFill>
                      <a:srgbClr val="FF0000"/>
                    </a:solidFill>
                  </a:rPr>
                  <a:t>Scalar doesn't mean </a:t>
                </a:r>
                <a:r>
                  <a:rPr lang="en-US" b="1" dirty="0">
                    <a:solidFill>
                      <a:srgbClr val="FF0000"/>
                    </a:solidFill>
                  </a:rPr>
                  <a:t>only</a:t>
                </a:r>
                <a:r>
                  <a:rPr lang="en-US" dirty="0">
                    <a:solidFill>
                      <a:srgbClr val="FF0000"/>
                    </a:solidFill>
                  </a:rPr>
                  <a:t> </a:t>
                </a:r>
                <a14:m>
                  <m:oMath xmlns:m="http://schemas.openxmlformats.org/officeDocument/2006/math">
                    <m:r>
                      <a:rPr lang="en-US" i="1" smtClean="0">
                        <a:solidFill>
                          <a:srgbClr val="FF0000"/>
                        </a:solidFill>
                        <a:latin typeface="Cambria Math" panose="02040503050406030204" pitchFamily="18" charset="0"/>
                        <a:ea typeface="Cambria Math" panose="02040503050406030204" pitchFamily="18" charset="0"/>
                      </a:rPr>
                      <m:t>∈</m:t>
                    </m:r>
                    <m:r>
                      <a:rPr lang="en-US" i="1" smtClean="0">
                        <a:solidFill>
                          <a:srgbClr val="FF0000"/>
                        </a:solidFill>
                        <a:latin typeface="Cambria Math" panose="02040503050406030204" pitchFamily="18" charset="0"/>
                        <a:ea typeface="Cambria Math" panose="02040503050406030204" pitchFamily="18" charset="0"/>
                      </a:rPr>
                      <m:t>ℝ</m:t>
                    </m:r>
                  </m:oMath>
                </a14:m>
                <a:endParaRPr lang="en-US" dirty="0">
                  <a:solidFill>
                    <a:srgbClr val="FF0000"/>
                  </a:solidFill>
                </a:endParaRPr>
              </a:p>
            </p:txBody>
          </p:sp>
        </mc:Choice>
        <mc:Fallback xmlns="">
          <p:sp>
            <p:nvSpPr>
              <p:cNvPr id="3" name="TextBox 2">
                <a:extLst>
                  <a:ext uri="{FF2B5EF4-FFF2-40B4-BE49-F238E27FC236}">
                    <a16:creationId xmlns:a16="http://schemas.microsoft.com/office/drawing/2014/main" id="{CC9D8E10-7ED6-4AD9-A4CA-C5D70A5B090F}"/>
                  </a:ext>
                </a:extLst>
              </p:cNvPr>
              <p:cNvSpPr txBox="1">
                <a:spLocks noRot="1" noChangeAspect="1" noMove="1" noResize="1" noEditPoints="1" noAdjustHandles="1" noChangeArrowheads="1" noChangeShapeType="1" noTextEdit="1"/>
              </p:cNvSpPr>
              <p:nvPr/>
            </p:nvSpPr>
            <p:spPr>
              <a:xfrm>
                <a:off x="4855231" y="5811876"/>
                <a:ext cx="1602719" cy="646331"/>
              </a:xfrm>
              <a:prstGeom prst="rect">
                <a:avLst/>
              </a:prstGeom>
              <a:blipFill>
                <a:blip r:embed="rId9"/>
                <a:stretch>
                  <a:fillRect l="-3042" t="-4717" r="-2281" b="-14151"/>
                </a:stretch>
              </a:blipFill>
            </p:spPr>
            <p:txBody>
              <a:bodyPr/>
              <a:lstStyle/>
              <a:p>
                <a:r>
                  <a:rPr lang="en-US">
                    <a:noFill/>
                  </a:rPr>
                  <a:t> </a:t>
                </a:r>
              </a:p>
            </p:txBody>
          </p:sp>
        </mc:Fallback>
      </mc:AlternateContent>
    </p:spTree>
    <p:extLst>
      <p:ext uri="{BB962C8B-B14F-4D97-AF65-F5344CB8AC3E}">
        <p14:creationId xmlns:p14="http://schemas.microsoft.com/office/powerpoint/2010/main" val="306121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0"/>
                                        </p:tgtEl>
                                        <p:attrNameLst>
                                          <p:attrName>style.visibility</p:attrName>
                                        </p:attrNameLst>
                                      </p:cBhvr>
                                      <p:to>
                                        <p:strVal val="visible"/>
                                      </p:to>
                                    </p:set>
                                  </p:childTnLst>
                                </p:cTn>
                              </p:par>
                            </p:childTnLst>
                          </p:cTn>
                        </p:par>
                        <p:par>
                          <p:cTn id="24" fill="hold">
                            <p:stCondLst>
                              <p:cond delay="0"/>
                            </p:stCondLst>
                            <p:childTnLst>
                              <p:par>
                                <p:cTn id="25" presetID="53" presetClass="entr" presetSubtype="16"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500" fill="hold"/>
                                        <p:tgtEl>
                                          <p:spTgt spid="3"/>
                                        </p:tgtEl>
                                        <p:attrNameLst>
                                          <p:attrName>ppt_w</p:attrName>
                                        </p:attrNameLst>
                                      </p:cBhvr>
                                      <p:tavLst>
                                        <p:tav tm="0">
                                          <p:val>
                                            <p:fltVal val="0"/>
                                          </p:val>
                                        </p:tav>
                                        <p:tav tm="100000">
                                          <p:val>
                                            <p:strVal val="#ppt_w"/>
                                          </p:val>
                                        </p:tav>
                                      </p:tavLst>
                                    </p:anim>
                                    <p:anim calcmode="lin" valueType="num">
                                      <p:cBhvr>
                                        <p:cTn id="28" dur="500" fill="hold"/>
                                        <p:tgtEl>
                                          <p:spTgt spid="3"/>
                                        </p:tgtEl>
                                        <p:attrNameLst>
                                          <p:attrName>ppt_h</p:attrName>
                                        </p:attrNameLst>
                                      </p:cBhvr>
                                      <p:tavLst>
                                        <p:tav tm="0">
                                          <p:val>
                                            <p:fltVal val="0"/>
                                          </p:val>
                                        </p:tav>
                                        <p:tav tm="100000">
                                          <p:val>
                                            <p:strVal val="#ppt_h"/>
                                          </p:val>
                                        </p:tav>
                                      </p:tavLst>
                                    </p:anim>
                                    <p:animEffect transition="in" filter="fade">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Complex Scalar </a:t>
            </a:r>
            <a:r>
              <a:rPr lang="en-US" sz="3200" b="1" dirty="0">
                <a:latin typeface="+mn-lt"/>
              </a:rPr>
              <a:t>Multiplication</a:t>
            </a:r>
          </a:p>
        </p:txBody>
      </p:sp>
      <p:sp>
        <p:nvSpPr>
          <p:cNvPr id="4" name="Slide Number Placeholder 3"/>
          <p:cNvSpPr>
            <a:spLocks noGrp="1"/>
          </p:cNvSpPr>
          <p:nvPr>
            <p:ph type="sldNum" sz="quarter" idx="12"/>
          </p:nvPr>
        </p:nvSpPr>
        <p:spPr/>
        <p:txBody>
          <a:bodyPr/>
          <a:lstStyle/>
          <a:p>
            <a:fld id="{650AD656-6FF9-465D-B7B0-1CD0DD39CD23}" type="slidenum">
              <a:rPr lang="en-US" smtClean="0"/>
              <a:t>66</a:t>
            </a:fld>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B6FE8CF-F158-4C40-96F3-7093BA8B5ABE}"/>
                  </a:ext>
                </a:extLst>
              </p:cNvPr>
              <p:cNvSpPr txBox="1"/>
              <p:nvPr/>
            </p:nvSpPr>
            <p:spPr>
              <a:xfrm>
                <a:off x="3067532" y="3053873"/>
                <a:ext cx="3028457" cy="3140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𝒗</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𝑧</m:t>
                          </m:r>
                        </m:e>
                      </m:d>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acc>
                            <m:accPr>
                              <m:chr m:val="̂"/>
                              <m:ctrlPr>
                                <a:rPr lang="en-US" i="1">
                                  <a:latin typeface="Cambria Math" panose="02040503050406030204" pitchFamily="18" charset="0"/>
                                </a:rPr>
                              </m:ctrlPr>
                            </m:accPr>
                            <m:e>
                              <m:r>
                                <a:rPr lang="en-US" i="1">
                                  <a:latin typeface="Cambria Math" panose="02040503050406030204" pitchFamily="18" charset="0"/>
                                </a:rPr>
                                <m:t>𝑖</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acc>
                            <m:accPr>
                              <m:chr m:val="̂"/>
                              <m:ctrlPr>
                                <a:rPr lang="en-US" i="1">
                                  <a:latin typeface="Cambria Math" panose="02040503050406030204" pitchFamily="18" charset="0"/>
                                </a:rPr>
                              </m:ctrlPr>
                            </m:accPr>
                            <m:e>
                              <m:r>
                                <a:rPr lang="en-US" i="1">
                                  <a:latin typeface="Cambria Math" panose="02040503050406030204" pitchFamily="18" charset="0"/>
                                </a:rPr>
                                <m:t>𝑗</m:t>
                              </m:r>
                            </m:e>
                          </m:acc>
                          <m:r>
                            <m:rPr>
                              <m:nor/>
                            </m:rPr>
                            <a:rPr lang="en-US" dirty="0"/>
                            <m:t> </m:t>
                          </m:r>
                          <m:r>
                            <a:rPr lang="en-US">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acc>
                            <m:accPr>
                              <m:chr m:val="̂"/>
                              <m:ctrlPr>
                                <a:rPr lang="en-US" i="1">
                                  <a:latin typeface="Cambria Math" panose="02040503050406030204" pitchFamily="18" charset="0"/>
                                </a:rPr>
                              </m:ctrlPr>
                            </m:accPr>
                            <m:e>
                              <m:r>
                                <a:rPr lang="en-US" i="1">
                                  <a:latin typeface="Cambria Math" panose="02040503050406030204" pitchFamily="18" charset="0"/>
                                </a:rPr>
                                <m:t>𝑘</m:t>
                              </m:r>
                            </m:e>
                          </m:acc>
                          <m:r>
                            <m:rPr>
                              <m:nor/>
                            </m:rPr>
                            <a:rPr lang="en-US" dirty="0"/>
                            <m:t> </m:t>
                          </m:r>
                        </m:e>
                      </m:d>
                    </m:oMath>
                  </m:oMathPara>
                </a14:m>
                <a:endParaRPr lang="en-US" dirty="0"/>
              </a:p>
            </p:txBody>
          </p:sp>
        </mc:Choice>
        <mc:Fallback xmlns="">
          <p:sp>
            <p:nvSpPr>
              <p:cNvPr id="18" name="TextBox 17">
                <a:extLst>
                  <a:ext uri="{FF2B5EF4-FFF2-40B4-BE49-F238E27FC236}">
                    <a16:creationId xmlns:a16="http://schemas.microsoft.com/office/drawing/2014/main" id="{6B6FE8CF-F158-4C40-96F3-7093BA8B5ABE}"/>
                  </a:ext>
                </a:extLst>
              </p:cNvPr>
              <p:cNvSpPr txBox="1">
                <a:spLocks noRot="1" noChangeAspect="1" noMove="1" noResize="1" noEditPoints="1" noAdjustHandles="1" noChangeArrowheads="1" noChangeShapeType="1" noTextEdit="1"/>
              </p:cNvSpPr>
              <p:nvPr/>
            </p:nvSpPr>
            <p:spPr>
              <a:xfrm>
                <a:off x="3067532" y="3053873"/>
                <a:ext cx="3028457" cy="314060"/>
              </a:xfrm>
              <a:prstGeom prst="rect">
                <a:avLst/>
              </a:prstGeom>
              <a:blipFill>
                <a:blip r:embed="rId4"/>
                <a:stretch>
                  <a:fillRect t="-15686" r="-5231"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3FE9F44-5C89-44B9-A264-06DFAAB8F41C}"/>
                  </a:ext>
                </a:extLst>
              </p:cNvPr>
              <p:cNvSpPr txBox="1"/>
              <p:nvPr/>
            </p:nvSpPr>
            <p:spPr>
              <a:xfrm>
                <a:off x="3688618" y="3545287"/>
                <a:ext cx="3112199" cy="2918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acc>
                        <m:accPr>
                          <m:chr m:val="̂"/>
                          <m:ctrlPr>
                            <a:rPr lang="en-US" i="1">
                              <a:latin typeface="Cambria Math" panose="02040503050406030204" pitchFamily="18" charset="0"/>
                            </a:rPr>
                          </m:ctrlPr>
                        </m:accPr>
                        <m:e>
                          <m:r>
                            <a:rPr lang="en-US" i="1">
                              <a:latin typeface="Cambria Math" panose="02040503050406030204" pitchFamily="18" charset="0"/>
                            </a:rPr>
                            <m:t>𝑖</m:t>
                          </m:r>
                        </m:e>
                      </m:acc>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oMath>
                  </m:oMathPara>
                </a14:m>
                <a:endParaRPr lang="en-US" dirty="0"/>
              </a:p>
            </p:txBody>
          </p:sp>
        </mc:Choice>
        <mc:Fallback xmlns="">
          <p:sp>
            <p:nvSpPr>
              <p:cNvPr id="19" name="TextBox 18">
                <a:extLst>
                  <a:ext uri="{FF2B5EF4-FFF2-40B4-BE49-F238E27FC236}">
                    <a16:creationId xmlns:a16="http://schemas.microsoft.com/office/drawing/2014/main" id="{33FE9F44-5C89-44B9-A264-06DFAAB8F41C}"/>
                  </a:ext>
                </a:extLst>
              </p:cNvPr>
              <p:cNvSpPr txBox="1">
                <a:spLocks noRot="1" noChangeAspect="1" noMove="1" noResize="1" noEditPoints="1" noAdjustHandles="1" noChangeArrowheads="1" noChangeShapeType="1" noTextEdit="1"/>
              </p:cNvSpPr>
              <p:nvPr/>
            </p:nvSpPr>
            <p:spPr>
              <a:xfrm>
                <a:off x="3688618" y="3545287"/>
                <a:ext cx="3112199" cy="291811"/>
              </a:xfrm>
              <a:prstGeom prst="rect">
                <a:avLst/>
              </a:prstGeom>
              <a:blipFill>
                <a:blip r:embed="rId5"/>
                <a:stretch>
                  <a:fillRect l="-196" t="-19149" r="-9980" b="-27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C93EAE8-289F-4E49-B839-D35428AE2E29}"/>
                  </a:ext>
                </a:extLst>
              </p:cNvPr>
              <p:cNvSpPr txBox="1"/>
              <p:nvPr/>
            </p:nvSpPr>
            <p:spPr>
              <a:xfrm>
                <a:off x="2816677" y="4385074"/>
                <a:ext cx="5126019"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𝒗</m:t>
                          </m:r>
                        </m:e>
                      </m:d>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𝑣</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r>
                                        <a:rPr lang="en-US" i="1">
                                          <a:latin typeface="Cambria Math" panose="02040503050406030204" pitchFamily="18" charset="0"/>
                                        </a:rPr>
                                        <m:t>𝑖</m:t>
                                      </m:r>
                                    </m:e>
                                  </m:acc>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r>
                                        <a:rPr lang="en-US" i="1">
                                          <a:latin typeface="Cambria Math" panose="02040503050406030204" pitchFamily="18" charset="0"/>
                                        </a:rPr>
                                        <m:t>𝑗</m:t>
                                      </m:r>
                                    </m:e>
                                  </m:acc>
                                </m:e>
                              </m:d>
                            </m:e>
                            <m:sup>
                              <m:r>
                                <a:rPr lang="en-US" i="1">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𝑧</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3</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e>
                              </m:d>
                            </m:e>
                            <m:sup>
                              <m:r>
                                <a:rPr lang="en-US" b="0" i="1" smtClean="0">
                                  <a:latin typeface="Cambria Math" panose="02040503050406030204" pitchFamily="18" charset="0"/>
                                </a:rPr>
                                <m:t>2</m:t>
                              </m:r>
                            </m:sup>
                          </m:sSup>
                        </m:e>
                      </m:rad>
                    </m:oMath>
                  </m:oMathPara>
                </a14:m>
                <a:endParaRPr lang="en-US" dirty="0"/>
              </a:p>
            </p:txBody>
          </p:sp>
        </mc:Choice>
        <mc:Fallback xmlns="">
          <p:sp>
            <p:nvSpPr>
              <p:cNvPr id="20" name="TextBox 19">
                <a:extLst>
                  <a:ext uri="{FF2B5EF4-FFF2-40B4-BE49-F238E27FC236}">
                    <a16:creationId xmlns:a16="http://schemas.microsoft.com/office/drawing/2014/main" id="{EC93EAE8-289F-4E49-B839-D35428AE2E29}"/>
                  </a:ext>
                </a:extLst>
              </p:cNvPr>
              <p:cNvSpPr txBox="1">
                <a:spLocks noRot="1" noChangeAspect="1" noMove="1" noResize="1" noEditPoints="1" noAdjustHandles="1" noChangeArrowheads="1" noChangeShapeType="1" noTextEdit="1"/>
              </p:cNvSpPr>
              <p:nvPr/>
            </p:nvSpPr>
            <p:spPr>
              <a:xfrm>
                <a:off x="2816677" y="4385074"/>
                <a:ext cx="5126019" cy="56368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D694B36-04D8-43B5-BA11-41973373DC73}"/>
                  </a:ext>
                </a:extLst>
              </p:cNvPr>
              <p:cNvSpPr txBox="1"/>
              <p:nvPr/>
            </p:nvSpPr>
            <p:spPr>
              <a:xfrm>
                <a:off x="3680667" y="5200806"/>
                <a:ext cx="3065455" cy="3354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ad>
                        <m:radPr>
                          <m:degHide m:val="on"/>
                          <m:ctrlPr>
                            <a:rPr lang="en-US" b="0" i="1" smtClean="0">
                              <a:latin typeface="Cambria Math" panose="02040503050406030204" pitchFamily="18" charset="0"/>
                            </a:rPr>
                          </m:ctrlPr>
                        </m:radPr>
                        <m:deg/>
                        <m:e>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𝑧</m:t>
                                  </m:r>
                                </m:e>
                              </m:d>
                            </m:e>
                            <m:sup>
                              <m:r>
                                <a:rPr lang="en-US" b="0" i="1" smtClean="0">
                                  <a:latin typeface="Cambria Math" panose="02040503050406030204" pitchFamily="18" charset="0"/>
                                </a:rPr>
                                <m:t>2</m:t>
                              </m:r>
                            </m:sup>
                          </m:sSup>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3</m:t>
                                          </m:r>
                                        </m:sub>
                                      </m:sSub>
                                    </m:e>
                                  </m:d>
                                </m:e>
                                <m:sup>
                                  <m:r>
                                    <a:rPr lang="en-US" i="1">
                                      <a:latin typeface="Cambria Math" panose="02040503050406030204" pitchFamily="18" charset="0"/>
                                    </a:rPr>
                                    <m:t>2</m:t>
                                  </m:r>
                                </m:sup>
                              </m:sSup>
                            </m:e>
                          </m:d>
                        </m:e>
                      </m:rad>
                    </m:oMath>
                  </m:oMathPara>
                </a14:m>
                <a:endParaRPr lang="en-US" dirty="0"/>
              </a:p>
            </p:txBody>
          </p:sp>
        </mc:Choice>
        <mc:Fallback xmlns="">
          <p:sp>
            <p:nvSpPr>
              <p:cNvPr id="22" name="TextBox 21">
                <a:extLst>
                  <a:ext uri="{FF2B5EF4-FFF2-40B4-BE49-F238E27FC236}">
                    <a16:creationId xmlns:a16="http://schemas.microsoft.com/office/drawing/2014/main" id="{3D694B36-04D8-43B5-BA11-41973373DC73}"/>
                  </a:ext>
                </a:extLst>
              </p:cNvPr>
              <p:cNvSpPr txBox="1">
                <a:spLocks noRot="1" noChangeAspect="1" noMove="1" noResize="1" noEditPoints="1" noAdjustHandles="1" noChangeArrowheads="1" noChangeShapeType="1" noTextEdit="1"/>
              </p:cNvSpPr>
              <p:nvPr/>
            </p:nvSpPr>
            <p:spPr>
              <a:xfrm>
                <a:off x="3680667" y="5200806"/>
                <a:ext cx="3065455" cy="335413"/>
              </a:xfrm>
              <a:prstGeom prst="rect">
                <a:avLst/>
              </a:prstGeom>
              <a:blipFill>
                <a:blip r:embed="rId7"/>
                <a:stretch>
                  <a:fillRect l="-398" b="-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D11ED40-6B7F-4848-91E4-5DA4019479CA}"/>
                  </a:ext>
                </a:extLst>
              </p:cNvPr>
              <p:cNvSpPr txBox="1"/>
              <p:nvPr/>
            </p:nvSpPr>
            <p:spPr>
              <a:xfrm>
                <a:off x="3696569" y="5965895"/>
                <a:ext cx="11027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rPr>
                          </m:ctrlPr>
                        </m:dPr>
                        <m:e>
                          <m:r>
                            <a:rPr lang="en-US" b="1" i="1">
                              <a:latin typeface="Cambria Math" panose="02040503050406030204" pitchFamily="18" charset="0"/>
                            </a:rPr>
                            <m:t>𝒗</m:t>
                          </m:r>
                        </m:e>
                      </m:d>
                    </m:oMath>
                  </m:oMathPara>
                </a14:m>
                <a:endParaRPr lang="en-US" dirty="0"/>
              </a:p>
            </p:txBody>
          </p:sp>
        </mc:Choice>
        <mc:Fallback xmlns="">
          <p:sp>
            <p:nvSpPr>
              <p:cNvPr id="23" name="TextBox 22">
                <a:extLst>
                  <a:ext uri="{FF2B5EF4-FFF2-40B4-BE49-F238E27FC236}">
                    <a16:creationId xmlns:a16="http://schemas.microsoft.com/office/drawing/2014/main" id="{1D11ED40-6B7F-4848-91E4-5DA4019479CA}"/>
                  </a:ext>
                </a:extLst>
              </p:cNvPr>
              <p:cNvSpPr txBox="1">
                <a:spLocks noRot="1" noChangeAspect="1" noMove="1" noResize="1" noEditPoints="1" noAdjustHandles="1" noChangeArrowheads="1" noChangeShapeType="1" noTextEdit="1"/>
              </p:cNvSpPr>
              <p:nvPr/>
            </p:nvSpPr>
            <p:spPr>
              <a:xfrm>
                <a:off x="3696569" y="5965895"/>
                <a:ext cx="1102738" cy="276999"/>
              </a:xfrm>
              <a:prstGeom prst="rect">
                <a:avLst/>
              </a:prstGeom>
              <a:blipFill>
                <a:blip r:embed="rId8"/>
                <a:stretch>
                  <a:fillRect l="-1657"/>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CF1DD882-C807-4F17-86FF-D41D3B9576FF}"/>
              </a:ext>
            </a:extLst>
          </p:cNvPr>
          <p:cNvSpPr/>
          <p:nvPr/>
        </p:nvSpPr>
        <p:spPr>
          <a:xfrm>
            <a:off x="3651792" y="5932535"/>
            <a:ext cx="407428" cy="4055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Connector: Elbow 36">
            <a:extLst>
              <a:ext uri="{FF2B5EF4-FFF2-40B4-BE49-F238E27FC236}">
                <a16:creationId xmlns:a16="http://schemas.microsoft.com/office/drawing/2014/main" id="{9EEC3429-7950-41D5-873B-C50EF9C7F6A1}"/>
              </a:ext>
            </a:extLst>
          </p:cNvPr>
          <p:cNvCxnSpPr>
            <a:cxnSpLocks/>
            <a:stCxn id="40" idx="1"/>
            <a:endCxn id="28" idx="1"/>
          </p:cNvCxnSpPr>
          <p:nvPr/>
        </p:nvCxnSpPr>
        <p:spPr>
          <a:xfrm rot="10800000" flipH="1" flipV="1">
            <a:off x="2836480" y="4734279"/>
            <a:ext cx="815311" cy="1401007"/>
          </a:xfrm>
          <a:prstGeom prst="bentConnector3">
            <a:avLst>
              <a:gd name="adj1" fmla="val -28038"/>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566FBCD-3901-4E0C-9855-0E9CE986702C}"/>
              </a:ext>
            </a:extLst>
          </p:cNvPr>
          <p:cNvSpPr txBox="1"/>
          <p:nvPr/>
        </p:nvSpPr>
        <p:spPr>
          <a:xfrm>
            <a:off x="628650" y="4954356"/>
            <a:ext cx="1883044" cy="923330"/>
          </a:xfrm>
          <a:prstGeom prst="rect">
            <a:avLst/>
          </a:prstGeom>
          <a:noFill/>
        </p:spPr>
        <p:txBody>
          <a:bodyPr wrap="square" rtlCol="0">
            <a:spAutoFit/>
          </a:bodyPr>
          <a:lstStyle/>
          <a:p>
            <a:pPr algn="ctr"/>
            <a:r>
              <a:rPr lang="en-US" b="1" dirty="0">
                <a:solidFill>
                  <a:srgbClr val="7030A0"/>
                </a:solidFill>
              </a:rPr>
              <a:t>Scalar</a:t>
            </a:r>
            <a:r>
              <a:rPr lang="en-US" dirty="0">
                <a:solidFill>
                  <a:srgbClr val="7030A0"/>
                </a:solidFill>
              </a:rPr>
              <a:t> Multiplication respects Norms</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97F7181-89D3-4A98-80AD-59278FAE5701}"/>
                  </a:ext>
                </a:extLst>
              </p:cNvPr>
              <p:cNvSpPr txBox="1"/>
              <p:nvPr/>
            </p:nvSpPr>
            <p:spPr>
              <a:xfrm>
                <a:off x="1060396" y="3029526"/>
                <a:ext cx="1828152"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𝑧</m:t>
                      </m:r>
                      <m:r>
                        <a:rPr lang="en-US">
                          <a:solidFill>
                            <a:srgbClr val="7030A0"/>
                          </a:solidFill>
                          <a:latin typeface="Cambria Math" panose="02040503050406030204" pitchFamily="18" charset="0"/>
                        </a:rPr>
                        <m:t>∈</m:t>
                      </m:r>
                      <m:r>
                        <a:rPr lang="en-US" i="1">
                          <a:solidFill>
                            <a:srgbClr val="7030A0"/>
                          </a:solidFill>
                          <a:latin typeface="Cambria Math" panose="02040503050406030204" pitchFamily="18" charset="0"/>
                          <a:ea typeface="Cambria Math" panose="02040503050406030204" pitchFamily="18" charset="0"/>
                        </a:rPr>
                        <m:t>ℂ</m:t>
                      </m:r>
                    </m:oMath>
                  </m:oMathPara>
                </a14:m>
                <a:endParaRPr lang="en-US" dirty="0">
                  <a:solidFill>
                    <a:srgbClr val="7030A0"/>
                  </a:solidFill>
                </a:endParaRPr>
              </a:p>
            </p:txBody>
          </p:sp>
        </mc:Choice>
        <mc:Fallback xmlns="">
          <p:sp>
            <p:nvSpPr>
              <p:cNvPr id="24" name="TextBox 23">
                <a:extLst>
                  <a:ext uri="{FF2B5EF4-FFF2-40B4-BE49-F238E27FC236}">
                    <a16:creationId xmlns:a16="http://schemas.microsoft.com/office/drawing/2014/main" id="{697F7181-89D3-4A98-80AD-59278FAE5701}"/>
                  </a:ext>
                </a:extLst>
              </p:cNvPr>
              <p:cNvSpPr txBox="1">
                <a:spLocks noRot="1" noChangeAspect="1" noMove="1" noResize="1" noEditPoints="1" noAdjustHandles="1" noChangeArrowheads="1" noChangeShapeType="1" noTextEdit="1"/>
              </p:cNvSpPr>
              <p:nvPr/>
            </p:nvSpPr>
            <p:spPr>
              <a:xfrm>
                <a:off x="1060396" y="3029526"/>
                <a:ext cx="1828152" cy="369332"/>
              </a:xfrm>
              <a:prstGeom prst="rect">
                <a:avLst/>
              </a:prstGeom>
              <a:blipFill>
                <a:blip r:embed="rId9"/>
                <a:stretch>
                  <a:fillRect/>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0E7E3117-CC0F-4DF1-B329-71C967583217}"/>
              </a:ext>
            </a:extLst>
          </p:cNvPr>
          <p:cNvSpPr/>
          <p:nvPr/>
        </p:nvSpPr>
        <p:spPr>
          <a:xfrm>
            <a:off x="2836481" y="4531528"/>
            <a:ext cx="407428" cy="4055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6B847D1-109C-459D-BB8F-B09DD68AF6B3}"/>
                  </a:ext>
                </a:extLst>
              </p:cNvPr>
              <p:cNvSpPr txBox="1"/>
              <p:nvPr/>
            </p:nvSpPr>
            <p:spPr>
              <a:xfrm>
                <a:off x="3514767" y="1632812"/>
                <a:ext cx="2016385" cy="2918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𝒗</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r>
                            <a:rPr lang="en-US" i="1">
                              <a:latin typeface="Cambria Math" panose="02040503050406030204" pitchFamily="18" charset="0"/>
                            </a:rPr>
                            <m:t>𝑖</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r>
                            <a:rPr lang="en-US" i="1">
                              <a:latin typeface="Cambria Math" panose="02040503050406030204" pitchFamily="18" charset="0"/>
                            </a:rPr>
                            <m:t>𝑗</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3</m:t>
                          </m:r>
                        </m:sub>
                      </m:sSub>
                      <m:acc>
                        <m:accPr>
                          <m:chr m:val="̂"/>
                          <m:ctrlPr>
                            <a:rPr lang="en-US" i="1">
                              <a:latin typeface="Cambria Math" panose="02040503050406030204" pitchFamily="18" charset="0"/>
                            </a:rPr>
                          </m:ctrlPr>
                        </m:accPr>
                        <m:e>
                          <m:r>
                            <a:rPr lang="en-US" i="1">
                              <a:latin typeface="Cambria Math" panose="02040503050406030204" pitchFamily="18" charset="0"/>
                            </a:rPr>
                            <m:t>𝑘</m:t>
                          </m:r>
                        </m:e>
                      </m:acc>
                    </m:oMath>
                  </m:oMathPara>
                </a14:m>
                <a:endParaRPr lang="en-US" dirty="0"/>
              </a:p>
            </p:txBody>
          </p:sp>
        </mc:Choice>
        <mc:Fallback xmlns="">
          <p:sp>
            <p:nvSpPr>
              <p:cNvPr id="10" name="TextBox 9">
                <a:extLst>
                  <a:ext uri="{FF2B5EF4-FFF2-40B4-BE49-F238E27FC236}">
                    <a16:creationId xmlns:a16="http://schemas.microsoft.com/office/drawing/2014/main" id="{A6B847D1-109C-459D-BB8F-B09DD68AF6B3}"/>
                  </a:ext>
                </a:extLst>
              </p:cNvPr>
              <p:cNvSpPr txBox="1">
                <a:spLocks noRot="1" noChangeAspect="1" noMove="1" noResize="1" noEditPoints="1" noAdjustHandles="1" noChangeArrowheads="1" noChangeShapeType="1" noTextEdit="1"/>
              </p:cNvSpPr>
              <p:nvPr/>
            </p:nvSpPr>
            <p:spPr>
              <a:xfrm>
                <a:off x="3514767" y="1632812"/>
                <a:ext cx="2016385" cy="291811"/>
              </a:xfrm>
              <a:prstGeom prst="rect">
                <a:avLst/>
              </a:prstGeom>
              <a:blipFill>
                <a:blip r:embed="rId10"/>
                <a:stretch>
                  <a:fillRect l="-1515" t="-18750" r="-15758"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5FFBB06-0489-48B3-B1C4-95A4C0DA73F8}"/>
                  </a:ext>
                </a:extLst>
              </p:cNvPr>
              <p:cNvSpPr txBox="1"/>
              <p:nvPr/>
            </p:nvSpPr>
            <p:spPr>
              <a:xfrm>
                <a:off x="6287595" y="1602518"/>
                <a:ext cx="2016385"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en-US" i="1" smtClean="0">
                              <a:solidFill>
                                <a:srgbClr val="7030A0"/>
                              </a:solidFill>
                              <a:latin typeface="Cambria Math" panose="02040503050406030204" pitchFamily="18" charset="0"/>
                            </a:rPr>
                          </m:ctrlPr>
                        </m:sSubPr>
                        <m:e>
                          <m:r>
                            <a:rPr lang="en-US">
                              <a:solidFill>
                                <a:srgbClr val="7030A0"/>
                              </a:solidFill>
                              <a:latin typeface="Cambria Math" panose="02040503050406030204" pitchFamily="18" charset="0"/>
                            </a:rPr>
                            <m:t>𝑣</m:t>
                          </m:r>
                        </m:e>
                        <m:sub>
                          <m:r>
                            <a:rPr lang="en-US">
                              <a:solidFill>
                                <a:srgbClr val="7030A0"/>
                              </a:solidFill>
                              <a:latin typeface="Cambria Math" panose="02040503050406030204" pitchFamily="18" charset="0"/>
                            </a:rPr>
                            <m:t>1</m:t>
                          </m:r>
                        </m:sub>
                      </m:sSub>
                      <m:r>
                        <a:rPr lang="en-US">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a:solidFill>
                                <a:srgbClr val="7030A0"/>
                              </a:solidFill>
                              <a:latin typeface="Cambria Math" panose="02040503050406030204" pitchFamily="18" charset="0"/>
                            </a:rPr>
                            <m:t>𝑣</m:t>
                          </m:r>
                        </m:e>
                        <m:sub>
                          <m:r>
                            <a:rPr lang="en-US">
                              <a:solidFill>
                                <a:srgbClr val="7030A0"/>
                              </a:solidFill>
                              <a:latin typeface="Cambria Math" panose="02040503050406030204" pitchFamily="18" charset="0"/>
                            </a:rPr>
                            <m:t>2</m:t>
                          </m:r>
                        </m:sub>
                      </m:sSub>
                      <m:r>
                        <a:rPr lang="en-US">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a:solidFill>
                                <a:srgbClr val="7030A0"/>
                              </a:solidFill>
                              <a:latin typeface="Cambria Math" panose="02040503050406030204" pitchFamily="18" charset="0"/>
                            </a:rPr>
                            <m:t>𝑣</m:t>
                          </m:r>
                        </m:e>
                        <m:sub>
                          <m:r>
                            <a:rPr lang="en-US">
                              <a:solidFill>
                                <a:srgbClr val="7030A0"/>
                              </a:solidFill>
                              <a:latin typeface="Cambria Math" panose="02040503050406030204" pitchFamily="18" charset="0"/>
                            </a:rPr>
                            <m:t>3</m:t>
                          </m:r>
                        </m:sub>
                      </m:sSub>
                      <m:r>
                        <a:rPr lang="en-US">
                          <a:solidFill>
                            <a:srgbClr val="7030A0"/>
                          </a:solidFill>
                          <a:latin typeface="Cambria Math" panose="02040503050406030204" pitchFamily="18" charset="0"/>
                        </a:rPr>
                        <m:t>∈</m:t>
                      </m:r>
                      <m:r>
                        <a:rPr lang="en-US" i="1" smtClean="0">
                          <a:solidFill>
                            <a:srgbClr val="7030A0"/>
                          </a:solidFill>
                          <a:latin typeface="Cambria Math" panose="02040503050406030204" pitchFamily="18" charset="0"/>
                          <a:ea typeface="Cambria Math" panose="02040503050406030204" pitchFamily="18" charset="0"/>
                        </a:rPr>
                        <m:t>ℝ</m:t>
                      </m:r>
                      <m:r>
                        <a:rPr lang="en-US" b="0" i="1" smtClean="0">
                          <a:solidFill>
                            <a:srgbClr val="7030A0"/>
                          </a:solidFill>
                          <a:latin typeface="Cambria Math" panose="02040503050406030204" pitchFamily="18" charset="0"/>
                          <a:ea typeface="Cambria Math" panose="02040503050406030204" pitchFamily="18" charset="0"/>
                        </a:rPr>
                        <m:t> </m:t>
                      </m:r>
                      <m:r>
                        <a:rPr lang="en-US" b="0" i="1" smtClean="0">
                          <a:solidFill>
                            <a:srgbClr val="7030A0"/>
                          </a:solidFill>
                          <a:latin typeface="Cambria Math" panose="02040503050406030204" pitchFamily="18" charset="0"/>
                          <a:ea typeface="Cambria Math" panose="02040503050406030204" pitchFamily="18" charset="0"/>
                        </a:rPr>
                        <m:t>𝑜𝑟</m:t>
                      </m:r>
                      <m:r>
                        <a:rPr lang="en-US" b="0" i="1" smtClean="0">
                          <a:solidFill>
                            <a:srgbClr val="7030A0"/>
                          </a:solidFill>
                          <a:latin typeface="Cambria Math" panose="02040503050406030204" pitchFamily="18" charset="0"/>
                          <a:ea typeface="Cambria Math" panose="02040503050406030204" pitchFamily="18" charset="0"/>
                        </a:rPr>
                        <m:t> </m:t>
                      </m:r>
                      <m:r>
                        <a:rPr lang="en-US" i="1" smtClean="0">
                          <a:solidFill>
                            <a:srgbClr val="7030A0"/>
                          </a:solidFill>
                          <a:latin typeface="Cambria Math" panose="02040503050406030204" pitchFamily="18" charset="0"/>
                          <a:ea typeface="Cambria Math" panose="02040503050406030204" pitchFamily="18" charset="0"/>
                        </a:rPr>
                        <m:t>ℂ</m:t>
                      </m:r>
                    </m:oMath>
                  </m:oMathPara>
                </a14:m>
                <a:endParaRPr lang="en-US" dirty="0">
                  <a:solidFill>
                    <a:srgbClr val="7030A0"/>
                  </a:solidFill>
                </a:endParaRPr>
              </a:p>
            </p:txBody>
          </p:sp>
        </mc:Choice>
        <mc:Fallback xmlns="">
          <p:sp>
            <p:nvSpPr>
              <p:cNvPr id="21" name="TextBox 20">
                <a:extLst>
                  <a:ext uri="{FF2B5EF4-FFF2-40B4-BE49-F238E27FC236}">
                    <a16:creationId xmlns:a16="http://schemas.microsoft.com/office/drawing/2014/main" id="{15FFBB06-0489-48B3-B1C4-95A4C0DA73F8}"/>
                  </a:ext>
                </a:extLst>
              </p:cNvPr>
              <p:cNvSpPr txBox="1">
                <a:spLocks noRot="1" noChangeAspect="1" noMove="1" noResize="1" noEditPoints="1" noAdjustHandles="1" noChangeArrowheads="1" noChangeShapeType="1" noTextEdit="1"/>
              </p:cNvSpPr>
              <p:nvPr/>
            </p:nvSpPr>
            <p:spPr>
              <a:xfrm>
                <a:off x="6287595" y="1602518"/>
                <a:ext cx="2016385"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9A65F4E-B5A3-4F8D-9192-6A3C09EFBBD1}"/>
                  </a:ext>
                </a:extLst>
              </p:cNvPr>
              <p:cNvSpPr txBox="1"/>
              <p:nvPr/>
            </p:nvSpPr>
            <p:spPr>
              <a:xfrm>
                <a:off x="3199009" y="2267152"/>
                <a:ext cx="2996911" cy="3354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𝒗</m:t>
                          </m:r>
                        </m:e>
                      </m:d>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3</m:t>
                                      </m:r>
                                    </m:sub>
                                  </m:sSub>
                                </m:e>
                              </m:d>
                            </m:e>
                            <m:sup>
                              <m:r>
                                <a:rPr lang="en-US" i="1">
                                  <a:latin typeface="Cambria Math" panose="02040503050406030204" pitchFamily="18" charset="0"/>
                                </a:rPr>
                                <m:t>2</m:t>
                              </m:r>
                            </m:sup>
                          </m:sSup>
                        </m:e>
                      </m:rad>
                    </m:oMath>
                  </m:oMathPara>
                </a14:m>
                <a:endParaRPr lang="en-US" dirty="0"/>
              </a:p>
            </p:txBody>
          </p:sp>
        </mc:Choice>
        <mc:Fallback xmlns="">
          <p:sp>
            <p:nvSpPr>
              <p:cNvPr id="25" name="TextBox 24">
                <a:extLst>
                  <a:ext uri="{FF2B5EF4-FFF2-40B4-BE49-F238E27FC236}">
                    <a16:creationId xmlns:a16="http://schemas.microsoft.com/office/drawing/2014/main" id="{99A65F4E-B5A3-4F8D-9192-6A3C09EFBBD1}"/>
                  </a:ext>
                </a:extLst>
              </p:cNvPr>
              <p:cNvSpPr txBox="1">
                <a:spLocks noRot="1" noChangeAspect="1" noMove="1" noResize="1" noEditPoints="1" noAdjustHandles="1" noChangeArrowheads="1" noChangeShapeType="1" noTextEdit="1"/>
              </p:cNvSpPr>
              <p:nvPr/>
            </p:nvSpPr>
            <p:spPr>
              <a:xfrm>
                <a:off x="3199009" y="2267152"/>
                <a:ext cx="2996911" cy="335413"/>
              </a:xfrm>
              <a:prstGeom prst="rect">
                <a:avLst/>
              </a:prstGeom>
              <a:blipFill>
                <a:blip r:embed="rId12"/>
                <a:stretch>
                  <a:fillRect b="-12727"/>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D17FA719-8C2C-4EC0-B392-11E8872A7433}"/>
              </a:ext>
            </a:extLst>
          </p:cNvPr>
          <p:cNvSpPr txBox="1"/>
          <p:nvPr/>
        </p:nvSpPr>
        <p:spPr>
          <a:xfrm>
            <a:off x="6332667" y="2134608"/>
            <a:ext cx="1926239" cy="646331"/>
          </a:xfrm>
          <a:prstGeom prst="rect">
            <a:avLst/>
          </a:prstGeom>
          <a:noFill/>
        </p:spPr>
        <p:txBody>
          <a:bodyPr wrap="square">
            <a:spAutoFit/>
          </a:bodyPr>
          <a:lstStyle/>
          <a:p>
            <a:pPr algn="ctr"/>
            <a:r>
              <a:rPr lang="en-US" dirty="0">
                <a:solidFill>
                  <a:srgbClr val="7030A0"/>
                </a:solidFill>
              </a:rPr>
              <a:t>Unit basis vectors have length = 1</a:t>
            </a:r>
          </a:p>
        </p:txBody>
      </p:sp>
    </p:spTree>
    <p:extLst>
      <p:ext uri="{BB962C8B-B14F-4D97-AF65-F5344CB8AC3E}">
        <p14:creationId xmlns:p14="http://schemas.microsoft.com/office/powerpoint/2010/main" val="3111675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childTnLst>
                                </p:cTn>
                              </p:par>
                            </p:childTnLst>
                          </p:cTn>
                        </p:par>
                        <p:par>
                          <p:cTn id="32" fill="hold">
                            <p:stCondLst>
                              <p:cond delay="0"/>
                            </p:stCondLst>
                            <p:childTnLst>
                              <p:par>
                                <p:cTn id="33" presetID="22" presetClass="entr" presetSubtype="1" fill="hold"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up)">
                                      <p:cBhvr>
                                        <p:cTn id="35" dur="500"/>
                                        <p:tgtEl>
                                          <p:spTgt spid="37"/>
                                        </p:tgtEl>
                                      </p:cBhvr>
                                    </p:animEffect>
                                  </p:childTnLst>
                                </p:cTn>
                              </p:par>
                            </p:childTnLst>
                          </p:cTn>
                        </p:par>
                        <p:par>
                          <p:cTn id="36" fill="hold">
                            <p:stCondLst>
                              <p:cond delay="500"/>
                            </p:stCondLst>
                            <p:childTnLst>
                              <p:par>
                                <p:cTn id="37" presetID="2" presetClass="entr" presetSubtype="8" fill="hold" grpId="0" nodeType="after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0-#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2" grpId="0"/>
      <p:bldP spid="23" grpId="0"/>
      <p:bldP spid="3" grpId="0"/>
      <p:bldP spid="24" grpId="0"/>
      <p:bldP spid="25" grpId="0"/>
      <p:bldP spid="2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Complex </a:t>
            </a:r>
            <a:r>
              <a:rPr lang="en-US" sz="3200" b="1" dirty="0">
                <a:latin typeface="+mn-lt"/>
              </a:rPr>
              <a:t>Inner</a:t>
            </a:r>
            <a:r>
              <a:rPr lang="en-US" sz="3200" dirty="0">
                <a:latin typeface="+mn-lt"/>
              </a:rPr>
              <a:t> </a:t>
            </a:r>
            <a:r>
              <a:rPr lang="en-US" sz="3200" b="1" dirty="0">
                <a:latin typeface="+mn-lt"/>
              </a:rPr>
              <a:t>Product</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67</a:t>
            </a:fld>
            <a:endParaRPr lang="en-US"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F6A770D-09C8-4704-9E55-465E79B47B02}"/>
                  </a:ext>
                </a:extLst>
              </p:cNvPr>
              <p:cNvSpPr txBox="1"/>
              <p:nvPr/>
            </p:nvSpPr>
            <p:spPr>
              <a:xfrm>
                <a:off x="5171128" y="2022410"/>
                <a:ext cx="3209788" cy="3788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1" i="1" smtClean="0">
                              <a:latin typeface="Cambria Math" panose="02040503050406030204" pitchFamily="18" charset="0"/>
                            </a:rPr>
                          </m:ctrlPr>
                        </m:dPr>
                        <m:e>
                          <m:r>
                            <a:rPr lang="en-US" sz="2400" b="1" i="1" smtClean="0">
                              <a:latin typeface="Cambria Math" panose="02040503050406030204" pitchFamily="18" charset="0"/>
                            </a:rPr>
                            <m:t>𝒗</m:t>
                          </m:r>
                          <m:r>
                            <a:rPr lang="en-US" sz="2400" b="1" i="1" smtClean="0">
                              <a:latin typeface="Cambria Math" panose="02040503050406030204" pitchFamily="18" charset="0"/>
                            </a:rPr>
                            <m:t>,</m:t>
                          </m:r>
                          <m:r>
                            <a:rPr lang="en-US" sz="2400" b="1" i="1" smtClean="0">
                              <a:latin typeface="Cambria Math" panose="02040503050406030204" pitchFamily="18" charset="0"/>
                            </a:rPr>
                            <m:t>𝒘</m:t>
                          </m:r>
                        </m:e>
                      </m:d>
                      <m:r>
                        <a:rPr lang="en-US" sz="2400" b="0" i="1" smtClean="0">
                          <a:latin typeface="Cambria Math" panose="02040503050406030204" pitchFamily="18" charset="0"/>
                        </a:rPr>
                        <m:t>=</m:t>
                      </m:r>
                      <m:sSup>
                        <m:sSupPr>
                          <m:ctrlPr>
                            <a:rPr lang="en-US" sz="2400" i="1" smtClean="0">
                              <a:latin typeface="Cambria Math" panose="02040503050406030204" pitchFamily="18" charset="0"/>
                            </a:rPr>
                          </m:ctrlPr>
                        </m:sSupPr>
                        <m:e>
                          <m:r>
                            <a:rPr lang="en-US" sz="2400" b="1" i="1" smtClean="0">
                              <a:latin typeface="Cambria Math" panose="02040503050406030204" pitchFamily="18" charset="0"/>
                            </a:rPr>
                            <m:t>𝒗</m:t>
                          </m:r>
                        </m:e>
                        <m:sup>
                          <m:r>
                            <a:rPr lang="en-US" sz="2400" b="0" i="1">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𝒘</m:t>
                      </m:r>
                      <m:r>
                        <a:rPr lang="en-US" sz="2400" b="1" i="1" smtClean="0">
                          <a:latin typeface="Cambria Math" panose="02040503050406030204" pitchFamily="18" charset="0"/>
                          <a:ea typeface="Cambria Math" panose="02040503050406030204" pitchFamily="18" charset="0"/>
                        </a:rPr>
                        <m:t>=</m:t>
                      </m:r>
                      <m:d>
                        <m:dPr>
                          <m:begChr m:val="⟨"/>
                          <m:endChr m:val="⟩"/>
                          <m:ctrlPr>
                            <a:rPr lang="en-US" sz="2400" b="1" i="1" smtClean="0">
                              <a:latin typeface="Cambria Math" panose="02040503050406030204" pitchFamily="18" charset="0"/>
                              <a:ea typeface="Cambria Math" panose="02040503050406030204" pitchFamily="18" charset="0"/>
                            </a:rPr>
                          </m:ctrlPr>
                        </m:dPr>
                        <m:e>
                          <m:r>
                            <a:rPr lang="en-US" sz="2400" b="1" i="1" smtClean="0">
                              <a:latin typeface="Cambria Math" panose="02040503050406030204" pitchFamily="18" charset="0"/>
                              <a:ea typeface="Cambria Math" panose="02040503050406030204" pitchFamily="18" charset="0"/>
                            </a:rPr>
                            <m:t>𝒗</m:t>
                          </m:r>
                          <m:d>
                            <m:dPr>
                              <m:begChr m:val="|"/>
                              <m:endChr m:val=""/>
                              <m:ctrlPr>
                                <a:rPr lang="en-US" sz="2400" b="1" i="1" smtClean="0">
                                  <a:latin typeface="Cambria Math" panose="02040503050406030204" pitchFamily="18" charset="0"/>
                                  <a:ea typeface="Cambria Math" panose="02040503050406030204" pitchFamily="18" charset="0"/>
                                </a:rPr>
                              </m:ctrlPr>
                            </m:dPr>
                            <m:e>
                              <m:r>
                                <a:rPr lang="en-US" sz="2400" b="1" i="1" smtClean="0">
                                  <a:latin typeface="Cambria Math" panose="02040503050406030204" pitchFamily="18" charset="0"/>
                                  <a:ea typeface="Cambria Math" panose="02040503050406030204" pitchFamily="18" charset="0"/>
                                </a:rPr>
                                <m:t>𝒘</m:t>
                              </m:r>
                            </m:e>
                          </m:d>
                        </m:e>
                      </m:d>
                    </m:oMath>
                  </m:oMathPara>
                </a14:m>
                <a:endParaRPr lang="en-US" sz="2400" b="1" dirty="0"/>
              </a:p>
            </p:txBody>
          </p:sp>
        </mc:Choice>
        <mc:Fallback xmlns="">
          <p:sp>
            <p:nvSpPr>
              <p:cNvPr id="15" name="TextBox 14">
                <a:extLst>
                  <a:ext uri="{FF2B5EF4-FFF2-40B4-BE49-F238E27FC236}">
                    <a16:creationId xmlns:a16="http://schemas.microsoft.com/office/drawing/2014/main" id="{8F6A770D-09C8-4704-9E55-465E79B47B02}"/>
                  </a:ext>
                </a:extLst>
              </p:cNvPr>
              <p:cNvSpPr txBox="1">
                <a:spLocks noRot="1" noChangeAspect="1" noMove="1" noResize="1" noEditPoints="1" noAdjustHandles="1" noChangeArrowheads="1" noChangeShapeType="1" noTextEdit="1"/>
              </p:cNvSpPr>
              <p:nvPr/>
            </p:nvSpPr>
            <p:spPr>
              <a:xfrm>
                <a:off x="5171128" y="2022410"/>
                <a:ext cx="3209788" cy="378886"/>
              </a:xfrm>
              <a:prstGeom prst="rect">
                <a:avLst/>
              </a:prstGeom>
              <a:blipFill>
                <a:blip r:embed="rId3"/>
                <a:stretch>
                  <a:fillRect t="-169355" r="-4554" b="-2516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45C6F7C-FA2E-446D-B268-B720285C1004}"/>
                  </a:ext>
                </a:extLst>
              </p:cNvPr>
              <p:cNvSpPr txBox="1"/>
              <p:nvPr/>
            </p:nvSpPr>
            <p:spPr>
              <a:xfrm>
                <a:off x="628650" y="1778972"/>
                <a:ext cx="1441869"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𝒗</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7</m:t>
                                </m:r>
                                <m:r>
                                  <a:rPr lang="en-US" b="0" i="1" smtClean="0">
                                    <a:latin typeface="Cambria Math" panose="02040503050406030204" pitchFamily="18" charset="0"/>
                                  </a:rPr>
                                  <m:t>−2</m:t>
                                </m:r>
                                <m:r>
                                  <a:rPr lang="en-US" b="0" i="1" smtClean="0">
                                    <a:latin typeface="Cambria Math" panose="02040503050406030204" pitchFamily="18" charset="0"/>
                                  </a:rPr>
                                  <m:t>𝑖</m:t>
                                </m:r>
                              </m:e>
                            </m:mr>
                            <m:mr>
                              <m:e>
                                <m:r>
                                  <a:rPr lang="en-US" b="0" i="1" smtClean="0">
                                    <a:latin typeface="Cambria Math" panose="02040503050406030204" pitchFamily="18" charset="0"/>
                                  </a:rPr>
                                  <m:t>4</m:t>
                                </m:r>
                                <m:r>
                                  <a:rPr lang="en-US" b="0" i="1" smtClean="0">
                                    <a:latin typeface="Cambria Math" panose="02040503050406030204" pitchFamily="18" charset="0"/>
                                  </a:rPr>
                                  <m:t>𝑖</m:t>
                                </m:r>
                              </m:e>
                            </m:mr>
                            <m:mr>
                              <m:e>
                                <m:r>
                                  <a:rPr lang="en-US" b="0" i="1" smtClean="0">
                                    <a:latin typeface="Cambria Math" panose="02040503050406030204" pitchFamily="18" charset="0"/>
                                  </a:rPr>
                                  <m:t>11+6</m:t>
                                </m:r>
                                <m:r>
                                  <a:rPr lang="en-US" b="0" i="1" smtClean="0">
                                    <a:latin typeface="Cambria Math" panose="02040503050406030204" pitchFamily="18" charset="0"/>
                                  </a:rPr>
                                  <m:t>𝑖</m:t>
                                </m:r>
                              </m:e>
                            </m:mr>
                            <m:mr>
                              <m:e>
                                <m:r>
                                  <a:rPr lang="en-US" b="0" i="1" smtClean="0">
                                    <a:latin typeface="Cambria Math" panose="02040503050406030204" pitchFamily="18" charset="0"/>
                                  </a:rPr>
                                  <m:t>−15</m:t>
                                </m:r>
                              </m:e>
                            </m:mr>
                          </m:m>
                        </m:e>
                      </m:d>
                    </m:oMath>
                  </m:oMathPara>
                </a14:m>
                <a:endParaRPr lang="en-US" dirty="0"/>
              </a:p>
            </p:txBody>
          </p:sp>
        </mc:Choice>
        <mc:Fallback xmlns="">
          <p:sp>
            <p:nvSpPr>
              <p:cNvPr id="23" name="TextBox 22">
                <a:extLst>
                  <a:ext uri="{FF2B5EF4-FFF2-40B4-BE49-F238E27FC236}">
                    <a16:creationId xmlns:a16="http://schemas.microsoft.com/office/drawing/2014/main" id="{545C6F7C-FA2E-446D-B268-B720285C1004}"/>
                  </a:ext>
                </a:extLst>
              </p:cNvPr>
              <p:cNvSpPr txBox="1">
                <a:spLocks noRot="1" noChangeAspect="1" noMove="1" noResize="1" noEditPoints="1" noAdjustHandles="1" noChangeArrowheads="1" noChangeShapeType="1" noTextEdit="1"/>
              </p:cNvSpPr>
              <p:nvPr/>
            </p:nvSpPr>
            <p:spPr>
              <a:xfrm>
                <a:off x="628650" y="1778972"/>
                <a:ext cx="1441869" cy="102047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C709CE2-B16F-47E6-95AE-EC1C3FD95947}"/>
                  </a:ext>
                </a:extLst>
              </p:cNvPr>
              <p:cNvSpPr txBox="1"/>
              <p:nvPr/>
            </p:nvSpPr>
            <p:spPr>
              <a:xfrm>
                <a:off x="2134575" y="1732806"/>
                <a:ext cx="1748684" cy="11128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𝒘</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3−5</m:t>
                                </m:r>
                                <m:r>
                                  <a:rPr lang="en-US" b="0" i="1" smtClean="0">
                                    <a:latin typeface="Cambria Math" panose="02040503050406030204" pitchFamily="18" charset="0"/>
                                  </a:rPr>
                                  <m:t>𝑖</m:t>
                                </m:r>
                              </m:e>
                            </m:mr>
                            <m:mr>
                              <m:e>
                                <m:r>
                                  <a:rPr lang="en-US" b="0" i="1" smtClean="0">
                                    <a:latin typeface="Cambria Math" panose="02040503050406030204" pitchFamily="18" charset="0"/>
                                  </a:rPr>
                                  <m:t>2+9</m:t>
                                </m:r>
                                <m:r>
                                  <a:rPr lang="en-US" b="0" i="1" smtClean="0">
                                    <a:latin typeface="Cambria Math" panose="02040503050406030204" pitchFamily="18" charset="0"/>
                                  </a:rPr>
                                  <m:t>𝑖</m:t>
                                </m:r>
                              </m:e>
                            </m:mr>
                            <m:mr>
                              <m:e>
                                <m:r>
                                  <a:rPr lang="en-US" b="0" i="1" smtClean="0">
                                    <a:latin typeface="Cambria Math" panose="02040503050406030204" pitchFamily="18" charset="0"/>
                                  </a:rPr>
                                  <m:t>−12</m:t>
                                </m:r>
                                <m:r>
                                  <a:rPr lang="en-US" b="0" i="1" smtClean="0">
                                    <a:latin typeface="Cambria Math" panose="02040503050406030204" pitchFamily="18" charset="0"/>
                                  </a:rPr>
                                  <m:t>𝑖</m:t>
                                </m:r>
                              </m:e>
                            </m:mr>
                            <m:mr>
                              <m:e>
                                <m:r>
                                  <a:rPr lang="en-US" b="0" i="1" smtClean="0">
                                    <a:latin typeface="Cambria Math" panose="02040503050406030204" pitchFamily="18" charset="0"/>
                                  </a:rPr>
                                  <m:t>1+8</m:t>
                                </m:r>
                                <m:r>
                                  <a:rPr lang="en-US" b="0" i="1" smtClean="0">
                                    <a:latin typeface="Cambria Math" panose="02040503050406030204" pitchFamily="18" charset="0"/>
                                  </a:rPr>
                                  <m:t>𝑖</m:t>
                                </m:r>
                              </m:e>
                            </m:mr>
                          </m:m>
                        </m:e>
                      </m:d>
                    </m:oMath>
                  </m:oMathPara>
                </a14:m>
                <a:endParaRPr lang="en-US" dirty="0"/>
              </a:p>
            </p:txBody>
          </p:sp>
        </mc:Choice>
        <mc:Fallback xmlns="">
          <p:sp>
            <p:nvSpPr>
              <p:cNvPr id="25" name="TextBox 24">
                <a:extLst>
                  <a:ext uri="{FF2B5EF4-FFF2-40B4-BE49-F238E27FC236}">
                    <a16:creationId xmlns:a16="http://schemas.microsoft.com/office/drawing/2014/main" id="{5C709CE2-B16F-47E6-95AE-EC1C3FD95947}"/>
                  </a:ext>
                </a:extLst>
              </p:cNvPr>
              <p:cNvSpPr txBox="1">
                <a:spLocks noRot="1" noChangeAspect="1" noMove="1" noResize="1" noEditPoints="1" noAdjustHandles="1" noChangeArrowheads="1" noChangeShapeType="1" noTextEdit="1"/>
              </p:cNvSpPr>
              <p:nvPr/>
            </p:nvSpPr>
            <p:spPr>
              <a:xfrm>
                <a:off x="2134575" y="1732806"/>
                <a:ext cx="1748684" cy="111280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F5A5235-7CB2-4069-9C16-9EBB981E6AD1}"/>
                  </a:ext>
                </a:extLst>
              </p:cNvPr>
              <p:cNvSpPr txBox="1"/>
              <p:nvPr/>
            </p:nvSpPr>
            <p:spPr>
              <a:xfrm>
                <a:off x="476246" y="3288063"/>
                <a:ext cx="8133765" cy="11099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4"/>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7</m:t>
                                </m:r>
                                <m:r>
                                  <a:rPr lang="en-US" b="0" i="1" smtClean="0">
                                    <a:latin typeface="Cambria Math" panose="02040503050406030204" pitchFamily="18" charset="0"/>
                                  </a:rPr>
                                  <m:t>+2</m:t>
                                </m:r>
                                <m:r>
                                  <a:rPr lang="en-US" b="0" i="1" smtClean="0">
                                    <a:latin typeface="Cambria Math" panose="02040503050406030204" pitchFamily="18" charset="0"/>
                                  </a:rPr>
                                  <m:t>𝑖</m:t>
                                </m:r>
                              </m:e>
                              <m:e>
                                <m:r>
                                  <a:rPr lang="en-US" b="0" i="1" smtClean="0">
                                    <a:latin typeface="Cambria Math" panose="02040503050406030204" pitchFamily="18" charset="0"/>
                                  </a:rPr>
                                  <m:t>−4</m:t>
                                </m:r>
                                <m:r>
                                  <a:rPr lang="en-US" b="0" i="1" smtClean="0">
                                    <a:latin typeface="Cambria Math" panose="02040503050406030204" pitchFamily="18" charset="0"/>
                                  </a:rPr>
                                  <m:t>𝑖</m:t>
                                </m:r>
                              </m:e>
                              <m:e>
                                <m:r>
                                  <a:rPr lang="en-US" b="0" i="1" smtClean="0">
                                    <a:latin typeface="Cambria Math" panose="02040503050406030204" pitchFamily="18" charset="0"/>
                                  </a:rPr>
                                  <m:t>11−6</m:t>
                                </m:r>
                                <m:r>
                                  <a:rPr lang="en-US" b="0" i="1" smtClean="0">
                                    <a:latin typeface="Cambria Math" panose="02040503050406030204" pitchFamily="18" charset="0"/>
                                  </a:rPr>
                                  <m:t>𝑖</m:t>
                                </m:r>
                              </m:e>
                              <m:e>
                                <m:r>
                                  <a:rPr lang="en-US" b="0" i="1" smtClean="0">
                                    <a:latin typeface="Cambria Math" panose="02040503050406030204" pitchFamily="18" charset="0"/>
                                  </a:rPr>
                                  <m:t>−15</m:t>
                                </m: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r>
                                  <a:rPr lang="en-US" i="1">
                                    <a:latin typeface="Cambria Math" panose="02040503050406030204" pitchFamily="18" charset="0"/>
                                  </a:rPr>
                                  <m:t>3−5</m:t>
                                </m:r>
                                <m:r>
                                  <a:rPr lang="en-US" i="1">
                                    <a:latin typeface="Cambria Math" panose="02040503050406030204" pitchFamily="18" charset="0"/>
                                  </a:rPr>
                                  <m:t>𝑖</m:t>
                                </m:r>
                              </m:e>
                            </m:mr>
                            <m:mr>
                              <m:e>
                                <m:r>
                                  <a:rPr lang="en-US" i="1">
                                    <a:latin typeface="Cambria Math" panose="02040503050406030204" pitchFamily="18" charset="0"/>
                                  </a:rPr>
                                  <m:t>2+9</m:t>
                                </m:r>
                                <m:r>
                                  <a:rPr lang="en-US" i="1">
                                    <a:latin typeface="Cambria Math" panose="02040503050406030204" pitchFamily="18" charset="0"/>
                                  </a:rPr>
                                  <m:t>𝑖</m:t>
                                </m:r>
                              </m:e>
                            </m:mr>
                            <m:mr>
                              <m:e>
                                <m:r>
                                  <a:rPr lang="en-US" i="1">
                                    <a:latin typeface="Cambria Math" panose="02040503050406030204" pitchFamily="18" charset="0"/>
                                  </a:rPr>
                                  <m:t>−12</m:t>
                                </m:r>
                                <m:r>
                                  <a:rPr lang="en-US" i="1">
                                    <a:latin typeface="Cambria Math" panose="02040503050406030204" pitchFamily="18" charset="0"/>
                                  </a:rPr>
                                  <m:t>𝑖</m:t>
                                </m:r>
                              </m:e>
                            </m:mr>
                            <m:mr>
                              <m:e>
                                <m:r>
                                  <a:rPr lang="en-US" i="1">
                                    <a:latin typeface="Cambria Math" panose="02040503050406030204" pitchFamily="18" charset="0"/>
                                  </a:rPr>
                                  <m:t>1+8</m:t>
                                </m:r>
                                <m:r>
                                  <a:rPr lang="en-US" i="1">
                                    <a:latin typeface="Cambria Math" panose="02040503050406030204" pitchFamily="18" charset="0"/>
                                  </a:rPr>
                                  <m:t>𝑖</m:t>
                                </m:r>
                              </m:e>
                            </m:mr>
                          </m:m>
                        </m:e>
                      </m:d>
                      <m:r>
                        <a:rPr lang="en-US" b="0" i="1" smtClean="0">
                          <a:latin typeface="Cambria Math" panose="02040503050406030204" pitchFamily="18" charset="0"/>
                        </a:rPr>
                        <m:t>=</m:t>
                      </m:r>
                      <m:m>
                        <m:mPr>
                          <m:mcs>
                            <m:mc>
                              <m:mcPr>
                                <m:count m:val="1"/>
                                <m:mcJc m:val="center"/>
                              </m:mcPr>
                            </m:mc>
                          </m:mcs>
                          <m:ctrlPr>
                            <a:rPr lang="en-US" b="0" i="1" smtClean="0">
                              <a:latin typeface="Cambria Math" panose="02040503050406030204" pitchFamily="18" charset="0"/>
                            </a:rPr>
                          </m:ctrlPr>
                        </m:mPr>
                        <m:mr>
                          <m:e>
                            <m:d>
                              <m:dPr>
                                <m:ctrlPr>
                                  <a:rPr lang="en-US" b="0" i="1" smtClean="0">
                                    <a:latin typeface="Cambria Math" panose="02040503050406030204" pitchFamily="18" charset="0"/>
                                  </a:rPr>
                                </m:ctrlPr>
                              </m:dPr>
                              <m:e>
                                <m:r>
                                  <a:rPr lang="en-US" b="0" i="1" smtClean="0">
                                    <a:latin typeface="Cambria Math" panose="02040503050406030204" pitchFamily="18" charset="0"/>
                                  </a:rPr>
                                  <m:t>7+2</m:t>
                                </m:r>
                                <m:r>
                                  <a:rPr lang="en-US" b="0" i="1" smtClean="0">
                                    <a:latin typeface="Cambria Math" panose="02040503050406030204" pitchFamily="18" charset="0"/>
                                  </a:rPr>
                                  <m:t>𝑖</m:t>
                                </m:r>
                              </m:e>
                            </m:d>
                            <m:d>
                              <m:dPr>
                                <m:ctrlPr>
                                  <a:rPr lang="en-US" b="0" i="1" smtClean="0">
                                    <a:latin typeface="Cambria Math" panose="02040503050406030204" pitchFamily="18" charset="0"/>
                                  </a:rPr>
                                </m:ctrlPr>
                              </m:dPr>
                              <m:e>
                                <m:r>
                                  <a:rPr lang="en-US" b="0" i="1" smtClean="0">
                                    <a:latin typeface="Cambria Math" panose="02040503050406030204" pitchFamily="18" charset="0"/>
                                  </a:rPr>
                                  <m:t>−3−5</m:t>
                                </m:r>
                                <m:r>
                                  <a:rPr lang="en-US" b="0" i="1" smtClean="0">
                                    <a:latin typeface="Cambria Math" panose="02040503050406030204" pitchFamily="18" charset="0"/>
                                  </a:rPr>
                                  <m:t>𝑖</m:t>
                                </m:r>
                              </m:e>
                            </m:d>
                          </m:e>
                        </m:mr>
                        <m:mr>
                          <m:e>
                            <m:r>
                              <a:rPr lang="en-US" b="0" i="1" smtClean="0">
                                <a:latin typeface="Cambria Math" panose="02040503050406030204" pitchFamily="18" charset="0"/>
                              </a:rPr>
                              <m:t>(0−4</m:t>
                            </m:r>
                            <m:r>
                              <a:rPr lang="en-US" b="0" i="1" smtClean="0">
                                <a:latin typeface="Cambria Math" panose="02040503050406030204" pitchFamily="18" charset="0"/>
                              </a:rPr>
                              <m:t>𝑖</m:t>
                            </m:r>
                            <m:r>
                              <a:rPr lang="en-US" b="0" i="1" smtClean="0">
                                <a:latin typeface="Cambria Math" panose="02040503050406030204" pitchFamily="18" charset="0"/>
                              </a:rPr>
                              <m:t>)(2+9</m:t>
                            </m:r>
                            <m:r>
                              <a:rPr lang="en-US" b="0" i="1" smtClean="0">
                                <a:latin typeface="Cambria Math" panose="02040503050406030204" pitchFamily="18" charset="0"/>
                              </a:rPr>
                              <m:t>𝑖</m:t>
                            </m:r>
                            <m:r>
                              <a:rPr lang="en-US" b="0" i="1" smtClean="0">
                                <a:latin typeface="Cambria Math" panose="02040503050406030204" pitchFamily="18" charset="0"/>
                              </a:rPr>
                              <m:t>)</m:t>
                            </m:r>
                          </m:e>
                        </m:mr>
                        <m:mr>
                          <m:e>
                            <m:r>
                              <a:rPr lang="en-US" b="0" i="1" smtClean="0">
                                <a:latin typeface="Cambria Math" panose="02040503050406030204" pitchFamily="18" charset="0"/>
                              </a:rPr>
                              <m:t>(11−6</m:t>
                            </m:r>
                            <m:r>
                              <a:rPr lang="en-US" b="0" i="1" smtClean="0">
                                <a:latin typeface="Cambria Math" panose="02040503050406030204" pitchFamily="18" charset="0"/>
                              </a:rPr>
                              <m:t>𝑖</m:t>
                            </m:r>
                            <m:r>
                              <a:rPr lang="en-US" b="0" i="1" smtClean="0">
                                <a:latin typeface="Cambria Math" panose="02040503050406030204" pitchFamily="18" charset="0"/>
                              </a:rPr>
                              <m:t>)(0−12</m:t>
                            </m:r>
                            <m:r>
                              <a:rPr lang="en-US" b="0" i="1" smtClean="0">
                                <a:latin typeface="Cambria Math" panose="02040503050406030204" pitchFamily="18" charset="0"/>
                              </a:rPr>
                              <m:t>𝑖</m:t>
                            </m:r>
                            <m:r>
                              <a:rPr lang="en-US" b="0" i="1" smtClean="0">
                                <a:latin typeface="Cambria Math" panose="02040503050406030204" pitchFamily="18" charset="0"/>
                              </a:rPr>
                              <m:t>)</m:t>
                            </m:r>
                          </m:e>
                        </m:mr>
                        <m:mr>
                          <m:e>
                            <m:r>
                              <a:rPr lang="en-US" b="0" i="1" smtClean="0">
                                <a:latin typeface="Cambria Math" panose="02040503050406030204" pitchFamily="18" charset="0"/>
                              </a:rPr>
                              <m:t>(−15+0</m:t>
                            </m:r>
                            <m:r>
                              <a:rPr lang="en-US" b="0" i="1" smtClean="0">
                                <a:latin typeface="Cambria Math" panose="02040503050406030204" pitchFamily="18" charset="0"/>
                              </a:rPr>
                              <m:t>𝑖</m:t>
                            </m:r>
                            <m:r>
                              <a:rPr lang="en-US" b="0" i="1" smtClean="0">
                                <a:latin typeface="Cambria Math" panose="02040503050406030204" pitchFamily="18" charset="0"/>
                              </a:rPr>
                              <m:t>)(1+8</m:t>
                            </m:r>
                            <m:r>
                              <a:rPr lang="en-US" b="0" i="1" smtClean="0">
                                <a:latin typeface="Cambria Math" panose="02040503050406030204" pitchFamily="18" charset="0"/>
                              </a:rPr>
                              <m:t>𝑖</m:t>
                            </m:r>
                            <m:r>
                              <a:rPr lang="en-US" b="0" i="1" smtClean="0">
                                <a:latin typeface="Cambria Math" panose="02040503050406030204" pitchFamily="18" charset="0"/>
                              </a:rPr>
                              <m:t>)</m:t>
                            </m:r>
                          </m:e>
                        </m:mr>
                      </m:m>
                      <m:r>
                        <a:rPr lang="en-US" b="0" i="1" smtClean="0">
                          <a:latin typeface="Cambria Math" panose="02040503050406030204" pitchFamily="18" charset="0"/>
                        </a:rPr>
                        <m:t>=+ </m:t>
                      </m:r>
                      <m:m>
                        <m:mPr>
                          <m:mcs>
                            <m:mc>
                              <m:mcPr>
                                <m:count m:val="1"/>
                                <m:mcJc m:val="center"/>
                              </m:mcPr>
                            </m:mc>
                          </m:mcs>
                          <m:ctrlPr>
                            <a:rPr lang="en-US" i="1">
                              <a:latin typeface="Cambria Math" panose="02040503050406030204" pitchFamily="18" charset="0"/>
                            </a:rPr>
                          </m:ctrlPr>
                        </m:mPr>
                        <m:mr>
                          <m:e>
                            <m:eqArr>
                              <m:eqArrPr>
                                <m:ctrlPr>
                                  <a:rPr lang="en-US" i="1">
                                    <a:latin typeface="Cambria Math" panose="02040503050406030204" pitchFamily="18" charset="0"/>
                                  </a:rPr>
                                </m:ctrlPr>
                              </m:eqArrPr>
                              <m:e>
                                <m:r>
                                  <m:rPr>
                                    <m:brk m:alnAt="7"/>
                                  </m:rPr>
                                  <a:rPr lang="en-US" i="1">
                                    <a:latin typeface="Cambria Math" panose="02040503050406030204" pitchFamily="18" charset="0"/>
                                  </a:rPr>
                                  <m:t>−</m:t>
                                </m:r>
                                <m:r>
                                  <a:rPr lang="en-US" i="1">
                                    <a:latin typeface="Cambria Math" panose="02040503050406030204" pitchFamily="18" charset="0"/>
                                  </a:rPr>
                                  <m:t>11−41</m:t>
                                </m:r>
                                <m:r>
                                  <a:rPr lang="en-US" i="1">
                                    <a:latin typeface="Cambria Math" panose="02040503050406030204" pitchFamily="18" charset="0"/>
                                  </a:rPr>
                                  <m:t>𝑖</m:t>
                                </m:r>
                              </m:e>
                              <m:e>
                                <m:r>
                                  <a:rPr lang="en-US" i="1">
                                    <a:latin typeface="Cambria Math" panose="02040503050406030204" pitchFamily="18" charset="0"/>
                                  </a:rPr>
                                  <m:t>36</m:t>
                                </m:r>
                                <m:r>
                                  <a:rPr lang="en-US" b="0" i="1" smtClean="0">
                                    <a:latin typeface="Cambria Math" panose="02040503050406030204" pitchFamily="18" charset="0"/>
                                  </a:rPr>
                                  <m:t>−</m:t>
                                </m:r>
                                <m:r>
                                  <a:rPr lang="en-US" i="1">
                                    <a:latin typeface="Cambria Math" panose="02040503050406030204" pitchFamily="18" charset="0"/>
                                  </a:rPr>
                                  <m:t>8</m:t>
                                </m:r>
                                <m:r>
                                  <a:rPr lang="en-US" i="1">
                                    <a:latin typeface="Cambria Math" panose="02040503050406030204" pitchFamily="18" charset="0"/>
                                  </a:rPr>
                                  <m:t>𝑖</m:t>
                                </m:r>
                              </m:e>
                            </m:eqArr>
                          </m:e>
                        </m:mr>
                        <m:mr>
                          <m:e>
                            <m:eqArr>
                              <m:eqArrPr>
                                <m:ctrlPr>
                                  <a:rPr lang="en-US" i="1">
                                    <a:latin typeface="Cambria Math" panose="02040503050406030204" pitchFamily="18" charset="0"/>
                                  </a:rPr>
                                </m:ctrlPr>
                              </m:eqArrPr>
                              <m:e>
                                <m:r>
                                  <a:rPr lang="en-US" i="1">
                                    <a:latin typeface="Cambria Math" panose="02040503050406030204" pitchFamily="18" charset="0"/>
                                  </a:rPr>
                                  <m:t>−72−132</m:t>
                                </m:r>
                                <m:r>
                                  <a:rPr lang="en-US" i="1">
                                    <a:latin typeface="Cambria Math" panose="02040503050406030204" pitchFamily="18" charset="0"/>
                                  </a:rPr>
                                  <m:t>𝑖</m:t>
                                </m:r>
                              </m:e>
                              <m:e>
                                <m:r>
                                  <a:rPr lang="en-US" i="1">
                                    <a:latin typeface="Cambria Math" panose="02040503050406030204" pitchFamily="18" charset="0"/>
                                  </a:rPr>
                                  <m:t>−15−120</m:t>
                                </m:r>
                                <m:r>
                                  <a:rPr lang="en-US" i="1">
                                    <a:latin typeface="Cambria Math" panose="02040503050406030204" pitchFamily="18" charset="0"/>
                                  </a:rPr>
                                  <m:t>𝑖</m:t>
                                </m:r>
                              </m:e>
                            </m:eqArr>
                          </m:e>
                        </m:mr>
                      </m:m>
                    </m:oMath>
                  </m:oMathPara>
                </a14:m>
                <a:endParaRPr lang="en-US" dirty="0"/>
              </a:p>
            </p:txBody>
          </p:sp>
        </mc:Choice>
        <mc:Fallback xmlns="">
          <p:sp>
            <p:nvSpPr>
              <p:cNvPr id="26" name="TextBox 25">
                <a:extLst>
                  <a:ext uri="{FF2B5EF4-FFF2-40B4-BE49-F238E27FC236}">
                    <a16:creationId xmlns:a16="http://schemas.microsoft.com/office/drawing/2014/main" id="{EF5A5235-7CB2-4069-9C16-9EBB981E6AD1}"/>
                  </a:ext>
                </a:extLst>
              </p:cNvPr>
              <p:cNvSpPr txBox="1">
                <a:spLocks noRot="1" noChangeAspect="1" noMove="1" noResize="1" noEditPoints="1" noAdjustHandles="1" noChangeArrowheads="1" noChangeShapeType="1" noTextEdit="1"/>
              </p:cNvSpPr>
              <p:nvPr/>
            </p:nvSpPr>
            <p:spPr>
              <a:xfrm>
                <a:off x="476246" y="3288063"/>
                <a:ext cx="8133765" cy="110998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0052A79-87B9-4CFB-AC69-A71EDEE57EF0}"/>
                  </a:ext>
                </a:extLst>
              </p:cNvPr>
              <p:cNvSpPr txBox="1"/>
              <p:nvPr/>
            </p:nvSpPr>
            <p:spPr>
              <a:xfrm>
                <a:off x="6523734" y="4522516"/>
                <a:ext cx="20862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𝒘</m:t>
                          </m:r>
                        </m:e>
                      </m:d>
                      <m:r>
                        <a:rPr lang="en-US" b="0" i="1" smtClean="0">
                          <a:latin typeface="Cambria Math" panose="02040503050406030204" pitchFamily="18" charset="0"/>
                        </a:rPr>
                        <m:t>=−62−301</m:t>
                      </m:r>
                      <m:r>
                        <a:rPr lang="en-US" b="0" i="1" smtClean="0">
                          <a:latin typeface="Cambria Math" panose="02040503050406030204" pitchFamily="18" charset="0"/>
                        </a:rPr>
                        <m:t>𝑖</m:t>
                      </m:r>
                    </m:oMath>
                  </m:oMathPara>
                </a14:m>
                <a:endParaRPr lang="en-US" dirty="0"/>
              </a:p>
            </p:txBody>
          </p:sp>
        </mc:Choice>
        <mc:Fallback xmlns="">
          <p:sp>
            <p:nvSpPr>
              <p:cNvPr id="29" name="TextBox 28">
                <a:extLst>
                  <a:ext uri="{FF2B5EF4-FFF2-40B4-BE49-F238E27FC236}">
                    <a16:creationId xmlns:a16="http://schemas.microsoft.com/office/drawing/2014/main" id="{A0052A79-87B9-4CFB-AC69-A71EDEE57EF0}"/>
                  </a:ext>
                </a:extLst>
              </p:cNvPr>
              <p:cNvSpPr txBox="1">
                <a:spLocks noRot="1" noChangeAspect="1" noMove="1" noResize="1" noEditPoints="1" noAdjustHandles="1" noChangeArrowheads="1" noChangeShapeType="1" noTextEdit="1"/>
              </p:cNvSpPr>
              <p:nvPr/>
            </p:nvSpPr>
            <p:spPr>
              <a:xfrm>
                <a:off x="6523734" y="4522516"/>
                <a:ext cx="2086277" cy="276999"/>
              </a:xfrm>
              <a:prstGeom prst="rect">
                <a:avLst/>
              </a:prstGeom>
              <a:blipFill>
                <a:blip r:embed="rId7"/>
                <a:stretch>
                  <a:fillRect r="-2339" b="-8889"/>
                </a:stretch>
              </a:blipFill>
            </p:spPr>
            <p:txBody>
              <a:bodyPr/>
              <a:lstStyle/>
              <a:p>
                <a:r>
                  <a:rPr lang="en-US">
                    <a:noFill/>
                  </a:rPr>
                  <a:t> </a:t>
                </a:r>
              </a:p>
            </p:txBody>
          </p:sp>
        </mc:Fallback>
      </mc:AlternateContent>
      <p:sp>
        <p:nvSpPr>
          <p:cNvPr id="30" name="Rectangle 29">
            <a:extLst>
              <a:ext uri="{FF2B5EF4-FFF2-40B4-BE49-F238E27FC236}">
                <a16:creationId xmlns:a16="http://schemas.microsoft.com/office/drawing/2014/main" id="{AAD23076-DB91-4784-8392-3BB94687E832}"/>
              </a:ext>
            </a:extLst>
          </p:cNvPr>
          <p:cNvSpPr/>
          <p:nvPr/>
        </p:nvSpPr>
        <p:spPr>
          <a:xfrm>
            <a:off x="5036695" y="1889068"/>
            <a:ext cx="3478655" cy="6356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9BE045E-EB37-42EB-BAD3-E23381B90D0E}"/>
              </a:ext>
            </a:extLst>
          </p:cNvPr>
          <p:cNvCxnSpPr/>
          <p:nvPr/>
        </p:nvCxnSpPr>
        <p:spPr>
          <a:xfrm>
            <a:off x="7361429" y="4398047"/>
            <a:ext cx="12485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6E0299E-C5E6-4687-AC15-184B664430CC}"/>
                  </a:ext>
                </a:extLst>
              </p:cNvPr>
              <p:cNvSpPr txBox="1"/>
              <p:nvPr/>
            </p:nvSpPr>
            <p:spPr>
              <a:xfrm>
                <a:off x="1349584" y="2945659"/>
                <a:ext cx="752963" cy="37645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p>
                        <m:sSupPr>
                          <m:ctrlPr>
                            <a:rPr lang="en-US" b="1" i="1" dirty="0" smtClean="0">
                              <a:solidFill>
                                <a:srgbClr val="7030A0"/>
                              </a:solidFill>
                              <a:latin typeface="Cambria Math" panose="02040503050406030204" pitchFamily="18" charset="0"/>
                            </a:rPr>
                          </m:ctrlPr>
                        </m:sSupPr>
                        <m:e>
                          <m:r>
                            <a:rPr lang="en-US" b="1" i="1" dirty="0" smtClean="0">
                              <a:solidFill>
                                <a:srgbClr val="7030A0"/>
                              </a:solidFill>
                              <a:latin typeface="Cambria Math" panose="02040503050406030204" pitchFamily="18" charset="0"/>
                            </a:rPr>
                            <m:t>𝒗</m:t>
                          </m:r>
                        </m:e>
                        <m:sup>
                          <m:r>
                            <a:rPr lang="en-US" i="1">
                              <a:solidFill>
                                <a:srgbClr val="7030A0"/>
                              </a:solidFill>
                              <a:latin typeface="Cambria Math" panose="02040503050406030204" pitchFamily="18" charset="0"/>
                              <a:ea typeface="Cambria Math" panose="02040503050406030204" pitchFamily="18" charset="0"/>
                            </a:rPr>
                            <m:t>†</m:t>
                          </m:r>
                        </m:sup>
                      </m:sSup>
                    </m:oMath>
                  </m:oMathPara>
                </a14:m>
                <a:endParaRPr lang="en-US" dirty="0"/>
              </a:p>
            </p:txBody>
          </p:sp>
        </mc:Choice>
        <mc:Fallback xmlns="">
          <p:sp>
            <p:nvSpPr>
              <p:cNvPr id="33" name="TextBox 32">
                <a:extLst>
                  <a:ext uri="{FF2B5EF4-FFF2-40B4-BE49-F238E27FC236}">
                    <a16:creationId xmlns:a16="http://schemas.microsoft.com/office/drawing/2014/main" id="{76E0299E-C5E6-4687-AC15-184B664430CC}"/>
                  </a:ext>
                </a:extLst>
              </p:cNvPr>
              <p:cNvSpPr txBox="1">
                <a:spLocks noRot="1" noChangeAspect="1" noMove="1" noResize="1" noEditPoints="1" noAdjustHandles="1" noChangeArrowheads="1" noChangeShapeType="1" noTextEdit="1"/>
              </p:cNvSpPr>
              <p:nvPr/>
            </p:nvSpPr>
            <p:spPr>
              <a:xfrm>
                <a:off x="1349584" y="2945659"/>
                <a:ext cx="752963" cy="37645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E12E688-A86D-477C-8BDD-7A1552E7E314}"/>
                  </a:ext>
                </a:extLst>
              </p:cNvPr>
              <p:cNvSpPr txBox="1"/>
              <p:nvPr/>
            </p:nvSpPr>
            <p:spPr>
              <a:xfrm>
                <a:off x="936742" y="4530107"/>
                <a:ext cx="3648365" cy="400110"/>
              </a:xfrm>
              <a:prstGeom prst="rect">
                <a:avLst/>
              </a:prstGeom>
              <a:noFill/>
            </p:spPr>
            <p:txBody>
              <a:bodyPr wrap="square" rtlCol="0">
                <a:spAutoFit/>
              </a:bodyPr>
              <a:lstStyle/>
              <a:p>
                <a:pPr algn="ctr"/>
                <a:r>
                  <a:rPr lang="en-US" sz="2000" dirty="0">
                    <a:solidFill>
                      <a:srgbClr val="7030A0"/>
                    </a:solidFill>
                  </a:rPr>
                  <a:t>(1 x 4) • (4 x 1) = (1 x 1) </a:t>
                </a:r>
                <a14:m>
                  <m:oMath xmlns:m="http://schemas.openxmlformats.org/officeDocument/2006/math">
                    <m:r>
                      <a:rPr lang="en-US" sz="2000" i="1" dirty="0" smtClean="0">
                        <a:solidFill>
                          <a:srgbClr val="7030A0"/>
                        </a:solidFill>
                        <a:latin typeface="Cambria Math" panose="02040503050406030204" pitchFamily="18" charset="0"/>
                        <a:ea typeface="Cambria Math" panose="02040503050406030204" pitchFamily="18" charset="0"/>
                      </a:rPr>
                      <m:t>→</m:t>
                    </m:r>
                  </m:oMath>
                </a14:m>
                <a:r>
                  <a:rPr lang="en-US" sz="2000" dirty="0">
                    <a:solidFill>
                      <a:srgbClr val="7030A0"/>
                    </a:solidFill>
                  </a:rPr>
                  <a:t> Scalar</a:t>
                </a:r>
              </a:p>
            </p:txBody>
          </p:sp>
        </mc:Choice>
        <mc:Fallback xmlns="">
          <p:sp>
            <p:nvSpPr>
              <p:cNvPr id="35" name="TextBox 34">
                <a:extLst>
                  <a:ext uri="{FF2B5EF4-FFF2-40B4-BE49-F238E27FC236}">
                    <a16:creationId xmlns:a16="http://schemas.microsoft.com/office/drawing/2014/main" id="{7E12E688-A86D-477C-8BDD-7A1552E7E314}"/>
                  </a:ext>
                </a:extLst>
              </p:cNvPr>
              <p:cNvSpPr txBox="1">
                <a:spLocks noRot="1" noChangeAspect="1" noMove="1" noResize="1" noEditPoints="1" noAdjustHandles="1" noChangeArrowheads="1" noChangeShapeType="1" noTextEdit="1"/>
              </p:cNvSpPr>
              <p:nvPr/>
            </p:nvSpPr>
            <p:spPr>
              <a:xfrm>
                <a:off x="936742" y="4530107"/>
                <a:ext cx="3648365" cy="400110"/>
              </a:xfrm>
              <a:prstGeom prst="rect">
                <a:avLst/>
              </a:prstGeom>
              <a:blipFill>
                <a:blip r:embed="rId9"/>
                <a:stretch>
                  <a:fillRect l="-334" t="-7576" b="-25758"/>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0EEC390E-BEA4-45DE-928C-45E87214D8D5}"/>
              </a:ext>
            </a:extLst>
          </p:cNvPr>
          <p:cNvSpPr txBox="1"/>
          <p:nvPr/>
        </p:nvSpPr>
        <p:spPr>
          <a:xfrm>
            <a:off x="777307" y="5418414"/>
            <a:ext cx="3967234" cy="923330"/>
          </a:xfrm>
          <a:prstGeom prst="rect">
            <a:avLst/>
          </a:prstGeom>
          <a:noFill/>
        </p:spPr>
        <p:txBody>
          <a:bodyPr wrap="square" rtlCol="0">
            <a:spAutoFit/>
          </a:bodyPr>
          <a:lstStyle/>
          <a:p>
            <a:pPr algn="ctr"/>
            <a:r>
              <a:rPr lang="en-US" dirty="0"/>
              <a:t>The inner product of </a:t>
            </a:r>
            <a:r>
              <a:rPr lang="en-US" b="1" dirty="0"/>
              <a:t>two vect</a:t>
            </a:r>
            <a:r>
              <a:rPr lang="en-US" dirty="0"/>
              <a:t>ors uses the dot product to </a:t>
            </a:r>
            <a:r>
              <a:rPr lang="en-US" u="sng" dirty="0"/>
              <a:t>produce</a:t>
            </a:r>
            <a:r>
              <a:rPr lang="en-US" dirty="0"/>
              <a:t> a scalar</a:t>
            </a:r>
          </a:p>
          <a:p>
            <a:pPr algn="ctr"/>
            <a:r>
              <a:rPr lang="en-US" dirty="0"/>
              <a:t>but needs the </a:t>
            </a:r>
            <a:r>
              <a:rPr lang="en-US" i="1" dirty="0"/>
              <a:t>adjoint</a:t>
            </a:r>
            <a:r>
              <a:rPr lang="en-US" dirty="0"/>
              <a:t> of the first vector</a:t>
            </a:r>
          </a:p>
        </p:txBody>
      </p:sp>
      <p:sp>
        <p:nvSpPr>
          <p:cNvPr id="17" name="TextBox 16">
            <a:extLst>
              <a:ext uri="{FF2B5EF4-FFF2-40B4-BE49-F238E27FC236}">
                <a16:creationId xmlns:a16="http://schemas.microsoft.com/office/drawing/2014/main" id="{18141730-3CBA-46B6-8765-B41771542395}"/>
              </a:ext>
            </a:extLst>
          </p:cNvPr>
          <p:cNvSpPr txBox="1"/>
          <p:nvPr/>
        </p:nvSpPr>
        <p:spPr>
          <a:xfrm>
            <a:off x="735850" y="1252033"/>
            <a:ext cx="1748684" cy="369332"/>
          </a:xfrm>
          <a:prstGeom prst="rect">
            <a:avLst/>
          </a:prstGeom>
          <a:noFill/>
        </p:spPr>
        <p:txBody>
          <a:bodyPr wrap="square" rtlCol="0">
            <a:spAutoFit/>
          </a:bodyPr>
          <a:lstStyle/>
          <a:p>
            <a:pPr algn="ctr"/>
            <a:r>
              <a:rPr lang="en-US" dirty="0">
                <a:solidFill>
                  <a:srgbClr val="7030A0"/>
                </a:solidFill>
              </a:rPr>
              <a:t>Column Matrix</a:t>
            </a:r>
          </a:p>
        </p:txBody>
      </p:sp>
      <p:sp>
        <p:nvSpPr>
          <p:cNvPr id="18" name="TextBox 17">
            <a:extLst>
              <a:ext uri="{FF2B5EF4-FFF2-40B4-BE49-F238E27FC236}">
                <a16:creationId xmlns:a16="http://schemas.microsoft.com/office/drawing/2014/main" id="{8C663F18-CA01-4DAB-B549-ABD0CD572E86}"/>
              </a:ext>
            </a:extLst>
          </p:cNvPr>
          <p:cNvSpPr txBox="1"/>
          <p:nvPr/>
        </p:nvSpPr>
        <p:spPr>
          <a:xfrm>
            <a:off x="2484534" y="1252033"/>
            <a:ext cx="1748684" cy="369332"/>
          </a:xfrm>
          <a:prstGeom prst="rect">
            <a:avLst/>
          </a:prstGeom>
          <a:noFill/>
        </p:spPr>
        <p:txBody>
          <a:bodyPr wrap="square" rtlCol="0">
            <a:spAutoFit/>
          </a:bodyPr>
          <a:lstStyle/>
          <a:p>
            <a:pPr algn="ctr"/>
            <a:r>
              <a:rPr lang="en-US" dirty="0">
                <a:solidFill>
                  <a:srgbClr val="7030A0"/>
                </a:solidFill>
              </a:rPr>
              <a:t>Column Matrix</a:t>
            </a:r>
          </a:p>
        </p:txBody>
      </p:sp>
      <p:grpSp>
        <p:nvGrpSpPr>
          <p:cNvPr id="6" name="Group 5">
            <a:extLst>
              <a:ext uri="{FF2B5EF4-FFF2-40B4-BE49-F238E27FC236}">
                <a16:creationId xmlns:a16="http://schemas.microsoft.com/office/drawing/2014/main" id="{AB3A5B03-36C4-4CA6-8344-95C8F168AD44}"/>
              </a:ext>
            </a:extLst>
          </p:cNvPr>
          <p:cNvGrpSpPr/>
          <p:nvPr/>
        </p:nvGrpSpPr>
        <p:grpSpPr>
          <a:xfrm>
            <a:off x="4884478" y="5156022"/>
            <a:ext cx="3645048" cy="1113125"/>
            <a:chOff x="4884478" y="5156022"/>
            <a:chExt cx="3645048" cy="1113125"/>
          </a:xfrm>
        </p:grpSpPr>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69E9A69-C0EC-4B4A-AA2E-56E683F474D1}"/>
                    </a:ext>
                  </a:extLst>
                </p:cNvPr>
                <p:cNvSpPr txBox="1"/>
                <p:nvPr/>
              </p:nvSpPr>
              <p:spPr>
                <a:xfrm>
                  <a:off x="5686883" y="5587037"/>
                  <a:ext cx="2040238"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𝑨</m:t>
                            </m:r>
                            <m:r>
                              <a:rPr lang="en-US" b="1" i="1" smtClean="0">
                                <a:latin typeface="Cambria Math" panose="02040503050406030204" pitchFamily="18" charset="0"/>
                              </a:rPr>
                              <m:t>,</m:t>
                            </m:r>
                            <m:r>
                              <a:rPr lang="en-US" b="1" i="1" smtClean="0">
                                <a:latin typeface="Cambria Math" panose="02040503050406030204" pitchFamily="18" charset="0"/>
                              </a:rPr>
                              <m:t>𝑩</m:t>
                            </m:r>
                          </m:e>
                        </m:d>
                        <m:r>
                          <a:rPr lang="en-US" b="0" i="1" smtClean="0">
                            <a:latin typeface="Cambria Math" panose="02040503050406030204" pitchFamily="18" charset="0"/>
                          </a:rPr>
                          <m:t>=</m:t>
                        </m:r>
                        <m:r>
                          <a:rPr lang="en-US" b="0" i="1" smtClean="0">
                            <a:latin typeface="Cambria Math" panose="02040503050406030204" pitchFamily="18" charset="0"/>
                          </a:rPr>
                          <m:t>𝑇𝑟</m:t>
                        </m:r>
                        <m:d>
                          <m:dPr>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r>
                                  <a:rPr lang="en-US" b="1" i="1" smtClean="0">
                                    <a:latin typeface="Cambria Math" panose="02040503050406030204" pitchFamily="18" charset="0"/>
                                  </a:rPr>
                                  <m:t>𝑨</m:t>
                                </m:r>
                              </m:e>
                              <m:sup>
                                <m:r>
                                  <a:rPr lang="en-US" b="0" i="1">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𝑩</m:t>
                            </m:r>
                          </m:e>
                        </m:d>
                      </m:oMath>
                    </m:oMathPara>
                  </a14:m>
                  <a:endParaRPr lang="en-US" dirty="0"/>
                </a:p>
              </p:txBody>
            </p:sp>
          </mc:Choice>
          <mc:Fallback xmlns="">
            <p:sp>
              <p:nvSpPr>
                <p:cNvPr id="36" name="TextBox 35">
                  <a:extLst>
                    <a:ext uri="{FF2B5EF4-FFF2-40B4-BE49-F238E27FC236}">
                      <a16:creationId xmlns:a16="http://schemas.microsoft.com/office/drawing/2014/main" id="{769E9A69-C0EC-4B4A-AA2E-56E683F474D1}"/>
                    </a:ext>
                  </a:extLst>
                </p:cNvPr>
                <p:cNvSpPr txBox="1">
                  <a:spLocks noRot="1" noChangeAspect="1" noMove="1" noResize="1" noEditPoints="1" noAdjustHandles="1" noChangeArrowheads="1" noChangeShapeType="1" noTextEdit="1"/>
                </p:cNvSpPr>
                <p:nvPr/>
              </p:nvSpPr>
              <p:spPr>
                <a:xfrm>
                  <a:off x="5686883" y="5587037"/>
                  <a:ext cx="2040238" cy="312650"/>
                </a:xfrm>
                <a:prstGeom prst="rect">
                  <a:avLst/>
                </a:prstGeom>
                <a:blipFill>
                  <a:blip r:embed="rId10"/>
                  <a:stretch>
                    <a:fillRect t="-1961" b="-1961"/>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9835278C-4A76-4C8C-A74C-6151B3406437}"/>
                </a:ext>
              </a:extLst>
            </p:cNvPr>
            <p:cNvSpPr txBox="1"/>
            <p:nvPr/>
          </p:nvSpPr>
          <p:spPr>
            <a:xfrm>
              <a:off x="4884478" y="5156022"/>
              <a:ext cx="3645048" cy="369332"/>
            </a:xfrm>
            <a:prstGeom prst="rect">
              <a:avLst/>
            </a:prstGeom>
            <a:noFill/>
          </p:spPr>
          <p:txBody>
            <a:bodyPr wrap="square" rtlCol="0">
              <a:spAutoFit/>
            </a:bodyPr>
            <a:lstStyle/>
            <a:p>
              <a:pPr algn="ctr"/>
              <a:r>
                <a:rPr lang="en-US" b="1" dirty="0">
                  <a:solidFill>
                    <a:srgbClr val="7030A0"/>
                  </a:solidFill>
                </a:rPr>
                <a:t>Inner Product of Square </a:t>
              </a:r>
              <a:r>
                <a:rPr lang="en-US" b="1" u="sng" dirty="0">
                  <a:solidFill>
                    <a:srgbClr val="7030A0"/>
                  </a:solidFill>
                </a:rPr>
                <a:t>Matrices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E607F09-B661-45D8-B519-FFFE9482885E}"/>
                    </a:ext>
                  </a:extLst>
                </p:cNvPr>
                <p:cNvSpPr txBox="1"/>
                <p:nvPr/>
              </p:nvSpPr>
              <p:spPr>
                <a:xfrm>
                  <a:off x="5369397" y="5961370"/>
                  <a:ext cx="2675211" cy="307777"/>
                </a:xfrm>
                <a:prstGeom prst="rect">
                  <a:avLst/>
                </a:prstGeom>
                <a:noFill/>
              </p:spPr>
              <p:txBody>
                <a:bodyPr wrap="square" rtlCol="0">
                  <a:spAutoFit/>
                </a:bodyPr>
                <a:lstStyle/>
                <a:p>
                  <a:pPr algn="ctr"/>
                  <a:r>
                    <a:rPr lang="en-US" sz="1400" dirty="0">
                      <a:solidFill>
                        <a:srgbClr val="FF0000"/>
                      </a:solidFill>
                    </a:rPr>
                    <a:t>If </a:t>
                  </a:r>
                  <a14:m>
                    <m:oMath xmlns:m="http://schemas.openxmlformats.org/officeDocument/2006/math">
                      <m:r>
                        <a:rPr lang="en-US" sz="1400" b="1" i="1" dirty="0" smtClean="0">
                          <a:solidFill>
                            <a:srgbClr val="FF0000"/>
                          </a:solidFill>
                          <a:latin typeface="Cambria Math" panose="02040503050406030204" pitchFamily="18" charset="0"/>
                        </a:rPr>
                        <m:t>𝑨</m:t>
                      </m:r>
                    </m:oMath>
                  </a14:m>
                  <a:r>
                    <a:rPr lang="en-US" sz="1400" dirty="0">
                      <a:solidFill>
                        <a:srgbClr val="FF0000"/>
                      </a:solidFill>
                    </a:rPr>
                    <a:t> and </a:t>
                  </a:r>
                  <a14:m>
                    <m:oMath xmlns:m="http://schemas.openxmlformats.org/officeDocument/2006/math">
                      <m:r>
                        <a:rPr lang="en-US" sz="1400" b="1" i="1" dirty="0" smtClean="0">
                          <a:solidFill>
                            <a:srgbClr val="FF0000"/>
                          </a:solidFill>
                          <a:latin typeface="Cambria Math" panose="02040503050406030204" pitchFamily="18" charset="0"/>
                        </a:rPr>
                        <m:t>𝑩</m:t>
                      </m:r>
                    </m:oMath>
                  </a14:m>
                  <a:r>
                    <a:rPr lang="en-US" sz="1400" dirty="0">
                      <a:solidFill>
                        <a:srgbClr val="FF0000"/>
                      </a:solidFill>
                    </a:rPr>
                    <a:t> have same dimensions</a:t>
                  </a:r>
                </a:p>
              </p:txBody>
            </p:sp>
          </mc:Choice>
          <mc:Fallback xmlns="">
            <p:sp>
              <p:nvSpPr>
                <p:cNvPr id="3" name="TextBox 2">
                  <a:extLst>
                    <a:ext uri="{FF2B5EF4-FFF2-40B4-BE49-F238E27FC236}">
                      <a16:creationId xmlns:a16="http://schemas.microsoft.com/office/drawing/2014/main" id="{1E607F09-B661-45D8-B519-FFFE9482885E}"/>
                    </a:ext>
                  </a:extLst>
                </p:cNvPr>
                <p:cNvSpPr txBox="1">
                  <a:spLocks noRot="1" noChangeAspect="1" noMove="1" noResize="1" noEditPoints="1" noAdjustHandles="1" noChangeArrowheads="1" noChangeShapeType="1" noTextEdit="1"/>
                </p:cNvSpPr>
                <p:nvPr/>
              </p:nvSpPr>
              <p:spPr>
                <a:xfrm>
                  <a:off x="5369397" y="5961370"/>
                  <a:ext cx="2675211" cy="307777"/>
                </a:xfrm>
                <a:prstGeom prst="rect">
                  <a:avLst/>
                </a:prstGeom>
                <a:blipFill>
                  <a:blip r:embed="rId11"/>
                  <a:stretch>
                    <a:fillRect t="-4000" b="-2000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495CD76-A3E7-4C7D-9D0C-AB530102EC58}"/>
                  </a:ext>
                </a:extLst>
              </p:cNvPr>
              <p:cNvSpPr txBox="1"/>
              <p:nvPr/>
            </p:nvSpPr>
            <p:spPr>
              <a:xfrm>
                <a:off x="4063353" y="2995385"/>
                <a:ext cx="2340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7030A0"/>
                          </a:solidFill>
                          <a:latin typeface="Cambria Math" panose="02040503050406030204" pitchFamily="18" charset="0"/>
                        </a:rPr>
                        <m:t>𝒘</m:t>
                      </m:r>
                    </m:oMath>
                  </m:oMathPara>
                </a14:m>
                <a:endParaRPr lang="en-US" b="1" dirty="0">
                  <a:solidFill>
                    <a:srgbClr val="7030A0"/>
                  </a:solidFill>
                </a:endParaRPr>
              </a:p>
            </p:txBody>
          </p:sp>
        </mc:Choice>
        <mc:Fallback xmlns="">
          <p:sp>
            <p:nvSpPr>
              <p:cNvPr id="5" name="TextBox 4">
                <a:extLst>
                  <a:ext uri="{FF2B5EF4-FFF2-40B4-BE49-F238E27FC236}">
                    <a16:creationId xmlns:a16="http://schemas.microsoft.com/office/drawing/2014/main" id="{7495CD76-A3E7-4C7D-9D0C-AB530102EC58}"/>
                  </a:ext>
                </a:extLst>
              </p:cNvPr>
              <p:cNvSpPr txBox="1">
                <a:spLocks noRot="1" noChangeAspect="1" noMove="1" noResize="1" noEditPoints="1" noAdjustHandles="1" noChangeArrowheads="1" noChangeShapeType="1" noTextEdit="1"/>
              </p:cNvSpPr>
              <p:nvPr/>
            </p:nvSpPr>
            <p:spPr>
              <a:xfrm>
                <a:off x="4063353" y="2995385"/>
                <a:ext cx="234038" cy="276999"/>
              </a:xfrm>
              <a:prstGeom prst="rect">
                <a:avLst/>
              </a:prstGeom>
              <a:blipFill>
                <a:blip r:embed="rId12"/>
                <a:stretch>
                  <a:fillRect l="-15789" r="-15789"/>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E87EEAD-ECCB-4042-BF40-3A52780532B6}"/>
              </a:ext>
            </a:extLst>
          </p:cNvPr>
          <p:cNvSpPr txBox="1"/>
          <p:nvPr/>
        </p:nvSpPr>
        <p:spPr>
          <a:xfrm>
            <a:off x="5302198" y="1490817"/>
            <a:ext cx="2947647" cy="369332"/>
          </a:xfrm>
          <a:prstGeom prst="rect">
            <a:avLst/>
          </a:prstGeom>
          <a:noFill/>
        </p:spPr>
        <p:txBody>
          <a:bodyPr wrap="square" rtlCol="0">
            <a:spAutoFit/>
          </a:bodyPr>
          <a:lstStyle/>
          <a:p>
            <a:pPr algn="ctr"/>
            <a:r>
              <a:rPr lang="en-US" dirty="0" err="1">
                <a:latin typeface="Consolas" panose="020B0609020204030204" pitchFamily="49" charset="0"/>
              </a:rPr>
              <a:t>numpy.</a:t>
            </a:r>
            <a:r>
              <a:rPr lang="en-US" b="1" dirty="0" err="1">
                <a:latin typeface="Consolas" panose="020B0609020204030204" pitchFamily="49" charset="0"/>
              </a:rPr>
              <a:t>vdot</a:t>
            </a:r>
            <a:r>
              <a:rPr lang="en-US" b="1" dirty="0">
                <a:latin typeface="Consolas" panose="020B0609020204030204" pitchFamily="49" charset="0"/>
              </a:rPr>
              <a:t>()</a:t>
            </a:r>
            <a:r>
              <a:rPr lang="en-US" b="1" dirty="0"/>
              <a:t> </a:t>
            </a:r>
            <a:r>
              <a:rPr lang="en-US" u="sng" dirty="0"/>
              <a:t>and</a:t>
            </a:r>
            <a:r>
              <a:rPr lang="en-US" dirty="0"/>
              <a:t> Qiskit</a:t>
            </a:r>
            <a:endParaRPr lang="en-US" dirty="0">
              <a:latin typeface="Consolas" panose="020B0609020204030204" pitchFamily="49" charset="0"/>
            </a:endParaRPr>
          </a:p>
        </p:txBody>
      </p:sp>
    </p:spTree>
    <p:extLst>
      <p:ext uri="{BB962C8B-B14F-4D97-AF65-F5344CB8AC3E}">
        <p14:creationId xmlns:p14="http://schemas.microsoft.com/office/powerpoint/2010/main" val="2056023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500"/>
                                        <p:tgtEl>
                                          <p:spTgt spid="2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up)">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fltVal val="0"/>
                                          </p:val>
                                        </p:tav>
                                        <p:tav tm="100000">
                                          <p:val>
                                            <p:strVal val="#ppt_w"/>
                                          </p:val>
                                        </p:tav>
                                      </p:tavLst>
                                    </p:anim>
                                    <p:anim calcmode="lin" valueType="num">
                                      <p:cBhvr>
                                        <p:cTn id="17" dur="500" fill="hold"/>
                                        <p:tgtEl>
                                          <p:spTgt spid="15"/>
                                        </p:tgtEl>
                                        <p:attrNameLst>
                                          <p:attrName>ppt_h</p:attrName>
                                        </p:attrNameLst>
                                      </p:cBhvr>
                                      <p:tavLst>
                                        <p:tav tm="0">
                                          <p:val>
                                            <p:fltVal val="0"/>
                                          </p:val>
                                        </p:tav>
                                        <p:tav tm="100000">
                                          <p:val>
                                            <p:strVal val="#ppt_h"/>
                                          </p:val>
                                        </p:tav>
                                      </p:tavLst>
                                    </p:anim>
                                    <p:animEffect transition="in" filter="fade">
                                      <p:cBhvr>
                                        <p:cTn id="18" dur="500"/>
                                        <p:tgtEl>
                                          <p:spTgt spid="1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p:cTn id="21" dur="500" fill="hold"/>
                                        <p:tgtEl>
                                          <p:spTgt spid="30"/>
                                        </p:tgtEl>
                                        <p:attrNameLst>
                                          <p:attrName>ppt_w</p:attrName>
                                        </p:attrNameLst>
                                      </p:cBhvr>
                                      <p:tavLst>
                                        <p:tav tm="0">
                                          <p:val>
                                            <p:fltVal val="0"/>
                                          </p:val>
                                        </p:tav>
                                        <p:tav tm="100000">
                                          <p:val>
                                            <p:strVal val="#ppt_w"/>
                                          </p:val>
                                        </p:tav>
                                      </p:tavLst>
                                    </p:anim>
                                    <p:anim calcmode="lin" valueType="num">
                                      <p:cBhvr>
                                        <p:cTn id="22" dur="500" fill="hold"/>
                                        <p:tgtEl>
                                          <p:spTgt spid="30"/>
                                        </p:tgtEl>
                                        <p:attrNameLst>
                                          <p:attrName>ppt_h</p:attrName>
                                        </p:attrNameLst>
                                      </p:cBhvr>
                                      <p:tavLst>
                                        <p:tav tm="0">
                                          <p:val>
                                            <p:fltVal val="0"/>
                                          </p:val>
                                        </p:tav>
                                        <p:tav tm="100000">
                                          <p:val>
                                            <p:strVal val="#ppt_h"/>
                                          </p:val>
                                        </p:tav>
                                      </p:tavLst>
                                    </p:anim>
                                    <p:animEffect transition="in" filter="fade">
                                      <p:cBhvr>
                                        <p:cTn id="23" dur="500"/>
                                        <p:tgtEl>
                                          <p:spTgt spid="30"/>
                                        </p:tgtEl>
                                      </p:cBhvr>
                                    </p:animEffect>
                                  </p:childTnLst>
                                </p:cTn>
                              </p:par>
                            </p:childTnLst>
                          </p:cTn>
                        </p:par>
                        <p:par>
                          <p:cTn id="24" fill="hold">
                            <p:stCondLst>
                              <p:cond delay="500"/>
                            </p:stCondLst>
                            <p:childTnLst>
                              <p:par>
                                <p:cTn id="25" presetID="16" presetClass="entr" presetSubtype="37"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outVertic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left)">
                                      <p:cBhvr>
                                        <p:cTn id="32" dur="500"/>
                                        <p:tgtEl>
                                          <p:spTgt spid="26"/>
                                        </p:tgtEl>
                                      </p:cBhvr>
                                    </p:animEffect>
                                  </p:childTnLst>
                                </p:cTn>
                              </p:par>
                            </p:childTnLst>
                          </p:cTn>
                        </p:par>
                        <p:par>
                          <p:cTn id="33" fill="hold">
                            <p:stCondLst>
                              <p:cond delay="500"/>
                            </p:stCondLst>
                            <p:childTnLst>
                              <p:par>
                                <p:cTn id="34" presetID="2" presetClass="entr" presetSubtype="1" fill="hold" grpId="0" nodeType="afterEffect">
                                  <p:stCondLst>
                                    <p:cond delay="0"/>
                                  </p:stCondLst>
                                  <p:childTnLst>
                                    <p:set>
                                      <p:cBhvr>
                                        <p:cTn id="35" dur="1" fill="hold">
                                          <p:stCondLst>
                                            <p:cond delay="0"/>
                                          </p:stCondLst>
                                        </p:cTn>
                                        <p:tgtEl>
                                          <p:spTgt spid="33"/>
                                        </p:tgtEl>
                                        <p:attrNameLst>
                                          <p:attrName>style.visibility</p:attrName>
                                        </p:attrNameLst>
                                      </p:cBhvr>
                                      <p:to>
                                        <p:strVal val="visible"/>
                                      </p:to>
                                    </p:set>
                                    <p:anim calcmode="lin" valueType="num">
                                      <p:cBhvr additive="base">
                                        <p:cTn id="36" dur="500" fill="hold"/>
                                        <p:tgtEl>
                                          <p:spTgt spid="33"/>
                                        </p:tgtEl>
                                        <p:attrNameLst>
                                          <p:attrName>ppt_x</p:attrName>
                                        </p:attrNameLst>
                                      </p:cBhvr>
                                      <p:tavLst>
                                        <p:tav tm="0">
                                          <p:val>
                                            <p:strVal val="#ppt_x"/>
                                          </p:val>
                                        </p:tav>
                                        <p:tav tm="100000">
                                          <p:val>
                                            <p:strVal val="#ppt_x"/>
                                          </p:val>
                                        </p:tav>
                                      </p:tavLst>
                                    </p:anim>
                                    <p:anim calcmode="lin" valueType="num">
                                      <p:cBhvr additive="base">
                                        <p:cTn id="37" dur="500" fill="hold"/>
                                        <p:tgtEl>
                                          <p:spTgt spid="33"/>
                                        </p:tgtEl>
                                        <p:attrNameLst>
                                          <p:attrName>ppt_y</p:attrName>
                                        </p:attrNameLst>
                                      </p:cBhvr>
                                      <p:tavLst>
                                        <p:tav tm="0">
                                          <p:val>
                                            <p:strVal val="0-#ppt_h/2"/>
                                          </p:val>
                                        </p:tav>
                                        <p:tav tm="100000">
                                          <p:val>
                                            <p:strVal val="#ppt_y"/>
                                          </p:val>
                                        </p:tav>
                                      </p:tavLst>
                                    </p:anim>
                                  </p:childTnLst>
                                </p:cTn>
                              </p:par>
                            </p:childTnLst>
                          </p:cTn>
                        </p:par>
                        <p:par>
                          <p:cTn id="38" fill="hold">
                            <p:stCondLst>
                              <p:cond delay="1000"/>
                            </p:stCondLst>
                            <p:childTnLst>
                              <p:par>
                                <p:cTn id="39" presetID="2" presetClass="entr" presetSubtype="1" fill="hold" grpId="0" nodeType="after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ppt_x"/>
                                          </p:val>
                                        </p:tav>
                                        <p:tav tm="100000">
                                          <p:val>
                                            <p:strVal val="#ppt_x"/>
                                          </p:val>
                                        </p:tav>
                                      </p:tavLst>
                                    </p:anim>
                                    <p:anim calcmode="lin" valueType="num">
                                      <p:cBhvr additive="base">
                                        <p:cTn id="42" dur="500" fill="hold"/>
                                        <p:tgtEl>
                                          <p:spTgt spid="5"/>
                                        </p:tgtEl>
                                        <p:attrNameLst>
                                          <p:attrName>ppt_y</p:attrName>
                                        </p:attrNameLst>
                                      </p:cBhvr>
                                      <p:tavLst>
                                        <p:tav tm="0">
                                          <p:val>
                                            <p:strVal val="0-#ppt_h/2"/>
                                          </p:val>
                                        </p:tav>
                                        <p:tav tm="100000">
                                          <p:val>
                                            <p:strVal val="#ppt_y"/>
                                          </p:val>
                                        </p:tav>
                                      </p:tavLst>
                                    </p:anim>
                                  </p:childTnLst>
                                </p:cTn>
                              </p:par>
                            </p:childTnLst>
                          </p:cTn>
                        </p:par>
                        <p:par>
                          <p:cTn id="43" fill="hold">
                            <p:stCondLst>
                              <p:cond delay="1500"/>
                            </p:stCondLst>
                            <p:childTnLst>
                              <p:par>
                                <p:cTn id="44" presetID="22" presetClass="entr" presetSubtype="8" fill="hold" grpId="0" nodeType="after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wipe(left)">
                                      <p:cBhvr>
                                        <p:cTn id="46" dur="500"/>
                                        <p:tgtEl>
                                          <p:spTgt spid="35"/>
                                        </p:tgtEl>
                                      </p:cBhvr>
                                    </p:animEffect>
                                  </p:childTnLst>
                                </p:cTn>
                              </p:par>
                            </p:childTnLst>
                          </p:cTn>
                        </p:par>
                        <p:par>
                          <p:cTn id="47" fill="hold">
                            <p:stCondLst>
                              <p:cond delay="2000"/>
                            </p:stCondLst>
                            <p:childTnLst>
                              <p:par>
                                <p:cTn id="48" presetID="22" presetClass="entr" presetSubtype="8" fill="hold"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left)">
                                      <p:cBhvr>
                                        <p:cTn id="50" dur="500"/>
                                        <p:tgtEl>
                                          <p:spTgt spid="32"/>
                                        </p:tgtEl>
                                      </p:cBhvr>
                                    </p:animEffect>
                                  </p:childTnLst>
                                </p:cTn>
                              </p:par>
                            </p:childTnLst>
                          </p:cTn>
                        </p:par>
                        <p:par>
                          <p:cTn id="51" fill="hold">
                            <p:stCondLst>
                              <p:cond delay="2500"/>
                            </p:stCondLst>
                            <p:childTnLst>
                              <p:par>
                                <p:cTn id="52" presetID="22" presetClass="entr" presetSubtype="8" fill="hold" grpId="0" nodeType="after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left)">
                                      <p:cBhvr>
                                        <p:cTn id="54" dur="500"/>
                                        <p:tgtEl>
                                          <p:spTgt spid="29"/>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37"/>
                                        </p:tgtEl>
                                        <p:attrNameLst>
                                          <p:attrName>style.visibility</p:attrName>
                                        </p:attrNameLst>
                                      </p:cBhvr>
                                      <p:to>
                                        <p:strVal val="visible"/>
                                      </p:to>
                                    </p:set>
                                    <p:anim calcmode="lin" valueType="num">
                                      <p:cBhvr additive="base">
                                        <p:cTn id="59" dur="500" fill="hold"/>
                                        <p:tgtEl>
                                          <p:spTgt spid="37"/>
                                        </p:tgtEl>
                                        <p:attrNameLst>
                                          <p:attrName>ppt_x</p:attrName>
                                        </p:attrNameLst>
                                      </p:cBhvr>
                                      <p:tavLst>
                                        <p:tav tm="0">
                                          <p:val>
                                            <p:strVal val="#ppt_x"/>
                                          </p:val>
                                        </p:tav>
                                        <p:tav tm="100000">
                                          <p:val>
                                            <p:strVal val="#ppt_x"/>
                                          </p:val>
                                        </p:tav>
                                      </p:tavLst>
                                    </p:anim>
                                    <p:anim calcmode="lin" valueType="num">
                                      <p:cBhvr additive="base">
                                        <p:cTn id="6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3" grpId="0"/>
      <p:bldP spid="25" grpId="0"/>
      <p:bldP spid="26" grpId="0"/>
      <p:bldP spid="29" grpId="0"/>
      <p:bldP spid="30" grpId="0" animBg="1"/>
      <p:bldP spid="33" grpId="0"/>
      <p:bldP spid="35" grpId="0"/>
      <p:bldP spid="37" grpId="0"/>
      <p:bldP spid="5" grpId="0"/>
      <p:bldP spid="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Complex Vector </a:t>
            </a:r>
            <a:r>
              <a:rPr lang="en-US" sz="3200" b="1" dirty="0">
                <a:latin typeface="+mn-lt"/>
              </a:rPr>
              <a:t>Norm</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68</a:t>
            </a:fld>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A37092D-FC0A-4B91-9693-BA19D62B2E25}"/>
                  </a:ext>
                </a:extLst>
              </p:cNvPr>
              <p:cNvSpPr txBox="1"/>
              <p:nvPr/>
            </p:nvSpPr>
            <p:spPr>
              <a:xfrm>
                <a:off x="1664672" y="1541673"/>
                <a:ext cx="3687420" cy="3595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𝒗</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d>
                            <m:dPr>
                              <m:begChr m:val="⟨"/>
                              <m:endChr m:val="⟩"/>
                              <m:ctrlPr>
                                <a:rPr lang="en-US" i="1">
                                  <a:latin typeface="Cambria Math" panose="02040503050406030204" pitchFamily="18" charset="0"/>
                                </a:rPr>
                              </m:ctrlPr>
                            </m:dPr>
                            <m:e>
                              <m:r>
                                <a:rPr lang="en-US" b="1" i="1" smtClean="0">
                                  <a:latin typeface="Cambria Math" panose="02040503050406030204" pitchFamily="18" charset="0"/>
                                </a:rPr>
                                <m:t>𝒗</m:t>
                              </m:r>
                              <m:r>
                                <a:rPr lang="en-US" i="1">
                                  <a:latin typeface="Cambria Math" panose="02040503050406030204" pitchFamily="18" charset="0"/>
                                </a:rPr>
                                <m:t>,</m:t>
                              </m:r>
                              <m:r>
                                <a:rPr lang="en-US" b="1" i="1" smtClean="0">
                                  <a:latin typeface="Cambria Math" panose="02040503050406030204" pitchFamily="18" charset="0"/>
                                </a:rPr>
                                <m:t>𝒗</m:t>
                              </m:r>
                            </m:e>
                          </m:d>
                        </m:e>
                      </m:rad>
                      <m:r>
                        <a:rPr lang="en-US" i="1">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b="1" i="1">
                                  <a:latin typeface="Cambria Math" panose="02040503050406030204" pitchFamily="18" charset="0"/>
                                </a:rPr>
                                <m:t>𝒗</m:t>
                              </m:r>
                            </m:e>
                            <m:sup>
                              <m:r>
                                <a:rPr lang="en-US" i="1">
                                  <a:latin typeface="Cambria Math" panose="02040503050406030204" pitchFamily="18" charset="0"/>
                                  <a:ea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𝒗</m:t>
                          </m:r>
                        </m:e>
                      </m:rad>
                      <m:r>
                        <a:rPr lang="en-US" i="1">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d>
                                <m:dPr>
                                  <m:ctrlPr>
                                    <a:rPr lang="en-US" i="1">
                                      <a:latin typeface="Cambria Math" panose="02040503050406030204" pitchFamily="18" charset="0"/>
                                    </a:rPr>
                                  </m:ctrlPr>
                                </m:dPr>
                                <m:e>
                                  <m:bar>
                                    <m:barPr>
                                      <m:pos m:val="top"/>
                                      <m:ctrlPr>
                                        <a:rPr lang="en-US" b="1" i="1">
                                          <a:latin typeface="Cambria Math" panose="02040503050406030204" pitchFamily="18" charset="0"/>
                                        </a:rPr>
                                      </m:ctrlPr>
                                    </m:barPr>
                                    <m:e>
                                      <m:r>
                                        <a:rPr lang="en-US" b="1" i="1">
                                          <a:latin typeface="Cambria Math" panose="02040503050406030204" pitchFamily="18" charset="0"/>
                                        </a:rPr>
                                        <m:t>𝒗</m:t>
                                      </m:r>
                                    </m:e>
                                  </m:bar>
                                </m:e>
                              </m:d>
                            </m:e>
                            <m:sup>
                              <m:r>
                                <a:rPr lang="en-US" i="1">
                                  <a:latin typeface="Cambria Math" panose="02040503050406030204" pitchFamily="18" charset="0"/>
                                </a:rPr>
                                <m:t>𝑇</m:t>
                              </m:r>
                            </m:sup>
                          </m:sSup>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𝒗</m:t>
                          </m:r>
                        </m:e>
                      </m:rad>
                    </m:oMath>
                  </m:oMathPara>
                </a14:m>
                <a:endParaRPr lang="en-US" dirty="0"/>
              </a:p>
            </p:txBody>
          </p:sp>
        </mc:Choice>
        <mc:Fallback xmlns="">
          <p:sp>
            <p:nvSpPr>
              <p:cNvPr id="10" name="TextBox 9">
                <a:extLst>
                  <a:ext uri="{FF2B5EF4-FFF2-40B4-BE49-F238E27FC236}">
                    <a16:creationId xmlns:a16="http://schemas.microsoft.com/office/drawing/2014/main" id="{CA37092D-FC0A-4B91-9693-BA19D62B2E25}"/>
                  </a:ext>
                </a:extLst>
              </p:cNvPr>
              <p:cNvSpPr txBox="1">
                <a:spLocks noRot="1" noChangeAspect="1" noMove="1" noResize="1" noEditPoints="1" noAdjustHandles="1" noChangeArrowheads="1" noChangeShapeType="1" noTextEdit="1"/>
              </p:cNvSpPr>
              <p:nvPr/>
            </p:nvSpPr>
            <p:spPr>
              <a:xfrm>
                <a:off x="1664672" y="1541673"/>
                <a:ext cx="3687420" cy="359522"/>
              </a:xfrm>
              <a:prstGeom prst="rect">
                <a:avLst/>
              </a:prstGeom>
              <a:blipFill>
                <a:blip r:embed="rId3"/>
                <a:stretch>
                  <a:fillRect r="-4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5A2D79A-D400-4C6F-A93F-83971AACCEB7}"/>
                  </a:ext>
                </a:extLst>
              </p:cNvPr>
              <p:cNvSpPr txBox="1"/>
              <p:nvPr/>
            </p:nvSpPr>
            <p:spPr>
              <a:xfrm>
                <a:off x="6044781" y="1390959"/>
                <a:ext cx="1441869"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𝒗</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7</m:t>
                                </m:r>
                                <m:r>
                                  <a:rPr lang="en-US" b="0" i="1" smtClean="0">
                                    <a:latin typeface="Cambria Math" panose="02040503050406030204" pitchFamily="18" charset="0"/>
                                  </a:rPr>
                                  <m:t>−2</m:t>
                                </m:r>
                                <m:r>
                                  <a:rPr lang="en-US" b="0" i="1" smtClean="0">
                                    <a:latin typeface="Cambria Math" panose="02040503050406030204" pitchFamily="18" charset="0"/>
                                  </a:rPr>
                                  <m:t>𝑖</m:t>
                                </m:r>
                              </m:e>
                            </m:mr>
                            <m:mr>
                              <m:e>
                                <m:r>
                                  <a:rPr lang="en-US" b="0" i="1" smtClean="0">
                                    <a:latin typeface="Cambria Math" panose="02040503050406030204" pitchFamily="18" charset="0"/>
                                  </a:rPr>
                                  <m:t>4</m:t>
                                </m:r>
                                <m:r>
                                  <a:rPr lang="en-US" b="0" i="1" smtClean="0">
                                    <a:latin typeface="Cambria Math" panose="02040503050406030204" pitchFamily="18" charset="0"/>
                                  </a:rPr>
                                  <m:t>𝑖</m:t>
                                </m:r>
                              </m:e>
                            </m:mr>
                            <m:mr>
                              <m:e>
                                <m:r>
                                  <a:rPr lang="en-US" b="0" i="1" smtClean="0">
                                    <a:latin typeface="Cambria Math" panose="02040503050406030204" pitchFamily="18" charset="0"/>
                                  </a:rPr>
                                  <m:t>11+6</m:t>
                                </m:r>
                                <m:r>
                                  <a:rPr lang="en-US" b="0" i="1" smtClean="0">
                                    <a:latin typeface="Cambria Math" panose="02040503050406030204" pitchFamily="18" charset="0"/>
                                  </a:rPr>
                                  <m:t>𝑖</m:t>
                                </m:r>
                              </m:e>
                            </m:mr>
                            <m:mr>
                              <m:e>
                                <m:r>
                                  <a:rPr lang="en-US" b="0" i="1" smtClean="0">
                                    <a:latin typeface="Cambria Math" panose="02040503050406030204" pitchFamily="18" charset="0"/>
                                  </a:rPr>
                                  <m:t>−15</m:t>
                                </m:r>
                              </m:e>
                            </m:mr>
                          </m:m>
                        </m:e>
                      </m:d>
                    </m:oMath>
                  </m:oMathPara>
                </a14:m>
                <a:endParaRPr lang="en-US" dirty="0"/>
              </a:p>
            </p:txBody>
          </p:sp>
        </mc:Choice>
        <mc:Fallback xmlns="">
          <p:sp>
            <p:nvSpPr>
              <p:cNvPr id="33" name="TextBox 32">
                <a:extLst>
                  <a:ext uri="{FF2B5EF4-FFF2-40B4-BE49-F238E27FC236}">
                    <a16:creationId xmlns:a16="http://schemas.microsoft.com/office/drawing/2014/main" id="{D5A2D79A-D400-4C6F-A93F-83971AACCEB7}"/>
                  </a:ext>
                </a:extLst>
              </p:cNvPr>
              <p:cNvSpPr txBox="1">
                <a:spLocks noRot="1" noChangeAspect="1" noMove="1" noResize="1" noEditPoints="1" noAdjustHandles="1" noChangeArrowheads="1" noChangeShapeType="1" noTextEdit="1"/>
              </p:cNvSpPr>
              <p:nvPr/>
            </p:nvSpPr>
            <p:spPr>
              <a:xfrm>
                <a:off x="6044781" y="1390959"/>
                <a:ext cx="1441869" cy="1020472"/>
              </a:xfrm>
              <a:prstGeom prst="rect">
                <a:avLst/>
              </a:prstGeom>
              <a:blipFill>
                <a:blip r:embed="rId4"/>
                <a:stretch>
                  <a:fillRect/>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5CA3F855-3B25-49C7-BF6A-A9B7BF51DD50}"/>
              </a:ext>
            </a:extLst>
          </p:cNvPr>
          <p:cNvSpPr txBox="1"/>
          <p:nvPr/>
        </p:nvSpPr>
        <p:spPr>
          <a:xfrm>
            <a:off x="1696430" y="2005491"/>
            <a:ext cx="3623904" cy="830997"/>
          </a:xfrm>
          <a:prstGeom prst="rect">
            <a:avLst/>
          </a:prstGeom>
          <a:noFill/>
        </p:spPr>
        <p:txBody>
          <a:bodyPr wrap="square" rtlCol="0">
            <a:spAutoFit/>
          </a:bodyPr>
          <a:lstStyle/>
          <a:p>
            <a:pPr algn="ctr"/>
            <a:r>
              <a:rPr lang="en-US" sz="1600" dirty="0">
                <a:solidFill>
                  <a:srgbClr val="7030A0"/>
                </a:solidFill>
              </a:rPr>
              <a:t>The "norm" of a </a:t>
            </a:r>
            <a:r>
              <a:rPr lang="en-US" sz="1600" b="1" dirty="0">
                <a:solidFill>
                  <a:srgbClr val="7030A0"/>
                </a:solidFill>
              </a:rPr>
              <a:t>vector</a:t>
            </a:r>
            <a:r>
              <a:rPr lang="en-US" sz="1600" dirty="0">
                <a:solidFill>
                  <a:srgbClr val="7030A0"/>
                </a:solidFill>
              </a:rPr>
              <a:t> of complex numbers must be a positive </a:t>
            </a:r>
            <a:r>
              <a:rPr lang="en-US" sz="1600" b="1" dirty="0">
                <a:solidFill>
                  <a:srgbClr val="7030A0"/>
                </a:solidFill>
              </a:rPr>
              <a:t>real scalar</a:t>
            </a:r>
          </a:p>
          <a:p>
            <a:pPr algn="ctr"/>
            <a:r>
              <a:rPr lang="en-US" sz="1600" dirty="0">
                <a:solidFill>
                  <a:srgbClr val="7030A0"/>
                </a:solidFill>
              </a:rPr>
              <a:t>because </a:t>
            </a:r>
            <a:r>
              <a:rPr lang="en-US" sz="1600" u="sng" dirty="0">
                <a:solidFill>
                  <a:srgbClr val="7030A0"/>
                </a:solidFill>
              </a:rPr>
              <a:t>length</a:t>
            </a:r>
            <a:r>
              <a:rPr lang="en-US" sz="1600" dirty="0">
                <a:solidFill>
                  <a:srgbClr val="7030A0"/>
                </a:solidFill>
              </a:rPr>
              <a:t> cannot be </a:t>
            </a:r>
            <a:r>
              <a:rPr lang="en-US" sz="1600" i="1" dirty="0">
                <a:solidFill>
                  <a:srgbClr val="7030A0"/>
                </a:solidFill>
              </a:rPr>
              <a:t>negative</a:t>
            </a:r>
          </a:p>
        </p:txBody>
      </p:sp>
      <p:grpSp>
        <p:nvGrpSpPr>
          <p:cNvPr id="8" name="Group 7">
            <a:extLst>
              <a:ext uri="{FF2B5EF4-FFF2-40B4-BE49-F238E27FC236}">
                <a16:creationId xmlns:a16="http://schemas.microsoft.com/office/drawing/2014/main" id="{5B4C2FCD-70BD-439D-BFF1-620E76FCA34B}"/>
              </a:ext>
            </a:extLst>
          </p:cNvPr>
          <p:cNvGrpSpPr/>
          <p:nvPr/>
        </p:nvGrpSpPr>
        <p:grpSpPr>
          <a:xfrm>
            <a:off x="852151" y="4828004"/>
            <a:ext cx="7245227" cy="1492078"/>
            <a:chOff x="998525" y="4977778"/>
            <a:chExt cx="7245227" cy="1492078"/>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A6882DD-CF79-4659-BD1F-0D97BED9D31E}"/>
                    </a:ext>
                  </a:extLst>
                </p:cNvPr>
                <p:cNvSpPr txBox="1"/>
                <p:nvPr/>
              </p:nvSpPr>
              <p:spPr>
                <a:xfrm>
                  <a:off x="998525" y="4977778"/>
                  <a:ext cx="7245227" cy="11128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𝒗</m:t>
                            </m:r>
                          </m:e>
                        </m:d>
                        <m:r>
                          <a:rPr lang="en-US" i="1">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4"/>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7</m:t>
                                  </m:r>
                                  <m:r>
                                    <a:rPr lang="en-US" b="0" i="1" smtClean="0">
                                      <a:latin typeface="Cambria Math" panose="02040503050406030204" pitchFamily="18" charset="0"/>
                                    </a:rPr>
                                    <m:t>+2</m:t>
                                  </m:r>
                                  <m:r>
                                    <a:rPr lang="en-US" b="0" i="1" smtClean="0">
                                      <a:latin typeface="Cambria Math" panose="02040503050406030204" pitchFamily="18" charset="0"/>
                                    </a:rPr>
                                    <m:t>𝑖</m:t>
                                  </m:r>
                                </m:e>
                                <m:e>
                                  <m:r>
                                    <a:rPr lang="en-US" b="0" i="1" smtClean="0">
                                      <a:latin typeface="Cambria Math" panose="02040503050406030204" pitchFamily="18" charset="0"/>
                                    </a:rPr>
                                    <m:t>−4</m:t>
                                  </m:r>
                                  <m:r>
                                    <a:rPr lang="en-US" b="0" i="1" smtClean="0">
                                      <a:latin typeface="Cambria Math" panose="02040503050406030204" pitchFamily="18" charset="0"/>
                                    </a:rPr>
                                    <m:t>𝑖</m:t>
                                  </m:r>
                                </m:e>
                                <m:e>
                                  <m:r>
                                    <a:rPr lang="en-US" b="0" i="1" smtClean="0">
                                      <a:latin typeface="Cambria Math" panose="02040503050406030204" pitchFamily="18" charset="0"/>
                                    </a:rPr>
                                    <m:t>11−6</m:t>
                                  </m:r>
                                  <m:r>
                                    <a:rPr lang="en-US" b="0" i="1" smtClean="0">
                                      <a:latin typeface="Cambria Math" panose="02040503050406030204" pitchFamily="18" charset="0"/>
                                    </a:rPr>
                                    <m:t>𝑖</m:t>
                                  </m:r>
                                </m:e>
                                <m:e>
                                  <m:r>
                                    <a:rPr lang="en-US" b="0" i="1" smtClean="0">
                                      <a:latin typeface="Cambria Math" panose="02040503050406030204" pitchFamily="18" charset="0"/>
                                    </a:rPr>
                                    <m:t>−15</m:t>
                                  </m: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7</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𝑖</m:t>
                                  </m:r>
                                </m:e>
                              </m:mr>
                              <m:mr>
                                <m:e>
                                  <m:r>
                                    <a:rPr lang="en-US" b="0" i="1" smtClean="0">
                                      <a:latin typeface="Cambria Math" panose="02040503050406030204" pitchFamily="18" charset="0"/>
                                    </a:rPr>
                                    <m:t>4</m:t>
                                  </m:r>
                                  <m:r>
                                    <a:rPr lang="en-US" i="1">
                                      <a:latin typeface="Cambria Math" panose="02040503050406030204" pitchFamily="18" charset="0"/>
                                    </a:rPr>
                                    <m:t>𝑖</m:t>
                                  </m:r>
                                </m:e>
                              </m:mr>
                              <m:mr>
                                <m:e>
                                  <m:r>
                                    <a:rPr lang="en-US" b="0" i="1" smtClean="0">
                                      <a:latin typeface="Cambria Math" panose="02040503050406030204" pitchFamily="18" charset="0"/>
                                    </a:rPr>
                                    <m:t>11+6</m:t>
                                  </m:r>
                                  <m:r>
                                    <a:rPr lang="en-US" b="0" i="1" smtClean="0">
                                      <a:latin typeface="Cambria Math" panose="02040503050406030204" pitchFamily="18" charset="0"/>
                                    </a:rPr>
                                    <m:t>𝑖</m:t>
                                  </m:r>
                                </m:e>
                              </m:mr>
                              <m:mr>
                                <m:e>
                                  <m:r>
                                    <a:rPr lang="en-US" b="0" i="1" smtClean="0">
                                      <a:latin typeface="Cambria Math" panose="02040503050406030204" pitchFamily="18" charset="0"/>
                                    </a:rPr>
                                    <m:t>15</m:t>
                                  </m:r>
                                </m:e>
                              </m:mr>
                            </m:m>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i="1">
                                <a:latin typeface="Cambria Math" panose="02040503050406030204" pitchFamily="18" charset="0"/>
                              </a:rPr>
                              <m:t>451</m:t>
                            </m:r>
                          </m:e>
                        </m:rad>
                        <m:r>
                          <a:rPr lang="en-US" b="0" i="1" smtClean="0">
                            <a:latin typeface="Cambria Math" panose="02040503050406030204" pitchFamily="18" charset="0"/>
                          </a:rPr>
                          <m:t>=21.23676…</m:t>
                        </m:r>
                      </m:oMath>
                    </m:oMathPara>
                  </a14:m>
                  <a:endParaRPr lang="en-US" dirty="0"/>
                </a:p>
              </p:txBody>
            </p:sp>
          </mc:Choice>
          <mc:Fallback xmlns="">
            <p:sp>
              <p:nvSpPr>
                <p:cNvPr id="34" name="TextBox 33">
                  <a:extLst>
                    <a:ext uri="{FF2B5EF4-FFF2-40B4-BE49-F238E27FC236}">
                      <a16:creationId xmlns:a16="http://schemas.microsoft.com/office/drawing/2014/main" id="{CA6882DD-CF79-4659-BD1F-0D97BED9D31E}"/>
                    </a:ext>
                  </a:extLst>
                </p:cNvPr>
                <p:cNvSpPr txBox="1">
                  <a:spLocks noRot="1" noChangeAspect="1" noMove="1" noResize="1" noEditPoints="1" noAdjustHandles="1" noChangeArrowheads="1" noChangeShapeType="1" noTextEdit="1"/>
                </p:cNvSpPr>
                <p:nvPr/>
              </p:nvSpPr>
              <p:spPr>
                <a:xfrm>
                  <a:off x="998525" y="4977778"/>
                  <a:ext cx="7245227" cy="111280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773BA3C-4D73-442A-AAE1-8E89132C4F86}"/>
                    </a:ext>
                  </a:extLst>
                </p:cNvPr>
                <p:cNvSpPr txBox="1"/>
                <p:nvPr/>
              </p:nvSpPr>
              <p:spPr>
                <a:xfrm>
                  <a:off x="2590148" y="6055704"/>
                  <a:ext cx="752963" cy="37645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p>
                          <m:sSupPr>
                            <m:ctrlPr>
                              <a:rPr lang="en-US" b="1" i="1" dirty="0" smtClean="0">
                                <a:solidFill>
                                  <a:srgbClr val="7030A0"/>
                                </a:solidFill>
                                <a:latin typeface="Cambria Math" panose="02040503050406030204" pitchFamily="18" charset="0"/>
                              </a:rPr>
                            </m:ctrlPr>
                          </m:sSupPr>
                          <m:e>
                            <m:r>
                              <a:rPr lang="en-US" b="1" i="1" dirty="0" smtClean="0">
                                <a:solidFill>
                                  <a:srgbClr val="7030A0"/>
                                </a:solidFill>
                                <a:latin typeface="Cambria Math" panose="02040503050406030204" pitchFamily="18" charset="0"/>
                              </a:rPr>
                              <m:t>𝒗</m:t>
                            </m:r>
                          </m:e>
                          <m:sup>
                            <m:r>
                              <a:rPr lang="en-US" i="1">
                                <a:solidFill>
                                  <a:srgbClr val="7030A0"/>
                                </a:solidFill>
                                <a:latin typeface="Cambria Math" panose="02040503050406030204" pitchFamily="18" charset="0"/>
                                <a:ea typeface="Cambria Math" panose="02040503050406030204" pitchFamily="18" charset="0"/>
                              </a:rPr>
                              <m:t>†</m:t>
                            </m:r>
                          </m:sup>
                        </m:sSup>
                      </m:oMath>
                    </m:oMathPara>
                  </a14:m>
                  <a:endParaRPr lang="en-US" dirty="0"/>
                </a:p>
              </p:txBody>
            </p:sp>
          </mc:Choice>
          <mc:Fallback xmlns="">
            <p:sp>
              <p:nvSpPr>
                <p:cNvPr id="13" name="TextBox 12">
                  <a:extLst>
                    <a:ext uri="{FF2B5EF4-FFF2-40B4-BE49-F238E27FC236}">
                      <a16:creationId xmlns:a16="http://schemas.microsoft.com/office/drawing/2014/main" id="{8773BA3C-4D73-442A-AAE1-8E89132C4F86}"/>
                    </a:ext>
                  </a:extLst>
                </p:cNvPr>
                <p:cNvSpPr txBox="1">
                  <a:spLocks noRot="1" noChangeAspect="1" noMove="1" noResize="1" noEditPoints="1" noAdjustHandles="1" noChangeArrowheads="1" noChangeShapeType="1" noTextEdit="1"/>
                </p:cNvSpPr>
                <p:nvPr/>
              </p:nvSpPr>
              <p:spPr>
                <a:xfrm>
                  <a:off x="2590148" y="6055704"/>
                  <a:ext cx="752963" cy="37645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863D254-6DA1-4730-A7C9-C9FEFD363A53}"/>
                    </a:ext>
                  </a:extLst>
                </p:cNvPr>
                <p:cNvSpPr txBox="1"/>
                <p:nvPr/>
              </p:nvSpPr>
              <p:spPr>
                <a:xfrm>
                  <a:off x="5303917" y="6105430"/>
                  <a:ext cx="1907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7030A0"/>
                            </a:solidFill>
                            <a:latin typeface="Cambria Math" panose="02040503050406030204" pitchFamily="18" charset="0"/>
                          </a:rPr>
                          <m:t>𝒗</m:t>
                        </m:r>
                      </m:oMath>
                    </m:oMathPara>
                  </a14:m>
                  <a:endParaRPr lang="en-US" b="1" dirty="0">
                    <a:solidFill>
                      <a:srgbClr val="7030A0"/>
                    </a:solidFill>
                  </a:endParaRPr>
                </a:p>
              </p:txBody>
            </p:sp>
          </mc:Choice>
          <mc:Fallback xmlns="">
            <p:sp>
              <p:nvSpPr>
                <p:cNvPr id="14" name="TextBox 13">
                  <a:extLst>
                    <a:ext uri="{FF2B5EF4-FFF2-40B4-BE49-F238E27FC236}">
                      <a16:creationId xmlns:a16="http://schemas.microsoft.com/office/drawing/2014/main" id="{4863D254-6DA1-4730-A7C9-C9FEFD363A53}"/>
                    </a:ext>
                  </a:extLst>
                </p:cNvPr>
                <p:cNvSpPr txBox="1">
                  <a:spLocks noRot="1" noChangeAspect="1" noMove="1" noResize="1" noEditPoints="1" noAdjustHandles="1" noChangeArrowheads="1" noChangeShapeType="1" noTextEdit="1"/>
                </p:cNvSpPr>
                <p:nvPr/>
              </p:nvSpPr>
              <p:spPr>
                <a:xfrm>
                  <a:off x="5303917" y="6105430"/>
                  <a:ext cx="190758" cy="276999"/>
                </a:xfrm>
                <a:prstGeom prst="rect">
                  <a:avLst/>
                </a:prstGeom>
                <a:blipFill>
                  <a:blip r:embed="rId7"/>
                  <a:stretch>
                    <a:fillRect l="-19355" r="-193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EB03326-97ED-479C-B0EB-2BA2DC890EE9}"/>
                    </a:ext>
                  </a:extLst>
                </p:cNvPr>
                <p:cNvSpPr txBox="1"/>
                <p:nvPr/>
              </p:nvSpPr>
              <p:spPr>
                <a:xfrm>
                  <a:off x="5786103" y="6018001"/>
                  <a:ext cx="2280211" cy="45185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b="0" i="1" smtClean="0">
                            <a:solidFill>
                              <a:srgbClr val="7030A0"/>
                            </a:solidFill>
                            <a:latin typeface="Cambria Math" panose="02040503050406030204" pitchFamily="18" charset="0"/>
                          </a:rPr>
                          <m:t>=</m:t>
                        </m:r>
                        <m:rad>
                          <m:radPr>
                            <m:degHide m:val="on"/>
                            <m:ctrlPr>
                              <a:rPr lang="en-US" b="0" i="1" smtClean="0">
                                <a:solidFill>
                                  <a:srgbClr val="7030A0"/>
                                </a:solidFill>
                                <a:latin typeface="Cambria Math" panose="02040503050406030204" pitchFamily="18" charset="0"/>
                              </a:rPr>
                            </m:ctrlPr>
                          </m:radPr>
                          <m:deg/>
                          <m:e>
                            <m:sSup>
                              <m:sSupPr>
                                <m:ctrlPr>
                                  <a:rPr lang="en-US" b="0" i="1" smtClean="0">
                                    <a:solidFill>
                                      <a:srgbClr val="7030A0"/>
                                    </a:solidFill>
                                    <a:latin typeface="Cambria Math" panose="02040503050406030204" pitchFamily="18" charset="0"/>
                                  </a:rPr>
                                </m:ctrlPr>
                              </m:sSupPr>
                              <m:e>
                                <m:r>
                                  <a:rPr lang="en-US" b="0" i="1" smtClean="0">
                                    <a:ln>
                                      <a:solidFill>
                                        <a:srgbClr val="7030A0"/>
                                      </a:solidFill>
                                    </a:ln>
                                    <a:solidFill>
                                      <a:srgbClr val="7030A0"/>
                                    </a:solidFill>
                                    <a:latin typeface="Cambria Math" panose="02040503050406030204" pitchFamily="18" charset="0"/>
                                  </a:rPr>
                                  <m:t>𝑣</m:t>
                                </m:r>
                              </m:e>
                              <m:sup>
                                <m:r>
                                  <a:rPr lang="en-US" b="0" i="1" smtClean="0">
                                    <a:solidFill>
                                      <a:srgbClr val="7030A0"/>
                                    </a:solidFill>
                                    <a:latin typeface="Cambria Math" panose="02040503050406030204" pitchFamily="18" charset="0"/>
                                    <a:ea typeface="Cambria Math" panose="02040503050406030204" pitchFamily="18" charset="0"/>
                                  </a:rPr>
                                  <m:t>†</m:t>
                                </m:r>
                              </m:sup>
                            </m:sSup>
                            <m:r>
                              <a:rPr lang="en-US" b="0" i="1" smtClean="0">
                                <a:solidFill>
                                  <a:srgbClr val="7030A0"/>
                                </a:solidFill>
                                <a:latin typeface="Cambria Math" panose="02040503050406030204" pitchFamily="18" charset="0"/>
                                <a:ea typeface="Cambria Math" panose="02040503050406030204" pitchFamily="18" charset="0"/>
                              </a:rPr>
                              <m:t>⋅</m:t>
                            </m:r>
                            <m:r>
                              <a:rPr lang="en-US" b="0" i="1" smtClean="0">
                                <a:ln>
                                  <a:solidFill>
                                    <a:srgbClr val="7030A0"/>
                                  </a:solidFill>
                                </a:ln>
                                <a:solidFill>
                                  <a:srgbClr val="7030A0"/>
                                </a:solidFill>
                                <a:latin typeface="Cambria Math" panose="02040503050406030204" pitchFamily="18" charset="0"/>
                                <a:ea typeface="Cambria Math" panose="02040503050406030204" pitchFamily="18" charset="0"/>
                              </a:rPr>
                              <m:t>𝑣</m:t>
                            </m:r>
                          </m:e>
                        </m:rad>
                        <m:r>
                          <a:rPr lang="en-US" b="0" i="1" smtClean="0">
                            <a:solidFill>
                              <a:srgbClr val="7030A0"/>
                            </a:solidFill>
                            <a:latin typeface="Cambria Math" panose="02040503050406030204" pitchFamily="18" charset="0"/>
                            <a:ea typeface="Cambria Math" panose="02040503050406030204" pitchFamily="18" charset="0"/>
                          </a:rPr>
                          <m:t>=</m:t>
                        </m:r>
                        <m:rad>
                          <m:radPr>
                            <m:degHide m:val="on"/>
                            <m:ctrlPr>
                              <a:rPr lang="en-US" b="0" i="1" smtClean="0">
                                <a:solidFill>
                                  <a:srgbClr val="7030A0"/>
                                </a:solidFill>
                                <a:latin typeface="Cambria Math" panose="02040503050406030204" pitchFamily="18" charset="0"/>
                                <a:ea typeface="Cambria Math" panose="02040503050406030204" pitchFamily="18" charset="0"/>
                              </a:rPr>
                            </m:ctrlPr>
                          </m:radPr>
                          <m:deg/>
                          <m:e>
                            <m:d>
                              <m:dPr>
                                <m:begChr m:val="⟨"/>
                                <m:endChr m:val="⟩"/>
                                <m:ctrlPr>
                                  <a:rPr lang="en-US" b="1" i="1" smtClean="0">
                                    <a:solidFill>
                                      <a:srgbClr val="7030A0"/>
                                    </a:solidFill>
                                    <a:latin typeface="Cambria Math" panose="02040503050406030204" pitchFamily="18" charset="0"/>
                                    <a:ea typeface="Cambria Math" panose="02040503050406030204" pitchFamily="18" charset="0"/>
                                  </a:rPr>
                                </m:ctrlPr>
                              </m:dPr>
                              <m:e>
                                <m:r>
                                  <a:rPr lang="en-US" b="0" i="1" smtClean="0">
                                    <a:ln>
                                      <a:solidFill>
                                        <a:srgbClr val="7030A0"/>
                                      </a:solidFill>
                                    </a:ln>
                                    <a:solidFill>
                                      <a:srgbClr val="7030A0"/>
                                    </a:solidFill>
                                    <a:latin typeface="Cambria Math" panose="02040503050406030204" pitchFamily="18" charset="0"/>
                                    <a:ea typeface="Cambria Math" panose="02040503050406030204" pitchFamily="18" charset="0"/>
                                  </a:rPr>
                                  <m:t>𝑣</m:t>
                                </m:r>
                                <m:r>
                                  <a:rPr lang="en-US" b="1" i="1" smtClean="0">
                                    <a:solidFill>
                                      <a:srgbClr val="7030A0"/>
                                    </a:solidFill>
                                    <a:latin typeface="Cambria Math" panose="02040503050406030204" pitchFamily="18" charset="0"/>
                                    <a:ea typeface="Cambria Math" panose="02040503050406030204" pitchFamily="18" charset="0"/>
                                  </a:rPr>
                                  <m:t>,</m:t>
                                </m:r>
                                <m:r>
                                  <a:rPr lang="en-US" b="0" i="1" smtClean="0">
                                    <a:ln>
                                      <a:solidFill>
                                        <a:srgbClr val="7030A0"/>
                                      </a:solidFill>
                                    </a:ln>
                                    <a:solidFill>
                                      <a:srgbClr val="7030A0"/>
                                    </a:solidFill>
                                    <a:latin typeface="Cambria Math" panose="02040503050406030204" pitchFamily="18" charset="0"/>
                                    <a:ea typeface="Cambria Math" panose="02040503050406030204" pitchFamily="18" charset="0"/>
                                  </a:rPr>
                                  <m:t>𝑣</m:t>
                                </m:r>
                              </m:e>
                            </m:d>
                          </m:e>
                        </m:rad>
                      </m:oMath>
                    </m:oMathPara>
                  </a14:m>
                  <a:endParaRPr lang="en-US" dirty="0">
                    <a:solidFill>
                      <a:srgbClr val="7030A0"/>
                    </a:solidFill>
                  </a:endParaRPr>
                </a:p>
              </p:txBody>
            </p:sp>
          </mc:Choice>
          <mc:Fallback xmlns="">
            <p:sp>
              <p:nvSpPr>
                <p:cNvPr id="16" name="TextBox 15">
                  <a:extLst>
                    <a:ext uri="{FF2B5EF4-FFF2-40B4-BE49-F238E27FC236}">
                      <a16:creationId xmlns:a16="http://schemas.microsoft.com/office/drawing/2014/main" id="{1EB03326-97ED-479C-B0EB-2BA2DC890EE9}"/>
                    </a:ext>
                  </a:extLst>
                </p:cNvPr>
                <p:cNvSpPr txBox="1">
                  <a:spLocks noRot="1" noChangeAspect="1" noMove="1" noResize="1" noEditPoints="1" noAdjustHandles="1" noChangeArrowheads="1" noChangeShapeType="1" noTextEdit="1"/>
                </p:cNvSpPr>
                <p:nvPr/>
              </p:nvSpPr>
              <p:spPr>
                <a:xfrm>
                  <a:off x="5786103" y="6018001"/>
                  <a:ext cx="2280211" cy="451855"/>
                </a:xfrm>
                <a:prstGeom prst="rect">
                  <a:avLst/>
                </a:prstGeom>
                <a:blipFill>
                  <a:blip r:embed="rId8"/>
                  <a:stretch>
                    <a:fillRect/>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6054B33E-52A4-46ED-A508-00366072FBA3}"/>
              </a:ext>
            </a:extLst>
          </p:cNvPr>
          <p:cNvGrpSpPr/>
          <p:nvPr/>
        </p:nvGrpSpPr>
        <p:grpSpPr>
          <a:xfrm>
            <a:off x="469280" y="3090414"/>
            <a:ext cx="8010968" cy="1599001"/>
            <a:chOff x="566516" y="2754966"/>
            <a:chExt cx="8010968" cy="1599001"/>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B484C39-0B1E-4AA2-A096-BA69C8C8BFED}"/>
                    </a:ext>
                  </a:extLst>
                </p:cNvPr>
                <p:cNvSpPr txBox="1"/>
                <p:nvPr/>
              </p:nvSpPr>
              <p:spPr>
                <a:xfrm>
                  <a:off x="566516" y="2754966"/>
                  <a:ext cx="8010968" cy="12023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4"/>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7</m:t>
                                  </m:r>
                                  <m:r>
                                    <a:rPr lang="en-US" b="0" i="1" smtClean="0">
                                      <a:latin typeface="Cambria Math" panose="02040503050406030204" pitchFamily="18" charset="0"/>
                                    </a:rPr>
                                    <m:t>+2</m:t>
                                  </m:r>
                                  <m:r>
                                    <a:rPr lang="en-US" b="0" i="1" smtClean="0">
                                      <a:latin typeface="Cambria Math" panose="02040503050406030204" pitchFamily="18" charset="0"/>
                                    </a:rPr>
                                    <m:t>𝑖</m:t>
                                  </m:r>
                                </m:e>
                                <m:e>
                                  <m:r>
                                    <a:rPr lang="en-US" b="0" i="1" smtClean="0">
                                      <a:latin typeface="Cambria Math" panose="02040503050406030204" pitchFamily="18" charset="0"/>
                                    </a:rPr>
                                    <m:t>−4</m:t>
                                  </m:r>
                                  <m:r>
                                    <a:rPr lang="en-US" b="0" i="1" smtClean="0">
                                      <a:latin typeface="Cambria Math" panose="02040503050406030204" pitchFamily="18" charset="0"/>
                                    </a:rPr>
                                    <m:t>𝑖</m:t>
                                  </m:r>
                                </m:e>
                                <m:e>
                                  <m:r>
                                    <a:rPr lang="en-US" b="0" i="1" smtClean="0">
                                      <a:latin typeface="Cambria Math" panose="02040503050406030204" pitchFamily="18" charset="0"/>
                                    </a:rPr>
                                    <m:t>11−6</m:t>
                                  </m:r>
                                  <m:r>
                                    <a:rPr lang="en-US" b="0" i="1" smtClean="0">
                                      <a:latin typeface="Cambria Math" panose="02040503050406030204" pitchFamily="18" charset="0"/>
                                    </a:rPr>
                                    <m:t>𝑖</m:t>
                                  </m:r>
                                </m:e>
                                <m:e>
                                  <m:r>
                                    <a:rPr lang="en-US" b="0" i="1" smtClean="0">
                                      <a:latin typeface="Cambria Math" panose="02040503050406030204" pitchFamily="18" charset="0"/>
                                    </a:rPr>
                                    <m:t>15</m:t>
                                  </m: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7</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𝑖</m:t>
                                  </m:r>
                                </m:e>
                              </m:mr>
                              <m:mr>
                                <m:e>
                                  <m:r>
                                    <a:rPr lang="en-US" b="0" i="1" smtClean="0">
                                      <a:latin typeface="Cambria Math" panose="02040503050406030204" pitchFamily="18" charset="0"/>
                                    </a:rPr>
                                    <m:t>4</m:t>
                                  </m:r>
                                  <m:r>
                                    <a:rPr lang="en-US" i="1">
                                      <a:latin typeface="Cambria Math" panose="02040503050406030204" pitchFamily="18" charset="0"/>
                                    </a:rPr>
                                    <m:t>𝑖</m:t>
                                  </m:r>
                                </m:e>
                              </m:mr>
                              <m:mr>
                                <m:e>
                                  <m:r>
                                    <a:rPr lang="en-US" b="0" i="1" smtClean="0">
                                      <a:latin typeface="Cambria Math" panose="02040503050406030204" pitchFamily="18" charset="0"/>
                                    </a:rPr>
                                    <m:t>11+6</m:t>
                                  </m:r>
                                  <m:r>
                                    <a:rPr lang="en-US" b="0" i="1" smtClean="0">
                                      <a:latin typeface="Cambria Math" panose="02040503050406030204" pitchFamily="18" charset="0"/>
                                    </a:rPr>
                                    <m:t>𝑖</m:t>
                                  </m:r>
                                </m:e>
                              </m:mr>
                              <m:mr>
                                <m:e>
                                  <m:r>
                                    <a:rPr lang="en-US" b="0" i="1" smtClean="0">
                                      <a:latin typeface="Cambria Math" panose="02040503050406030204" pitchFamily="18" charset="0"/>
                                    </a:rPr>
                                    <m:t>15</m:t>
                                  </m:r>
                                </m:e>
                              </m:mr>
                            </m:m>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d>
                                    <m:dPr>
                                      <m:ctrlPr>
                                        <a:rPr lang="en-US" b="0" i="1" smtClean="0">
                                          <a:latin typeface="Cambria Math" panose="02040503050406030204" pitchFamily="18" charset="0"/>
                                        </a:rPr>
                                      </m:ctrlPr>
                                    </m:dPr>
                                    <m:e>
                                      <m:r>
                                        <a:rPr lang="en-US" b="0" i="1" smtClean="0">
                                          <a:latin typeface="Cambria Math" panose="02040503050406030204" pitchFamily="18" charset="0"/>
                                        </a:rPr>
                                        <m:t>7+2</m:t>
                                      </m:r>
                                      <m:r>
                                        <a:rPr lang="en-US" b="0" i="1" smtClean="0">
                                          <a:latin typeface="Cambria Math" panose="02040503050406030204" pitchFamily="18" charset="0"/>
                                        </a:rPr>
                                        <m:t>𝑖</m:t>
                                      </m:r>
                                    </m:e>
                                  </m:d>
                                  <m:d>
                                    <m:dPr>
                                      <m:ctrlPr>
                                        <a:rPr lang="en-US" b="0" i="1" smtClean="0">
                                          <a:latin typeface="Cambria Math" panose="02040503050406030204" pitchFamily="18" charset="0"/>
                                        </a:rPr>
                                      </m:ctrlPr>
                                    </m:dPr>
                                    <m:e>
                                      <m:r>
                                        <a:rPr lang="en-US" b="0" i="1" smtClean="0">
                                          <a:latin typeface="Cambria Math" panose="02040503050406030204" pitchFamily="18" charset="0"/>
                                        </a:rPr>
                                        <m:t>7−2</m:t>
                                      </m:r>
                                      <m:r>
                                        <a:rPr lang="en-US" b="0" i="1" smtClean="0">
                                          <a:latin typeface="Cambria Math" panose="02040503050406030204" pitchFamily="18" charset="0"/>
                                        </a:rPr>
                                        <m:t>𝑖</m:t>
                                      </m:r>
                                    </m:e>
                                  </m:d>
                                </m:e>
                              </m:mr>
                              <m:mr>
                                <m:e>
                                  <m:d>
                                    <m:dPr>
                                      <m:ctrlPr>
                                        <a:rPr lang="en-US" b="0" i="1" smtClean="0">
                                          <a:latin typeface="Cambria Math" panose="02040503050406030204" pitchFamily="18" charset="0"/>
                                        </a:rPr>
                                      </m:ctrlPr>
                                    </m:dPr>
                                    <m:e>
                                      <m:r>
                                        <a:rPr lang="en-US" b="0" i="1" smtClean="0">
                                          <a:latin typeface="Cambria Math" panose="02040503050406030204" pitchFamily="18" charset="0"/>
                                        </a:rPr>
                                        <m:t>−4</m:t>
                                      </m:r>
                                      <m:r>
                                        <a:rPr lang="en-US" b="0" i="1" smtClean="0">
                                          <a:latin typeface="Cambria Math" panose="02040503050406030204" pitchFamily="18" charset="0"/>
                                        </a:rPr>
                                        <m:t>𝑖</m:t>
                                      </m:r>
                                    </m:e>
                                  </m:d>
                                  <m:d>
                                    <m:dPr>
                                      <m:ctrlPr>
                                        <a:rPr lang="en-US" b="0" i="1" smtClean="0">
                                          <a:latin typeface="Cambria Math" panose="02040503050406030204" pitchFamily="18" charset="0"/>
                                        </a:rPr>
                                      </m:ctrlPr>
                                    </m:dPr>
                                    <m:e>
                                      <m:r>
                                        <a:rPr lang="en-US" b="0" i="1" smtClean="0">
                                          <a:latin typeface="Cambria Math" panose="02040503050406030204" pitchFamily="18" charset="0"/>
                                        </a:rPr>
                                        <m:t>4</m:t>
                                      </m:r>
                                      <m:r>
                                        <a:rPr lang="en-US" b="0" i="1" smtClean="0">
                                          <a:latin typeface="Cambria Math" panose="02040503050406030204" pitchFamily="18" charset="0"/>
                                        </a:rPr>
                                        <m:t>𝑖</m:t>
                                      </m:r>
                                    </m:e>
                                  </m:d>
                                </m:e>
                              </m:mr>
                              <m:mr>
                                <m:e>
                                  <m:d>
                                    <m:dPr>
                                      <m:ctrlPr>
                                        <a:rPr lang="en-US" b="0" i="1" smtClean="0">
                                          <a:latin typeface="Cambria Math" panose="02040503050406030204" pitchFamily="18" charset="0"/>
                                        </a:rPr>
                                      </m:ctrlPr>
                                    </m:dPr>
                                    <m:e>
                                      <m:r>
                                        <a:rPr lang="en-US" b="0" i="1" smtClean="0">
                                          <a:latin typeface="Cambria Math" panose="02040503050406030204" pitchFamily="18" charset="0"/>
                                        </a:rPr>
                                        <m:t>11−6</m:t>
                                      </m:r>
                                      <m:r>
                                        <a:rPr lang="en-US" b="0" i="1" smtClean="0">
                                          <a:latin typeface="Cambria Math" panose="02040503050406030204" pitchFamily="18" charset="0"/>
                                        </a:rPr>
                                        <m:t>𝑖</m:t>
                                      </m:r>
                                    </m:e>
                                  </m:d>
                                  <m:d>
                                    <m:dPr>
                                      <m:ctrlPr>
                                        <a:rPr lang="en-US" b="0" i="1" smtClean="0">
                                          <a:latin typeface="Cambria Math" panose="02040503050406030204" pitchFamily="18" charset="0"/>
                                        </a:rPr>
                                      </m:ctrlPr>
                                    </m:dPr>
                                    <m:e>
                                      <m:r>
                                        <a:rPr lang="en-US" b="0" i="1" smtClean="0">
                                          <a:latin typeface="Cambria Math" panose="02040503050406030204" pitchFamily="18" charset="0"/>
                                        </a:rPr>
                                        <m:t>11+6</m:t>
                                      </m:r>
                                      <m:r>
                                        <a:rPr lang="en-US" b="0" i="1" smtClean="0">
                                          <a:latin typeface="Cambria Math" panose="02040503050406030204" pitchFamily="18" charset="0"/>
                                        </a:rPr>
                                        <m:t>𝑖</m:t>
                                      </m:r>
                                    </m:e>
                                  </m:d>
                                </m:e>
                              </m:mr>
                              <m:mr>
                                <m:e>
                                  <m:d>
                                    <m:dPr>
                                      <m:ctrlPr>
                                        <a:rPr lang="en-US" b="0" i="1" smtClean="0">
                                          <a:latin typeface="Cambria Math" panose="02040503050406030204" pitchFamily="18" charset="0"/>
                                        </a:rPr>
                                      </m:ctrlPr>
                                    </m:dPr>
                                    <m:e>
                                      <m:r>
                                        <a:rPr lang="en-US" b="0" i="1" smtClean="0">
                                          <a:latin typeface="Cambria Math" panose="02040503050406030204" pitchFamily="18" charset="0"/>
                                        </a:rPr>
                                        <m:t>15</m:t>
                                      </m:r>
                                    </m:e>
                                  </m:d>
                                  <m:d>
                                    <m:dPr>
                                      <m:ctrlPr>
                                        <a:rPr lang="en-US" b="0" i="1" smtClean="0">
                                          <a:latin typeface="Cambria Math" panose="02040503050406030204" pitchFamily="18" charset="0"/>
                                        </a:rPr>
                                      </m:ctrlPr>
                                    </m:dPr>
                                    <m:e>
                                      <m:r>
                                        <a:rPr lang="en-US" b="0" i="1" smtClean="0">
                                          <a:latin typeface="Cambria Math" panose="02040503050406030204" pitchFamily="18" charset="0"/>
                                        </a:rPr>
                                        <m:t>15</m:t>
                                      </m:r>
                                    </m:e>
                                  </m:d>
                                </m:e>
                              </m:mr>
                            </m:m>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5</m:t>
                                  </m:r>
                                  <m:r>
                                    <a:rPr lang="en-US" b="0" i="1" smtClean="0">
                                      <a:latin typeface="Cambria Math" panose="02040503050406030204" pitchFamily="18" charset="0"/>
                                    </a:rPr>
                                    <m:t>3</m:t>
                                  </m:r>
                                </m:e>
                              </m:mr>
                              <m:mr>
                                <m:e>
                                  <m:r>
                                    <a:rPr lang="en-US" b="0" i="1" smtClean="0">
                                      <a:latin typeface="Cambria Math" panose="02040503050406030204" pitchFamily="18" charset="0"/>
                                    </a:rPr>
                                    <m:t>16</m:t>
                                  </m:r>
                                </m:e>
                              </m:mr>
                              <m:mr>
                                <m:e>
                                  <m:r>
                                    <a:rPr lang="en-US" b="0" i="1" smtClean="0">
                                      <a:latin typeface="Cambria Math" panose="02040503050406030204" pitchFamily="18" charset="0"/>
                                    </a:rPr>
                                    <m:t>157</m:t>
                                  </m:r>
                                </m:e>
                              </m:mr>
                              <m:mr>
                                <m:e>
                                  <m:r>
                                    <a:rPr lang="en-US" b="0" i="1" smtClean="0">
                                      <a:latin typeface="Cambria Math" panose="02040503050406030204" pitchFamily="18" charset="0"/>
                                    </a:rPr>
                                    <m:t>225</m:t>
                                  </m:r>
                                </m:e>
                              </m:mr>
                            </m:m>
                          </m:e>
                        </m:d>
                        <m:r>
                          <a:rPr lang="en-US" b="0" i="1" smtClean="0">
                            <a:latin typeface="Cambria Math" panose="02040503050406030204" pitchFamily="18" charset="0"/>
                          </a:rPr>
                          <m:t>=451</m:t>
                        </m:r>
                      </m:oMath>
                    </m:oMathPara>
                  </a14:m>
                  <a:endParaRPr lang="en-US" dirty="0"/>
                </a:p>
              </p:txBody>
            </p:sp>
          </mc:Choice>
          <mc:Fallback xmlns="">
            <p:sp>
              <p:nvSpPr>
                <p:cNvPr id="20" name="TextBox 19">
                  <a:extLst>
                    <a:ext uri="{FF2B5EF4-FFF2-40B4-BE49-F238E27FC236}">
                      <a16:creationId xmlns:a16="http://schemas.microsoft.com/office/drawing/2014/main" id="{0B484C39-0B1E-4AA2-A096-BA69C8C8BFED}"/>
                    </a:ext>
                  </a:extLst>
                </p:cNvPr>
                <p:cNvSpPr txBox="1">
                  <a:spLocks noRot="1" noChangeAspect="1" noMove="1" noResize="1" noEditPoints="1" noAdjustHandles="1" noChangeArrowheads="1" noChangeShapeType="1" noTextEdit="1"/>
                </p:cNvSpPr>
                <p:nvPr/>
              </p:nvSpPr>
              <p:spPr>
                <a:xfrm>
                  <a:off x="566516" y="2754966"/>
                  <a:ext cx="8010968" cy="120231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A46824C-F380-454D-A11C-24EC05EB9594}"/>
                    </a:ext>
                  </a:extLst>
                </p:cNvPr>
                <p:cNvSpPr txBox="1"/>
                <p:nvPr/>
              </p:nvSpPr>
              <p:spPr>
                <a:xfrm>
                  <a:off x="1394596" y="3977517"/>
                  <a:ext cx="752963" cy="37645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p>
                          <m:sSupPr>
                            <m:ctrlPr>
                              <a:rPr lang="en-US" b="1" i="1" dirty="0" smtClean="0">
                                <a:solidFill>
                                  <a:srgbClr val="7030A0"/>
                                </a:solidFill>
                                <a:latin typeface="Cambria Math" panose="02040503050406030204" pitchFamily="18" charset="0"/>
                              </a:rPr>
                            </m:ctrlPr>
                          </m:sSupPr>
                          <m:e>
                            <m:r>
                              <a:rPr lang="en-US" b="1" i="1" dirty="0" smtClean="0">
                                <a:solidFill>
                                  <a:srgbClr val="7030A0"/>
                                </a:solidFill>
                                <a:latin typeface="Cambria Math" panose="02040503050406030204" pitchFamily="18" charset="0"/>
                              </a:rPr>
                              <m:t>𝒗</m:t>
                            </m:r>
                          </m:e>
                          <m:sup>
                            <m:r>
                              <a:rPr lang="en-US" i="1">
                                <a:solidFill>
                                  <a:srgbClr val="7030A0"/>
                                </a:solidFill>
                                <a:latin typeface="Cambria Math" panose="02040503050406030204" pitchFamily="18" charset="0"/>
                                <a:ea typeface="Cambria Math" panose="02040503050406030204" pitchFamily="18" charset="0"/>
                              </a:rPr>
                              <m:t>†</m:t>
                            </m:r>
                          </m:sup>
                        </m:sSup>
                      </m:oMath>
                    </m:oMathPara>
                  </a14:m>
                  <a:endParaRPr lang="en-US" dirty="0"/>
                </a:p>
              </p:txBody>
            </p:sp>
          </mc:Choice>
          <mc:Fallback xmlns="">
            <p:sp>
              <p:nvSpPr>
                <p:cNvPr id="21" name="TextBox 20">
                  <a:extLst>
                    <a:ext uri="{FF2B5EF4-FFF2-40B4-BE49-F238E27FC236}">
                      <a16:creationId xmlns:a16="http://schemas.microsoft.com/office/drawing/2014/main" id="{FA46824C-F380-454D-A11C-24EC05EB9594}"/>
                    </a:ext>
                  </a:extLst>
                </p:cNvPr>
                <p:cNvSpPr txBox="1">
                  <a:spLocks noRot="1" noChangeAspect="1" noMove="1" noResize="1" noEditPoints="1" noAdjustHandles="1" noChangeArrowheads="1" noChangeShapeType="1" noTextEdit="1"/>
                </p:cNvSpPr>
                <p:nvPr/>
              </p:nvSpPr>
              <p:spPr>
                <a:xfrm>
                  <a:off x="1394596" y="3977517"/>
                  <a:ext cx="752963" cy="37645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A0B29C5-74EB-4C93-970F-9F44D4EDBE7E}"/>
                    </a:ext>
                  </a:extLst>
                </p:cNvPr>
                <p:cNvSpPr txBox="1"/>
                <p:nvPr/>
              </p:nvSpPr>
              <p:spPr>
                <a:xfrm>
                  <a:off x="4108365" y="4027243"/>
                  <a:ext cx="1907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7030A0"/>
                            </a:solidFill>
                            <a:latin typeface="Cambria Math" panose="02040503050406030204" pitchFamily="18" charset="0"/>
                          </a:rPr>
                          <m:t>𝒗</m:t>
                        </m:r>
                      </m:oMath>
                    </m:oMathPara>
                  </a14:m>
                  <a:endParaRPr lang="en-US" b="1" dirty="0">
                    <a:solidFill>
                      <a:srgbClr val="7030A0"/>
                    </a:solidFill>
                  </a:endParaRPr>
                </a:p>
              </p:txBody>
            </p:sp>
          </mc:Choice>
          <mc:Fallback xmlns="">
            <p:sp>
              <p:nvSpPr>
                <p:cNvPr id="22" name="TextBox 21">
                  <a:extLst>
                    <a:ext uri="{FF2B5EF4-FFF2-40B4-BE49-F238E27FC236}">
                      <a16:creationId xmlns:a16="http://schemas.microsoft.com/office/drawing/2014/main" id="{7A0B29C5-74EB-4C93-970F-9F44D4EDBE7E}"/>
                    </a:ext>
                  </a:extLst>
                </p:cNvPr>
                <p:cNvSpPr txBox="1">
                  <a:spLocks noRot="1" noChangeAspect="1" noMove="1" noResize="1" noEditPoints="1" noAdjustHandles="1" noChangeArrowheads="1" noChangeShapeType="1" noTextEdit="1"/>
                </p:cNvSpPr>
                <p:nvPr/>
              </p:nvSpPr>
              <p:spPr>
                <a:xfrm>
                  <a:off x="4108365" y="4027243"/>
                  <a:ext cx="190758" cy="276999"/>
                </a:xfrm>
                <a:prstGeom prst="rect">
                  <a:avLst/>
                </a:prstGeom>
                <a:blipFill>
                  <a:blip r:embed="rId11"/>
                  <a:stretch>
                    <a:fillRect l="-19355" r="-19355"/>
                  </a:stretch>
                </a:blipFill>
              </p:spPr>
              <p:txBody>
                <a:bodyPr/>
                <a:lstStyle/>
                <a:p>
                  <a:r>
                    <a:rPr lang="en-US">
                      <a:noFill/>
                    </a:rPr>
                    <a:t> </a:t>
                  </a:r>
                </a:p>
              </p:txBody>
            </p:sp>
          </mc:Fallback>
        </mc:AlternateContent>
      </p:grpSp>
      <p:sp>
        <p:nvSpPr>
          <p:cNvPr id="12" name="Rectangle 11">
            <a:extLst>
              <a:ext uri="{FF2B5EF4-FFF2-40B4-BE49-F238E27FC236}">
                <a16:creationId xmlns:a16="http://schemas.microsoft.com/office/drawing/2014/main" id="{266883F8-EA4A-4072-85A3-A103B0816A65}"/>
              </a:ext>
            </a:extLst>
          </p:cNvPr>
          <p:cNvSpPr/>
          <p:nvPr/>
        </p:nvSpPr>
        <p:spPr>
          <a:xfrm>
            <a:off x="911225" y="5224688"/>
            <a:ext cx="460375" cy="3569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E8B2A65-ABAE-4336-8732-F0DA89F73D6C}"/>
              </a:ext>
            </a:extLst>
          </p:cNvPr>
          <p:cNvSpPr/>
          <p:nvPr/>
        </p:nvSpPr>
        <p:spPr>
          <a:xfrm>
            <a:off x="5997575" y="5212060"/>
            <a:ext cx="592411" cy="3569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0792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left)">
                                      <p:cBhvr>
                                        <p:cTn id="16" dur="5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par>
                          <p:cTn id="25" fill="hold">
                            <p:stCondLst>
                              <p:cond delay="0"/>
                            </p:stCondLst>
                            <p:childTnLst>
                              <p:par>
                                <p:cTn id="26" presetID="16" presetClass="entr" presetSubtype="21"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arn(inVertical)">
                                      <p:cBhvr>
                                        <p:cTn id="28" dur="500"/>
                                        <p:tgtEl>
                                          <p:spTgt spid="12"/>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barn(inVertical)">
                                      <p:cBhvr>
                                        <p:cTn id="3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3" grpId="0"/>
      <p:bldP spid="35" grpId="0"/>
      <p:bldP spid="12" grpId="0" animBg="1"/>
      <p:bldP spid="2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Unitary Matrices</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69</a:t>
            </a:fld>
            <a:endParaRPr lang="en-US" dirty="0"/>
          </a:p>
        </p:txBody>
      </p:sp>
      <p:sp>
        <p:nvSpPr>
          <p:cNvPr id="14" name="TextBox 13">
            <a:extLst>
              <a:ext uri="{FF2B5EF4-FFF2-40B4-BE49-F238E27FC236}">
                <a16:creationId xmlns:a16="http://schemas.microsoft.com/office/drawing/2014/main" id="{16B863F2-ECB1-4EA1-B40C-51CC021E825C}"/>
              </a:ext>
            </a:extLst>
          </p:cNvPr>
          <p:cNvSpPr txBox="1"/>
          <p:nvPr/>
        </p:nvSpPr>
        <p:spPr>
          <a:xfrm>
            <a:off x="833284" y="4705718"/>
            <a:ext cx="5756702"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7030A0"/>
                </a:solidFill>
              </a:rPr>
              <a:t>Unitary matrices are </a:t>
            </a:r>
            <a:r>
              <a:rPr lang="en-US" sz="2000" b="1" dirty="0">
                <a:solidFill>
                  <a:srgbClr val="7030A0"/>
                </a:solidFill>
              </a:rPr>
              <a:t>invertible</a:t>
            </a:r>
            <a:r>
              <a:rPr lang="en-US" sz="2000" dirty="0">
                <a:solidFill>
                  <a:srgbClr val="7030A0"/>
                </a:solidFill>
              </a:rPr>
              <a:t>, their inverse is their </a:t>
            </a:r>
            <a:r>
              <a:rPr lang="en-US" sz="2000" i="1" dirty="0">
                <a:solidFill>
                  <a:srgbClr val="7030A0"/>
                </a:solidFill>
              </a:rPr>
              <a:t>adjoint</a:t>
            </a:r>
            <a:r>
              <a:rPr lang="en-US" sz="2000" dirty="0">
                <a:solidFill>
                  <a:srgbClr val="7030A0"/>
                </a:solidFill>
              </a:rPr>
              <a:t>, and they preserve </a:t>
            </a:r>
            <a:r>
              <a:rPr lang="en-US" sz="2000" i="1" dirty="0">
                <a:solidFill>
                  <a:srgbClr val="7030A0"/>
                </a:solidFill>
              </a:rPr>
              <a:t>norms</a:t>
            </a:r>
          </a:p>
          <a:p>
            <a:endParaRPr lang="en-US" sz="2000" dirty="0">
              <a:solidFill>
                <a:srgbClr val="7030A0"/>
              </a:solidFill>
            </a:endParaRPr>
          </a:p>
          <a:p>
            <a:pPr marL="285750" indent="-285750">
              <a:buFont typeface="Arial" panose="020B0604020202020204" pitchFamily="34" charset="0"/>
              <a:buChar char="•"/>
            </a:pPr>
            <a:r>
              <a:rPr lang="en-US" sz="2000" dirty="0">
                <a:solidFill>
                  <a:srgbClr val="7030A0"/>
                </a:solidFill>
              </a:rPr>
              <a:t>A unitary matrix "preserves the geometry"  (lengths &amp; relative angles) of the space is acts upon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3A09B0C-10A0-4405-9DC6-2F7D8FCCDD35}"/>
                  </a:ext>
                </a:extLst>
              </p:cNvPr>
              <p:cNvSpPr txBox="1"/>
              <p:nvPr/>
            </p:nvSpPr>
            <p:spPr>
              <a:xfrm>
                <a:off x="980752" y="1516754"/>
                <a:ext cx="2589170" cy="21408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𝑼</m:t>
                      </m:r>
                      <m:r>
                        <a:rPr lang="en-US" sz="1600" b="0" i="1" smtClean="0">
                          <a:latin typeface="Cambria Math" panose="02040503050406030204" pitchFamily="18" charset="0"/>
                        </a:rPr>
                        <m:t>=</m:t>
                      </m:r>
                      <m:d>
                        <m:dPr>
                          <m:begChr m:val="["/>
                          <m:endChr m:val="]"/>
                          <m:ctrlPr>
                            <a:rPr lang="en-US" sz="1600" i="1" smtClean="0">
                              <a:latin typeface="Cambria Math" panose="02040503050406030204" pitchFamily="18" charset="0"/>
                            </a:rPr>
                          </m:ctrlPr>
                        </m:dPr>
                        <m:e>
                          <m:m>
                            <m:mPr>
                              <m:mcs>
                                <m:mc>
                                  <m:mcPr>
                                    <m:count m:val="4"/>
                                    <m:mcJc m:val="center"/>
                                  </m:mcPr>
                                </m:mc>
                              </m:mcs>
                              <m:ctrlPr>
                                <a:rPr lang="en-US" sz="1600" i="1" smtClean="0">
                                  <a:latin typeface="Cambria Math" panose="02040503050406030204" pitchFamily="18" charset="0"/>
                                </a:rPr>
                              </m:ctrlPr>
                            </m:mPr>
                            <m:mr>
                              <m:e>
                                <m:box>
                                  <m:boxPr>
                                    <m:ctrlPr>
                                      <a:rPr lang="en-US" sz="1600" i="1" smtClean="0">
                                        <a:latin typeface="Cambria Math" panose="02040503050406030204" pitchFamily="18" charset="0"/>
                                      </a:rPr>
                                    </m:ctrlPr>
                                  </m:boxPr>
                                  <m:e>
                                    <m:argPr>
                                      <m:argSz m:val="-1"/>
                                    </m:argPr>
                                    <m:f>
                                      <m:fPr>
                                        <m:ctrlPr>
                                          <a:rPr lang="en-US" sz="1600" i="1" smtClean="0">
                                            <a:latin typeface="Cambria Math" panose="02040503050406030204" pitchFamily="18" charset="0"/>
                                          </a:rPr>
                                        </m:ctrlPr>
                                      </m:fPr>
                                      <m:num>
                                        <m:r>
                                          <a:rPr lang="en-US" sz="1600" b="0" i="1" smtClean="0">
                                            <a:latin typeface="Cambria Math" panose="02040503050406030204" pitchFamily="18" charset="0"/>
                                          </a:rPr>
                                          <m:t>1</m:t>
                                        </m:r>
                                      </m:num>
                                      <m:den>
                                        <m:rad>
                                          <m:radPr>
                                            <m:degHide m:val="on"/>
                                            <m:ctrlPr>
                                              <a:rPr lang="en-US" sz="1600" i="1" smtClean="0">
                                                <a:latin typeface="Cambria Math" panose="02040503050406030204" pitchFamily="18" charset="0"/>
                                              </a:rPr>
                                            </m:ctrlPr>
                                          </m:radPr>
                                          <m:deg/>
                                          <m:e>
                                            <m:r>
                                              <a:rPr lang="en-US" sz="1600" b="0" i="1" smtClean="0">
                                                <a:latin typeface="Cambria Math" panose="02040503050406030204" pitchFamily="18" charset="0"/>
                                              </a:rPr>
                                              <m:t>2</m:t>
                                            </m:r>
                                          </m:e>
                                        </m:rad>
                                      </m:den>
                                    </m:f>
                                  </m:e>
                                </m:box>
                              </m:e>
                              <m:e>
                                <m:r>
                                  <a:rPr lang="en-US" sz="1600" b="0" i="1" smtClean="0">
                                    <a:latin typeface="Cambria Math" panose="02040503050406030204" pitchFamily="18" charset="0"/>
                                  </a:rPr>
                                  <m:t>0</m:t>
                                </m:r>
                              </m:e>
                              <m:e>
                                <m:f>
                                  <m:fPr>
                                    <m:ctrlPr>
                                      <a:rPr lang="en-US" sz="1600" i="1">
                                        <a:latin typeface="Cambria Math" panose="02040503050406030204" pitchFamily="18" charset="0"/>
                                      </a:rPr>
                                    </m:ctrlPr>
                                  </m:fPr>
                                  <m:num>
                                    <m:r>
                                      <a:rPr lang="en-US" sz="1600" i="1">
                                        <a:latin typeface="Cambria Math" panose="02040503050406030204" pitchFamily="18" charset="0"/>
                                      </a:rPr>
                                      <m:t>1</m:t>
                                    </m:r>
                                  </m:num>
                                  <m:den>
                                    <m:rad>
                                      <m:radPr>
                                        <m:degHide m:val="on"/>
                                        <m:ctrlPr>
                                          <a:rPr lang="en-US" sz="1600" i="1">
                                            <a:latin typeface="Cambria Math" panose="02040503050406030204" pitchFamily="18" charset="0"/>
                                          </a:rPr>
                                        </m:ctrlPr>
                                      </m:radPr>
                                      <m:deg/>
                                      <m:e>
                                        <m:r>
                                          <a:rPr lang="en-US" sz="1600" i="1">
                                            <a:latin typeface="Cambria Math" panose="02040503050406030204" pitchFamily="18" charset="0"/>
                                          </a:rPr>
                                          <m:t>2</m:t>
                                        </m:r>
                                      </m:e>
                                    </m:rad>
                                  </m:den>
                                </m:f>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f>
                                  <m:fPr>
                                    <m:ctrlPr>
                                      <a:rPr lang="en-US" sz="1600" i="1">
                                        <a:latin typeface="Cambria Math" panose="02040503050406030204" pitchFamily="18" charset="0"/>
                                      </a:rPr>
                                    </m:ctrlPr>
                                  </m:fPr>
                                  <m:num>
                                    <m:r>
                                      <a:rPr lang="en-US" sz="1600" i="1">
                                        <a:latin typeface="Cambria Math" panose="02040503050406030204" pitchFamily="18" charset="0"/>
                                      </a:rPr>
                                      <m:t>1</m:t>
                                    </m:r>
                                  </m:num>
                                  <m:den>
                                    <m:rad>
                                      <m:radPr>
                                        <m:degHide m:val="on"/>
                                        <m:ctrlPr>
                                          <a:rPr lang="en-US" sz="1600" i="1">
                                            <a:latin typeface="Cambria Math" panose="02040503050406030204" pitchFamily="18" charset="0"/>
                                          </a:rPr>
                                        </m:ctrlPr>
                                      </m:radPr>
                                      <m:deg/>
                                      <m:e>
                                        <m:r>
                                          <a:rPr lang="en-US" sz="1600" i="1">
                                            <a:latin typeface="Cambria Math" panose="02040503050406030204" pitchFamily="18" charset="0"/>
                                          </a:rPr>
                                          <m:t>2</m:t>
                                        </m:r>
                                      </m:e>
                                    </m:rad>
                                  </m:den>
                                </m:f>
                              </m:e>
                              <m:e>
                                <m:r>
                                  <a:rPr lang="en-US" sz="1600" b="0" i="1" smtClean="0">
                                    <a:latin typeface="Cambria Math" panose="02040503050406030204" pitchFamily="18" charset="0"/>
                                  </a:rPr>
                                  <m:t>0</m:t>
                                </m:r>
                              </m:e>
                              <m:e>
                                <m:f>
                                  <m:fPr>
                                    <m:ctrlPr>
                                      <a:rPr lang="en-US" sz="1600" i="1">
                                        <a:latin typeface="Cambria Math" panose="02040503050406030204" pitchFamily="18" charset="0"/>
                                      </a:rPr>
                                    </m:ctrlPr>
                                  </m:fPr>
                                  <m:num>
                                    <m:r>
                                      <a:rPr lang="en-US" sz="1600" i="1">
                                        <a:latin typeface="Cambria Math" panose="02040503050406030204" pitchFamily="18" charset="0"/>
                                      </a:rPr>
                                      <m:t>1</m:t>
                                    </m:r>
                                  </m:num>
                                  <m:den>
                                    <m:rad>
                                      <m:radPr>
                                        <m:degHide m:val="on"/>
                                        <m:ctrlPr>
                                          <a:rPr lang="en-US" sz="1600" i="1">
                                            <a:latin typeface="Cambria Math" panose="02040503050406030204" pitchFamily="18" charset="0"/>
                                          </a:rPr>
                                        </m:ctrlPr>
                                      </m:radPr>
                                      <m:deg/>
                                      <m:e>
                                        <m:r>
                                          <a:rPr lang="en-US" sz="1600" i="1">
                                            <a:latin typeface="Cambria Math" panose="02040503050406030204" pitchFamily="18" charset="0"/>
                                          </a:rPr>
                                          <m:t>2</m:t>
                                        </m:r>
                                      </m:e>
                                    </m:rad>
                                  </m:den>
                                </m:f>
                              </m:e>
                            </m:mr>
                            <m:mr>
                              <m:e>
                                <m:f>
                                  <m:fPr>
                                    <m:ctrlPr>
                                      <a:rPr lang="en-US" sz="1600" i="1">
                                        <a:latin typeface="Cambria Math" panose="02040503050406030204" pitchFamily="18" charset="0"/>
                                      </a:rPr>
                                    </m:ctrlPr>
                                  </m:fPr>
                                  <m:num>
                                    <m:r>
                                      <a:rPr lang="en-US" sz="1600" i="1">
                                        <a:latin typeface="Cambria Math" panose="02040503050406030204" pitchFamily="18" charset="0"/>
                                      </a:rPr>
                                      <m:t>1</m:t>
                                    </m:r>
                                  </m:num>
                                  <m:den>
                                    <m:rad>
                                      <m:radPr>
                                        <m:degHide m:val="on"/>
                                        <m:ctrlPr>
                                          <a:rPr lang="en-US" sz="1600" i="1">
                                            <a:latin typeface="Cambria Math" panose="02040503050406030204" pitchFamily="18" charset="0"/>
                                          </a:rPr>
                                        </m:ctrlPr>
                                      </m:radPr>
                                      <m:deg/>
                                      <m:e>
                                        <m:r>
                                          <a:rPr lang="en-US" sz="1600" i="1">
                                            <a:latin typeface="Cambria Math" panose="02040503050406030204" pitchFamily="18" charset="0"/>
                                          </a:rPr>
                                          <m:t>2</m:t>
                                        </m:r>
                                      </m:e>
                                    </m:rad>
                                  </m:den>
                                </m:f>
                              </m:e>
                              <m:e>
                                <m:r>
                                  <a:rPr lang="en-US" sz="1600" b="0" i="1" smtClean="0">
                                    <a:latin typeface="Cambria Math" panose="02040503050406030204" pitchFamily="18" charset="0"/>
                                  </a:rPr>
                                  <m:t>0</m:t>
                                </m:r>
                              </m:e>
                              <m:e>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ad>
                                      <m:radPr>
                                        <m:degHide m:val="on"/>
                                        <m:ctrlPr>
                                          <a:rPr lang="en-US" sz="1600" i="1">
                                            <a:latin typeface="Cambria Math" panose="02040503050406030204" pitchFamily="18" charset="0"/>
                                          </a:rPr>
                                        </m:ctrlPr>
                                      </m:radPr>
                                      <m:deg/>
                                      <m:e>
                                        <m:r>
                                          <a:rPr lang="en-US" sz="1600" i="1">
                                            <a:latin typeface="Cambria Math" panose="02040503050406030204" pitchFamily="18" charset="0"/>
                                          </a:rPr>
                                          <m:t>2</m:t>
                                        </m:r>
                                      </m:e>
                                    </m:rad>
                                  </m:den>
                                </m:f>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f>
                                  <m:fPr>
                                    <m:ctrlPr>
                                      <a:rPr lang="en-US" sz="1600" i="1">
                                        <a:latin typeface="Cambria Math" panose="02040503050406030204" pitchFamily="18" charset="0"/>
                                      </a:rPr>
                                    </m:ctrlPr>
                                  </m:fPr>
                                  <m:num>
                                    <m:r>
                                      <a:rPr lang="en-US" sz="1600" i="1">
                                        <a:latin typeface="Cambria Math" panose="02040503050406030204" pitchFamily="18" charset="0"/>
                                      </a:rPr>
                                      <m:t>1</m:t>
                                    </m:r>
                                  </m:num>
                                  <m:den>
                                    <m:rad>
                                      <m:radPr>
                                        <m:degHide m:val="on"/>
                                        <m:ctrlPr>
                                          <a:rPr lang="en-US" sz="1600" i="1">
                                            <a:latin typeface="Cambria Math" panose="02040503050406030204" pitchFamily="18" charset="0"/>
                                          </a:rPr>
                                        </m:ctrlPr>
                                      </m:radPr>
                                      <m:deg/>
                                      <m:e>
                                        <m:r>
                                          <a:rPr lang="en-US" sz="1600" i="1">
                                            <a:latin typeface="Cambria Math" panose="02040503050406030204" pitchFamily="18" charset="0"/>
                                          </a:rPr>
                                          <m:t>2</m:t>
                                        </m:r>
                                      </m:e>
                                    </m:rad>
                                  </m:den>
                                </m:f>
                              </m:e>
                              <m:e>
                                <m:r>
                                  <a:rPr lang="en-US" sz="1600" b="0" i="1" smtClean="0">
                                    <a:latin typeface="Cambria Math" panose="02040503050406030204" pitchFamily="18" charset="0"/>
                                  </a:rPr>
                                  <m:t>0</m:t>
                                </m:r>
                              </m:e>
                              <m:e>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ad>
                                      <m:radPr>
                                        <m:degHide m:val="on"/>
                                        <m:ctrlPr>
                                          <a:rPr lang="en-US" sz="1600" i="1">
                                            <a:latin typeface="Cambria Math" panose="02040503050406030204" pitchFamily="18" charset="0"/>
                                          </a:rPr>
                                        </m:ctrlPr>
                                      </m:radPr>
                                      <m:deg/>
                                      <m:e>
                                        <m:r>
                                          <a:rPr lang="en-US" sz="1600" i="1">
                                            <a:latin typeface="Cambria Math" panose="02040503050406030204" pitchFamily="18" charset="0"/>
                                          </a:rPr>
                                          <m:t>2</m:t>
                                        </m:r>
                                      </m:e>
                                    </m:rad>
                                  </m:den>
                                </m:f>
                              </m:e>
                            </m:mr>
                          </m:m>
                        </m:e>
                      </m:d>
                    </m:oMath>
                  </m:oMathPara>
                </a14:m>
                <a:endParaRPr lang="en-US" sz="1600" dirty="0"/>
              </a:p>
            </p:txBody>
          </p:sp>
        </mc:Choice>
        <mc:Fallback xmlns="">
          <p:sp>
            <p:nvSpPr>
              <p:cNvPr id="15" name="TextBox 14">
                <a:extLst>
                  <a:ext uri="{FF2B5EF4-FFF2-40B4-BE49-F238E27FC236}">
                    <a16:creationId xmlns:a16="http://schemas.microsoft.com/office/drawing/2014/main" id="{33A09B0C-10A0-4405-9DC6-2F7D8FCCDD35}"/>
                  </a:ext>
                </a:extLst>
              </p:cNvPr>
              <p:cNvSpPr txBox="1">
                <a:spLocks noRot="1" noChangeAspect="1" noMove="1" noResize="1" noEditPoints="1" noAdjustHandles="1" noChangeArrowheads="1" noChangeShapeType="1" noTextEdit="1"/>
              </p:cNvSpPr>
              <p:nvPr/>
            </p:nvSpPr>
            <p:spPr>
              <a:xfrm>
                <a:off x="980752" y="1516754"/>
                <a:ext cx="2589170" cy="214084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92B7B1-F39A-49AF-A86F-B3497392A306}"/>
                  </a:ext>
                </a:extLst>
              </p:cNvPr>
              <p:cNvSpPr txBox="1"/>
              <p:nvPr/>
            </p:nvSpPr>
            <p:spPr>
              <a:xfrm>
                <a:off x="3995674" y="2565495"/>
                <a:ext cx="2866875" cy="8165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b="1" i="1" smtClean="0">
                              <a:latin typeface="Cambria Math" panose="02040503050406030204" pitchFamily="18" charset="0"/>
                            </a:rPr>
                            <m:t>𝑼</m:t>
                          </m:r>
                        </m:e>
                        <m:sup>
                          <m:r>
                            <a:rPr lang="en-US" sz="2000" i="1">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d>
                        <m:dPr>
                          <m:begChr m:val="["/>
                          <m:endChr m:val="]"/>
                          <m:ctrlPr>
                            <a:rPr lang="en-US" sz="2000" i="1" smtClean="0">
                              <a:latin typeface="Cambria Math" panose="02040503050406030204" pitchFamily="18" charset="0"/>
                            </a:rPr>
                          </m:ctrlPr>
                        </m:dPr>
                        <m:e>
                          <m:m>
                            <m:mPr>
                              <m:mcs>
                                <m:mc>
                                  <m:mcPr>
                                    <m:count m:val="3"/>
                                    <m:mcJc m:val="center"/>
                                  </m:mcPr>
                                </m:mc>
                              </m:mcs>
                              <m:ctrlPr>
                                <a:rPr lang="en-US" sz="2000" i="1" smtClean="0">
                                  <a:latin typeface="Cambria Math" panose="02040503050406030204" pitchFamily="18" charset="0"/>
                                </a:rPr>
                              </m:ctrlPr>
                            </m:mPr>
                            <m:mr>
                              <m:e>
                                <m:func>
                                  <m:funcPr>
                                    <m:ctrlPr>
                                      <a:rPr lang="en-US" sz="2000" i="1" smtClean="0">
                                        <a:latin typeface="Cambria Math" panose="02040503050406030204" pitchFamily="18" charset="0"/>
                                      </a:rPr>
                                    </m:ctrlPr>
                                  </m:funcPr>
                                  <m:fName>
                                    <m:r>
                                      <m:rPr>
                                        <m:sty m:val="p"/>
                                        <m:brk m:alnAt="7"/>
                                      </m:rPr>
                                      <a:rPr lang="en-US" sz="2000" i="0" smtClean="0">
                                        <a:latin typeface="Cambria Math" panose="02040503050406030204" pitchFamily="18" charset="0"/>
                                      </a:rPr>
                                      <m:t>c</m:t>
                                    </m:r>
                                    <m:r>
                                      <m:rPr>
                                        <m:sty m:val="p"/>
                                      </m:rPr>
                                      <a:rPr lang="en-US" sz="2000" i="0" smtClean="0">
                                        <a:latin typeface="Cambria Math" panose="02040503050406030204" pitchFamily="18" charset="0"/>
                                      </a:rPr>
                                      <m:t>os</m:t>
                                    </m:r>
                                  </m:fName>
                                  <m:e>
                                    <m:r>
                                      <a:rPr lang="en-US" sz="2000" i="1" smtClean="0">
                                        <a:latin typeface="Cambria Math" panose="02040503050406030204" pitchFamily="18" charset="0"/>
                                        <a:ea typeface="Cambria Math" panose="02040503050406030204" pitchFamily="18" charset="0"/>
                                      </a:rPr>
                                      <m:t>𝜃</m:t>
                                    </m:r>
                                  </m:e>
                                </m:func>
                              </m:e>
                              <m:e>
                                <m:r>
                                  <a:rPr lang="en-US" sz="2000" b="0" i="1" smtClean="0">
                                    <a:latin typeface="Cambria Math" panose="02040503050406030204" pitchFamily="18" charset="0"/>
                                  </a:rPr>
                                  <m:t>−</m:t>
                                </m:r>
                                <m:func>
                                  <m:funcPr>
                                    <m:ctrlPr>
                                      <a:rPr lang="en-US" sz="2000" i="1" smtClean="0">
                                        <a:latin typeface="Cambria Math" panose="02040503050406030204" pitchFamily="18" charset="0"/>
                                      </a:rPr>
                                    </m:ctrlPr>
                                  </m:funcPr>
                                  <m:fName>
                                    <m:r>
                                      <m:rPr>
                                        <m:sty m:val="p"/>
                                      </m:rPr>
                                      <a:rPr lang="en-US" sz="2000" i="0" smtClean="0">
                                        <a:latin typeface="Cambria Math" panose="02040503050406030204" pitchFamily="18" charset="0"/>
                                      </a:rPr>
                                      <m:t>sin</m:t>
                                    </m:r>
                                  </m:fName>
                                  <m:e>
                                    <m:r>
                                      <a:rPr lang="en-US" sz="2000" i="1" smtClean="0">
                                        <a:latin typeface="Cambria Math" panose="02040503050406030204" pitchFamily="18" charset="0"/>
                                        <a:ea typeface="Cambria Math" panose="02040503050406030204" pitchFamily="18" charset="0"/>
                                      </a:rPr>
                                      <m:t>𝜃</m:t>
                                    </m:r>
                                  </m:e>
                                </m:func>
                              </m:e>
                              <m:e>
                                <m:r>
                                  <a:rPr lang="en-US" sz="2000" b="0" i="1" smtClean="0">
                                    <a:latin typeface="Cambria Math" panose="02040503050406030204" pitchFamily="18" charset="0"/>
                                  </a:rPr>
                                  <m:t>0</m:t>
                                </m:r>
                              </m:e>
                            </m:mr>
                            <m:mr>
                              <m:e>
                                <m:func>
                                  <m:funcPr>
                                    <m:ctrlPr>
                                      <a:rPr lang="en-US" sz="2000" i="1" smtClean="0">
                                        <a:latin typeface="Cambria Math" panose="02040503050406030204" pitchFamily="18" charset="0"/>
                                      </a:rPr>
                                    </m:ctrlPr>
                                  </m:funcPr>
                                  <m:fName>
                                    <m:r>
                                      <m:rPr>
                                        <m:sty m:val="p"/>
                                      </m:rPr>
                                      <a:rPr lang="en-US" sz="2000" i="0" smtClean="0">
                                        <a:latin typeface="Cambria Math" panose="02040503050406030204" pitchFamily="18" charset="0"/>
                                      </a:rPr>
                                      <m:t>sin</m:t>
                                    </m:r>
                                  </m:fName>
                                  <m:e>
                                    <m:r>
                                      <a:rPr lang="en-US" sz="2000" i="1">
                                        <a:latin typeface="Cambria Math" panose="02040503050406030204" pitchFamily="18" charset="0"/>
                                        <a:ea typeface="Cambria Math" panose="02040503050406030204" pitchFamily="18" charset="0"/>
                                      </a:rPr>
                                      <m:t>𝜃</m:t>
                                    </m:r>
                                  </m:e>
                                </m:func>
                              </m:e>
                              <m:e>
                                <m:func>
                                  <m:funcPr>
                                    <m:ctrlPr>
                                      <a:rPr lang="en-US" sz="2000" i="1">
                                        <a:latin typeface="Cambria Math" panose="02040503050406030204" pitchFamily="18" charset="0"/>
                                      </a:rPr>
                                    </m:ctrlPr>
                                  </m:funcPr>
                                  <m:fName>
                                    <m:r>
                                      <m:rPr>
                                        <m:sty m:val="p"/>
                                        <m:brk m:alnAt="7"/>
                                      </m:rPr>
                                      <a:rPr lang="en-US" sz="2000">
                                        <a:latin typeface="Cambria Math" panose="02040503050406030204" pitchFamily="18" charset="0"/>
                                      </a:rPr>
                                      <m:t>c</m:t>
                                    </m:r>
                                    <m:r>
                                      <m:rPr>
                                        <m:sty m:val="p"/>
                                      </m:rPr>
                                      <a:rPr lang="en-US" sz="2000">
                                        <a:latin typeface="Cambria Math" panose="02040503050406030204" pitchFamily="18" charset="0"/>
                                      </a:rPr>
                                      <m:t>os</m:t>
                                    </m:r>
                                  </m:fName>
                                  <m:e>
                                    <m:r>
                                      <a:rPr lang="en-US" sz="2000" i="1">
                                        <a:latin typeface="Cambria Math" panose="02040503050406030204" pitchFamily="18" charset="0"/>
                                        <a:ea typeface="Cambria Math" panose="02040503050406030204" pitchFamily="18" charset="0"/>
                                      </a:rPr>
                                      <m:t>𝜃</m:t>
                                    </m:r>
                                  </m:e>
                                </m:func>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1</m:t>
                                </m:r>
                              </m:e>
                            </m:mr>
                          </m:m>
                        </m:e>
                      </m:d>
                    </m:oMath>
                  </m:oMathPara>
                </a14:m>
                <a:endParaRPr lang="en-US" sz="2000" dirty="0"/>
              </a:p>
            </p:txBody>
          </p:sp>
        </mc:Choice>
        <mc:Fallback xmlns="">
          <p:sp>
            <p:nvSpPr>
              <p:cNvPr id="16" name="TextBox 15">
                <a:extLst>
                  <a:ext uri="{FF2B5EF4-FFF2-40B4-BE49-F238E27FC236}">
                    <a16:creationId xmlns:a16="http://schemas.microsoft.com/office/drawing/2014/main" id="{1592B7B1-F39A-49AF-A86F-B3497392A306}"/>
                  </a:ext>
                </a:extLst>
              </p:cNvPr>
              <p:cNvSpPr txBox="1">
                <a:spLocks noRot="1" noChangeAspect="1" noMove="1" noResize="1" noEditPoints="1" noAdjustHandles="1" noChangeArrowheads="1" noChangeShapeType="1" noTextEdit="1"/>
              </p:cNvSpPr>
              <p:nvPr/>
            </p:nvSpPr>
            <p:spPr>
              <a:xfrm>
                <a:off x="3995674" y="2565495"/>
                <a:ext cx="2866875" cy="81650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129C4F3-E10C-4202-809E-9631985529BD}"/>
                  </a:ext>
                </a:extLst>
              </p:cNvPr>
              <p:cNvSpPr txBox="1"/>
              <p:nvPr/>
            </p:nvSpPr>
            <p:spPr>
              <a:xfrm>
                <a:off x="980752" y="3992214"/>
                <a:ext cx="2636811" cy="3788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𝑼</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1" i="1" smtClean="0">
                              <a:latin typeface="Cambria Math" panose="02040503050406030204" pitchFamily="18" charset="0"/>
                              <a:ea typeface="Cambria Math" panose="02040503050406030204" pitchFamily="18" charset="0"/>
                            </a:rPr>
                            <m:t>𝑼</m:t>
                          </m:r>
                        </m:e>
                        <m:sup>
                          <m:r>
                            <a:rPr lang="en-US" sz="2400" b="0" i="1" smtClean="0">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1" i="1" smtClean="0">
                              <a:latin typeface="Cambria Math" panose="02040503050406030204" pitchFamily="18" charset="0"/>
                              <a:ea typeface="Cambria Math" panose="02040503050406030204" pitchFamily="18" charset="0"/>
                            </a:rPr>
                            <m:t>𝑼</m:t>
                          </m:r>
                        </m:e>
                        <m:sup>
                          <m:r>
                            <a:rPr lang="en-US" sz="2400" b="0" i="1" smtClean="0">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𝑼</m:t>
                      </m:r>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𝑰</m:t>
                      </m:r>
                    </m:oMath>
                  </m:oMathPara>
                </a14:m>
                <a:endParaRPr lang="en-US" b="1" dirty="0"/>
              </a:p>
            </p:txBody>
          </p:sp>
        </mc:Choice>
        <mc:Fallback xmlns="">
          <p:sp>
            <p:nvSpPr>
              <p:cNvPr id="13" name="TextBox 12">
                <a:extLst>
                  <a:ext uri="{FF2B5EF4-FFF2-40B4-BE49-F238E27FC236}">
                    <a16:creationId xmlns:a16="http://schemas.microsoft.com/office/drawing/2014/main" id="{9129C4F3-E10C-4202-809E-9631985529BD}"/>
                  </a:ext>
                </a:extLst>
              </p:cNvPr>
              <p:cNvSpPr txBox="1">
                <a:spLocks noRot="1" noChangeAspect="1" noMove="1" noResize="1" noEditPoints="1" noAdjustHandles="1" noChangeArrowheads="1" noChangeShapeType="1" noTextEdit="1"/>
              </p:cNvSpPr>
              <p:nvPr/>
            </p:nvSpPr>
            <p:spPr>
              <a:xfrm>
                <a:off x="980752" y="3992214"/>
                <a:ext cx="2636811" cy="378886"/>
              </a:xfrm>
              <a:prstGeom prst="rect">
                <a:avLst/>
              </a:prstGeom>
              <a:blipFill>
                <a:blip r:embed="rId5"/>
                <a:stretch>
                  <a:fillRect l="-2315" t="-3226" r="-2315"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FC5072A-0BD8-45BD-835C-1D5394003EED}"/>
                  </a:ext>
                </a:extLst>
              </p:cNvPr>
              <p:cNvSpPr txBox="1"/>
              <p:nvPr/>
            </p:nvSpPr>
            <p:spPr>
              <a:xfrm>
                <a:off x="4253981" y="3931287"/>
                <a:ext cx="4163512" cy="4472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𝑼</m:t>
                          </m:r>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𝒗</m:t>
                          </m:r>
                        </m:e>
                      </m:d>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𝑼</m:t>
                              </m:r>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𝒗</m:t>
                              </m:r>
                              <m:r>
                                <a:rPr lang="en-US" sz="2400" b="0" i="1" smtClean="0">
                                  <a:latin typeface="Cambria Math" panose="02040503050406030204" pitchFamily="18" charset="0"/>
                                </a:rPr>
                                <m:t>,</m:t>
                              </m:r>
                              <m:r>
                                <a:rPr lang="en-US" sz="2400" b="1" i="1" smtClean="0">
                                  <a:latin typeface="Cambria Math" panose="02040503050406030204" pitchFamily="18" charset="0"/>
                                </a:rPr>
                                <m:t>𝒗</m:t>
                              </m:r>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rPr>
                                <m:t>𝑼</m:t>
                              </m:r>
                            </m:e>
                          </m:d>
                        </m:e>
                      </m:rad>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𝒗</m:t>
                          </m:r>
                        </m:e>
                      </m:d>
                    </m:oMath>
                  </m:oMathPara>
                </a14:m>
                <a:endParaRPr lang="en-US" dirty="0"/>
              </a:p>
            </p:txBody>
          </p:sp>
        </mc:Choice>
        <mc:Fallback xmlns="">
          <p:sp>
            <p:nvSpPr>
              <p:cNvPr id="18" name="TextBox 17">
                <a:extLst>
                  <a:ext uri="{FF2B5EF4-FFF2-40B4-BE49-F238E27FC236}">
                    <a16:creationId xmlns:a16="http://schemas.microsoft.com/office/drawing/2014/main" id="{1FC5072A-0BD8-45BD-835C-1D5394003EED}"/>
                  </a:ext>
                </a:extLst>
              </p:cNvPr>
              <p:cNvSpPr txBox="1">
                <a:spLocks noRot="1" noChangeAspect="1" noMove="1" noResize="1" noEditPoints="1" noAdjustHandles="1" noChangeArrowheads="1" noChangeShapeType="1" noTextEdit="1"/>
              </p:cNvSpPr>
              <p:nvPr/>
            </p:nvSpPr>
            <p:spPr>
              <a:xfrm>
                <a:off x="4253981" y="3931287"/>
                <a:ext cx="4163512" cy="44723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3C5B46D-D746-4090-8ECD-5A1294E79139}"/>
                  </a:ext>
                </a:extLst>
              </p:cNvPr>
              <p:cNvSpPr txBox="1"/>
              <p:nvPr/>
            </p:nvSpPr>
            <p:spPr>
              <a:xfrm>
                <a:off x="6527798" y="4992034"/>
                <a:ext cx="1917704" cy="930448"/>
              </a:xfrm>
              <a:prstGeom prst="rect">
                <a:avLst/>
              </a:prstGeom>
              <a:noFill/>
              <a:ln w="12700">
                <a:solidFill>
                  <a:srgbClr val="7030A0"/>
                </a:solidFill>
              </a:ln>
            </p:spPr>
            <p:txBody>
              <a:bodyPr wrap="square" rtlCol="0">
                <a:spAutoFit/>
              </a:bodyPr>
              <a:lstStyle/>
              <a:p>
                <a:pPr algn="ctr"/>
                <a14:m>
                  <m:oMath xmlns:m="http://schemas.openxmlformats.org/officeDocument/2006/math">
                    <m:sSup>
                      <m:sSupPr>
                        <m:ctrlPr>
                          <a:rPr lang="en-US" i="1" smtClean="0">
                            <a:solidFill>
                              <a:srgbClr val="7030A0"/>
                            </a:solidFill>
                            <a:latin typeface="Cambria Math" panose="02040503050406030204" pitchFamily="18" charset="0"/>
                          </a:rPr>
                        </m:ctrlPr>
                      </m:sSupPr>
                      <m:e>
                        <m:r>
                          <a:rPr lang="en-US" b="0" i="1" smtClean="0">
                            <a:solidFill>
                              <a:srgbClr val="7030A0"/>
                            </a:solidFill>
                            <a:latin typeface="Cambria Math" panose="02040503050406030204" pitchFamily="18" charset="0"/>
                          </a:rPr>
                          <m:t>𝑈</m:t>
                        </m:r>
                      </m:e>
                      <m:sup>
                        <m:r>
                          <a:rPr lang="en-US" i="1" smtClean="0">
                            <a:solidFill>
                              <a:srgbClr val="7030A0"/>
                            </a:solidFill>
                            <a:latin typeface="Cambria Math" panose="02040503050406030204" pitchFamily="18" charset="0"/>
                            <a:ea typeface="Cambria Math" panose="02040503050406030204" pitchFamily="18" charset="0"/>
                          </a:rPr>
                          <m:t>†</m:t>
                        </m:r>
                      </m:sup>
                    </m:sSup>
                  </m:oMath>
                </a14:m>
                <a:r>
                  <a:rPr lang="en-US" dirty="0">
                    <a:solidFill>
                      <a:srgbClr val="7030A0"/>
                    </a:solidFill>
                  </a:rPr>
                  <a:t> can "undo" </a:t>
                </a:r>
                <a14:m>
                  <m:oMath xmlns:m="http://schemas.openxmlformats.org/officeDocument/2006/math">
                    <m:r>
                      <a:rPr lang="en-US" i="1" dirty="0" smtClean="0">
                        <a:solidFill>
                          <a:srgbClr val="7030A0"/>
                        </a:solidFill>
                        <a:latin typeface="Cambria Math" panose="02040503050406030204" pitchFamily="18" charset="0"/>
                      </a:rPr>
                      <m:t>𝑈</m:t>
                    </m:r>
                  </m:oMath>
                </a14:m>
                <a:endParaRPr lang="en-US" dirty="0">
                  <a:solidFill>
                    <a:srgbClr val="7030A0"/>
                  </a:solidFill>
                </a:endParaRPr>
              </a:p>
              <a:p>
                <a:pPr algn="ctr"/>
                <a:r>
                  <a:rPr lang="en-US" b="1" dirty="0">
                    <a:solidFill>
                      <a:srgbClr val="7030A0"/>
                    </a:solidFill>
                  </a:rPr>
                  <a:t>Reversible Computations</a:t>
                </a:r>
              </a:p>
            </p:txBody>
          </p:sp>
        </mc:Choice>
        <mc:Fallback xmlns="">
          <p:sp>
            <p:nvSpPr>
              <p:cNvPr id="3" name="TextBox 2">
                <a:extLst>
                  <a:ext uri="{FF2B5EF4-FFF2-40B4-BE49-F238E27FC236}">
                    <a16:creationId xmlns:a16="http://schemas.microsoft.com/office/drawing/2014/main" id="{A3C5B46D-D746-4090-8ECD-5A1294E79139}"/>
                  </a:ext>
                </a:extLst>
              </p:cNvPr>
              <p:cNvSpPr txBox="1">
                <a:spLocks noRot="1" noChangeAspect="1" noMove="1" noResize="1" noEditPoints="1" noAdjustHandles="1" noChangeArrowheads="1" noChangeShapeType="1" noTextEdit="1"/>
              </p:cNvSpPr>
              <p:nvPr/>
            </p:nvSpPr>
            <p:spPr>
              <a:xfrm>
                <a:off x="6527798" y="4992034"/>
                <a:ext cx="1917704" cy="930448"/>
              </a:xfrm>
              <a:prstGeom prst="rect">
                <a:avLst/>
              </a:prstGeom>
              <a:blipFill>
                <a:blip r:embed="rId7"/>
                <a:stretch>
                  <a:fillRect t="-1935" b="-8387"/>
                </a:stretch>
              </a:blipFill>
              <a:ln w="12700">
                <a:solidFill>
                  <a:srgbClr val="7030A0"/>
                </a:solidFill>
              </a:ln>
            </p:spPr>
            <p:txBody>
              <a:bodyPr/>
              <a:lstStyle/>
              <a:p>
                <a:r>
                  <a:rPr lang="en-US">
                    <a:noFill/>
                  </a:rPr>
                  <a:t> </a:t>
                </a:r>
              </a:p>
            </p:txBody>
          </p:sp>
        </mc:Fallback>
      </mc:AlternateContent>
      <p:sp>
        <p:nvSpPr>
          <p:cNvPr id="5" name="TextBox 4">
            <a:extLst>
              <a:ext uri="{FF2B5EF4-FFF2-40B4-BE49-F238E27FC236}">
                <a16:creationId xmlns:a16="http://schemas.microsoft.com/office/drawing/2014/main" id="{2F4B095A-5E4D-4D30-B09D-63546D6CFF29}"/>
              </a:ext>
            </a:extLst>
          </p:cNvPr>
          <p:cNvSpPr txBox="1"/>
          <p:nvPr/>
        </p:nvSpPr>
        <p:spPr>
          <a:xfrm>
            <a:off x="4917362" y="3637147"/>
            <a:ext cx="3081176" cy="338554"/>
          </a:xfrm>
          <a:prstGeom prst="rect">
            <a:avLst/>
          </a:prstGeom>
          <a:noFill/>
        </p:spPr>
        <p:txBody>
          <a:bodyPr wrap="square" rtlCol="0">
            <a:spAutoFit/>
          </a:bodyPr>
          <a:lstStyle/>
          <a:p>
            <a:pPr algn="ctr"/>
            <a:r>
              <a:rPr lang="en-US" sz="1600" dirty="0">
                <a:solidFill>
                  <a:srgbClr val="FF0000"/>
                </a:solidFill>
              </a:rPr>
              <a:t>A Unitary Matrix Respects Norms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654BEA5-A66E-45FF-BD2F-D25717FC9518}"/>
                  </a:ext>
                </a:extLst>
              </p:cNvPr>
              <p:cNvSpPr txBox="1"/>
              <p:nvPr/>
            </p:nvSpPr>
            <p:spPr>
              <a:xfrm>
                <a:off x="4154702" y="1477316"/>
                <a:ext cx="2700098" cy="8165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𝑼</m:t>
                      </m:r>
                      <m:r>
                        <a:rPr lang="en-US" sz="2000" b="0" i="1" smtClean="0">
                          <a:latin typeface="Cambria Math" panose="02040503050406030204" pitchFamily="18" charset="0"/>
                        </a:rPr>
                        <m:t>=</m:t>
                      </m:r>
                      <m:d>
                        <m:dPr>
                          <m:begChr m:val="["/>
                          <m:endChr m:val="]"/>
                          <m:ctrlPr>
                            <a:rPr lang="en-US" sz="2000" i="1" smtClean="0">
                              <a:latin typeface="Cambria Math" panose="02040503050406030204" pitchFamily="18" charset="0"/>
                            </a:rPr>
                          </m:ctrlPr>
                        </m:dPr>
                        <m:e>
                          <m:m>
                            <m:mPr>
                              <m:mcs>
                                <m:mc>
                                  <m:mcPr>
                                    <m:count m:val="3"/>
                                    <m:mcJc m:val="center"/>
                                  </m:mcPr>
                                </m:mc>
                              </m:mcs>
                              <m:ctrlPr>
                                <a:rPr lang="en-US" sz="2000" i="1" smtClean="0">
                                  <a:latin typeface="Cambria Math" panose="02040503050406030204" pitchFamily="18" charset="0"/>
                                </a:rPr>
                              </m:ctrlPr>
                            </m:mPr>
                            <m:mr>
                              <m:e>
                                <m:func>
                                  <m:funcPr>
                                    <m:ctrlPr>
                                      <a:rPr lang="en-US" sz="2000" i="1" smtClean="0">
                                        <a:latin typeface="Cambria Math" panose="02040503050406030204" pitchFamily="18" charset="0"/>
                                      </a:rPr>
                                    </m:ctrlPr>
                                  </m:funcPr>
                                  <m:fName>
                                    <m:r>
                                      <m:rPr>
                                        <m:sty m:val="p"/>
                                        <m:brk m:alnAt="7"/>
                                      </m:rPr>
                                      <a:rPr lang="en-US" sz="2000" i="0" smtClean="0">
                                        <a:latin typeface="Cambria Math" panose="02040503050406030204" pitchFamily="18" charset="0"/>
                                      </a:rPr>
                                      <m:t>c</m:t>
                                    </m:r>
                                    <m:r>
                                      <m:rPr>
                                        <m:sty m:val="p"/>
                                      </m:rPr>
                                      <a:rPr lang="en-US" sz="2000" i="0" smtClean="0">
                                        <a:latin typeface="Cambria Math" panose="02040503050406030204" pitchFamily="18" charset="0"/>
                                      </a:rPr>
                                      <m:t>os</m:t>
                                    </m:r>
                                  </m:fName>
                                  <m:e>
                                    <m:r>
                                      <a:rPr lang="en-US" sz="2000" i="1" smtClean="0">
                                        <a:latin typeface="Cambria Math" panose="02040503050406030204" pitchFamily="18" charset="0"/>
                                        <a:ea typeface="Cambria Math" panose="02040503050406030204" pitchFamily="18" charset="0"/>
                                      </a:rPr>
                                      <m:t>𝜃</m:t>
                                    </m:r>
                                  </m:e>
                                </m:func>
                              </m:e>
                              <m:e>
                                <m:func>
                                  <m:funcPr>
                                    <m:ctrlPr>
                                      <a:rPr lang="en-US" sz="2000" i="1" smtClean="0">
                                        <a:latin typeface="Cambria Math" panose="02040503050406030204" pitchFamily="18" charset="0"/>
                                      </a:rPr>
                                    </m:ctrlPr>
                                  </m:funcPr>
                                  <m:fName>
                                    <m:r>
                                      <m:rPr>
                                        <m:sty m:val="p"/>
                                      </m:rPr>
                                      <a:rPr lang="en-US" sz="2000" i="0" smtClean="0">
                                        <a:latin typeface="Cambria Math" panose="02040503050406030204" pitchFamily="18" charset="0"/>
                                      </a:rPr>
                                      <m:t>sin</m:t>
                                    </m:r>
                                  </m:fName>
                                  <m:e>
                                    <m:r>
                                      <a:rPr lang="en-US" sz="2000" i="1" smtClean="0">
                                        <a:latin typeface="Cambria Math" panose="02040503050406030204" pitchFamily="18" charset="0"/>
                                        <a:ea typeface="Cambria Math" panose="02040503050406030204" pitchFamily="18" charset="0"/>
                                      </a:rPr>
                                      <m:t>𝜃</m:t>
                                    </m:r>
                                  </m:e>
                                </m:func>
                              </m:e>
                              <m:e>
                                <m:r>
                                  <a:rPr lang="en-US" sz="2000" b="0" i="1" smtClean="0">
                                    <a:latin typeface="Cambria Math" panose="02040503050406030204" pitchFamily="18" charset="0"/>
                                  </a:rPr>
                                  <m:t>0</m:t>
                                </m:r>
                              </m:e>
                            </m:mr>
                            <m:mr>
                              <m:e>
                                <m:func>
                                  <m:funcPr>
                                    <m:ctrlPr>
                                      <a:rPr lang="en-US" sz="2000" i="1" smtClean="0">
                                        <a:latin typeface="Cambria Math" panose="02040503050406030204" pitchFamily="18" charset="0"/>
                                      </a:rPr>
                                    </m:ctrlPr>
                                  </m:funcPr>
                                  <m:fName>
                                    <m:r>
                                      <a:rPr lang="en-US" sz="2000" b="0" i="0" smtClean="0">
                                        <a:latin typeface="Cambria Math" panose="02040503050406030204" pitchFamily="18" charset="0"/>
                                      </a:rPr>
                                      <m:t>−</m:t>
                                    </m:r>
                                    <m:r>
                                      <m:rPr>
                                        <m:sty m:val="p"/>
                                      </m:rPr>
                                      <a:rPr lang="en-US" sz="2000" i="0" smtClean="0">
                                        <a:latin typeface="Cambria Math" panose="02040503050406030204" pitchFamily="18" charset="0"/>
                                      </a:rPr>
                                      <m:t>sin</m:t>
                                    </m:r>
                                  </m:fName>
                                  <m:e>
                                    <m:r>
                                      <a:rPr lang="en-US" sz="2000" i="1">
                                        <a:latin typeface="Cambria Math" panose="02040503050406030204" pitchFamily="18" charset="0"/>
                                        <a:ea typeface="Cambria Math" panose="02040503050406030204" pitchFamily="18" charset="0"/>
                                      </a:rPr>
                                      <m:t>𝜃</m:t>
                                    </m:r>
                                  </m:e>
                                </m:func>
                              </m:e>
                              <m:e>
                                <m:func>
                                  <m:funcPr>
                                    <m:ctrlPr>
                                      <a:rPr lang="en-US" sz="2000" i="1">
                                        <a:latin typeface="Cambria Math" panose="02040503050406030204" pitchFamily="18" charset="0"/>
                                      </a:rPr>
                                    </m:ctrlPr>
                                  </m:funcPr>
                                  <m:fName>
                                    <m:r>
                                      <m:rPr>
                                        <m:sty m:val="p"/>
                                        <m:brk m:alnAt="7"/>
                                      </m:rPr>
                                      <a:rPr lang="en-US" sz="2000">
                                        <a:latin typeface="Cambria Math" panose="02040503050406030204" pitchFamily="18" charset="0"/>
                                      </a:rPr>
                                      <m:t>c</m:t>
                                    </m:r>
                                    <m:r>
                                      <m:rPr>
                                        <m:sty m:val="p"/>
                                      </m:rPr>
                                      <a:rPr lang="en-US" sz="2000">
                                        <a:latin typeface="Cambria Math" panose="02040503050406030204" pitchFamily="18" charset="0"/>
                                      </a:rPr>
                                      <m:t>os</m:t>
                                    </m:r>
                                  </m:fName>
                                  <m:e>
                                    <m:r>
                                      <a:rPr lang="en-US" sz="2000" i="1">
                                        <a:latin typeface="Cambria Math" panose="02040503050406030204" pitchFamily="18" charset="0"/>
                                        <a:ea typeface="Cambria Math" panose="02040503050406030204" pitchFamily="18" charset="0"/>
                                      </a:rPr>
                                      <m:t>𝜃</m:t>
                                    </m:r>
                                  </m:e>
                                </m:func>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1</m:t>
                                </m:r>
                              </m:e>
                            </m:mr>
                          </m:m>
                        </m:e>
                      </m:d>
                    </m:oMath>
                  </m:oMathPara>
                </a14:m>
                <a:endParaRPr lang="en-US" sz="2000" dirty="0"/>
              </a:p>
            </p:txBody>
          </p:sp>
        </mc:Choice>
        <mc:Fallback xmlns="">
          <p:sp>
            <p:nvSpPr>
              <p:cNvPr id="12" name="TextBox 11">
                <a:extLst>
                  <a:ext uri="{FF2B5EF4-FFF2-40B4-BE49-F238E27FC236}">
                    <a16:creationId xmlns:a16="http://schemas.microsoft.com/office/drawing/2014/main" id="{6654BEA5-A66E-45FF-BD2F-D25717FC9518}"/>
                  </a:ext>
                </a:extLst>
              </p:cNvPr>
              <p:cNvSpPr txBox="1">
                <a:spLocks noRot="1" noChangeAspect="1" noMove="1" noResize="1" noEditPoints="1" noAdjustHandles="1" noChangeArrowheads="1" noChangeShapeType="1" noTextEdit="1"/>
              </p:cNvSpPr>
              <p:nvPr/>
            </p:nvSpPr>
            <p:spPr>
              <a:xfrm>
                <a:off x="4154702" y="1477316"/>
                <a:ext cx="2700098" cy="816506"/>
              </a:xfrm>
              <a:prstGeom prst="rect">
                <a:avLst/>
              </a:prstGeom>
              <a:blipFill>
                <a:blip r:embed="rId9"/>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F2259BB6-5978-4AA0-8E77-6483D68E0C84}"/>
              </a:ext>
            </a:extLst>
          </p:cNvPr>
          <p:cNvSpPr txBox="1"/>
          <p:nvPr/>
        </p:nvSpPr>
        <p:spPr>
          <a:xfrm>
            <a:off x="7033093" y="1576775"/>
            <a:ext cx="1603683" cy="584775"/>
          </a:xfrm>
          <a:prstGeom prst="rect">
            <a:avLst/>
          </a:prstGeom>
          <a:noFill/>
        </p:spPr>
        <p:txBody>
          <a:bodyPr wrap="square" rtlCol="0">
            <a:spAutoFit/>
          </a:bodyPr>
          <a:lstStyle/>
          <a:p>
            <a:pPr algn="ctr"/>
            <a:r>
              <a:rPr lang="en-US" sz="1600" b="1" dirty="0">
                <a:solidFill>
                  <a:srgbClr val="7030A0"/>
                </a:solidFill>
              </a:rPr>
              <a:t>Clockwise</a:t>
            </a:r>
            <a:r>
              <a:rPr lang="en-US" sz="1600" dirty="0">
                <a:solidFill>
                  <a:srgbClr val="7030A0"/>
                </a:solidFill>
              </a:rPr>
              <a:t> </a:t>
            </a:r>
            <a:r>
              <a:rPr lang="en-US" sz="1600" i="1" dirty="0">
                <a:solidFill>
                  <a:srgbClr val="7030A0"/>
                </a:solidFill>
              </a:rPr>
              <a:t>Rotation</a:t>
            </a:r>
            <a:r>
              <a:rPr lang="en-US" sz="1600" dirty="0">
                <a:solidFill>
                  <a:srgbClr val="7030A0"/>
                </a:solidFill>
              </a:rPr>
              <a:t> Matrix</a:t>
            </a:r>
          </a:p>
        </p:txBody>
      </p:sp>
      <p:sp>
        <p:nvSpPr>
          <p:cNvPr id="17" name="TextBox 16">
            <a:extLst>
              <a:ext uri="{FF2B5EF4-FFF2-40B4-BE49-F238E27FC236}">
                <a16:creationId xmlns:a16="http://schemas.microsoft.com/office/drawing/2014/main" id="{D526FA00-C2AA-4EE2-9488-12861770EDD0}"/>
              </a:ext>
            </a:extLst>
          </p:cNvPr>
          <p:cNvSpPr txBox="1"/>
          <p:nvPr/>
        </p:nvSpPr>
        <p:spPr>
          <a:xfrm>
            <a:off x="6998837" y="2608140"/>
            <a:ext cx="1672197" cy="584775"/>
          </a:xfrm>
          <a:prstGeom prst="rect">
            <a:avLst/>
          </a:prstGeom>
          <a:noFill/>
        </p:spPr>
        <p:txBody>
          <a:bodyPr wrap="square" rtlCol="0">
            <a:spAutoFit/>
          </a:bodyPr>
          <a:lstStyle/>
          <a:p>
            <a:pPr algn="ctr"/>
            <a:r>
              <a:rPr lang="en-US" sz="1600" b="1" dirty="0">
                <a:solidFill>
                  <a:srgbClr val="7030A0"/>
                </a:solidFill>
              </a:rPr>
              <a:t>Counterclockwise</a:t>
            </a:r>
            <a:r>
              <a:rPr lang="en-US" sz="1600" dirty="0">
                <a:solidFill>
                  <a:srgbClr val="7030A0"/>
                </a:solidFill>
              </a:rPr>
              <a:t> </a:t>
            </a:r>
            <a:r>
              <a:rPr lang="en-US" sz="1600" b="1" i="1" dirty="0">
                <a:solidFill>
                  <a:srgbClr val="7030A0"/>
                </a:solidFill>
              </a:rPr>
              <a:t>Rotation</a:t>
            </a:r>
            <a:r>
              <a:rPr lang="en-US" sz="1600" dirty="0">
                <a:solidFill>
                  <a:srgbClr val="7030A0"/>
                </a:solidFill>
              </a:rPr>
              <a:t> Matrix</a:t>
            </a:r>
          </a:p>
        </p:txBody>
      </p:sp>
      <p:cxnSp>
        <p:nvCxnSpPr>
          <p:cNvPr id="9" name="Straight Connector 8">
            <a:extLst>
              <a:ext uri="{FF2B5EF4-FFF2-40B4-BE49-F238E27FC236}">
                <a16:creationId xmlns:a16="http://schemas.microsoft.com/office/drawing/2014/main" id="{D754BA2E-BDF4-48A5-9316-724EE3BEB686}"/>
              </a:ext>
            </a:extLst>
          </p:cNvPr>
          <p:cNvCxnSpPr/>
          <p:nvPr/>
        </p:nvCxnSpPr>
        <p:spPr>
          <a:xfrm>
            <a:off x="1308538" y="6274676"/>
            <a:ext cx="69368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5985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par>
                          <p:cTn id="22" fill="hold">
                            <p:stCondLst>
                              <p:cond delay="0"/>
                            </p:stCondLst>
                            <p:childTnLst>
                              <p:par>
                                <p:cTn id="23" presetID="22" presetClass="entr" presetSubtype="8"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par>
                          <p:cTn id="30" fill="hold">
                            <p:stCondLst>
                              <p:cond delay="0"/>
                            </p:stCondLst>
                            <p:childTnLst>
                              <p:par>
                                <p:cTn id="31" presetID="22" presetClass="entr" presetSubtype="8"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left)">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1" fill="hold" grpId="0" nodeType="clickEffect">
                                  <p:stCondLst>
                                    <p:cond delay="0"/>
                                  </p:stCondLst>
                                  <p:childTnLst>
                                    <p:set>
                                      <p:cBhvr>
                                        <p:cTn id="37" dur="1" fill="hold">
                                          <p:stCondLst>
                                            <p:cond delay="0"/>
                                          </p:stCondLst>
                                        </p:cTn>
                                        <p:tgtEl>
                                          <p:spTgt spid="3"/>
                                        </p:tgtEl>
                                        <p:attrNameLst>
                                          <p:attrName>style.visibility</p:attrName>
                                        </p:attrNameLst>
                                      </p:cBhvr>
                                      <p:to>
                                        <p:strVal val="visible"/>
                                      </p:to>
                                    </p:set>
                                    <p:anim calcmode="lin" valueType="num">
                                      <p:cBhvr additive="base">
                                        <p:cTn id="38" dur="500" fill="hold"/>
                                        <p:tgtEl>
                                          <p:spTgt spid="3"/>
                                        </p:tgtEl>
                                        <p:attrNameLst>
                                          <p:attrName>ppt_x</p:attrName>
                                        </p:attrNameLst>
                                      </p:cBhvr>
                                      <p:tavLst>
                                        <p:tav tm="0">
                                          <p:val>
                                            <p:strVal val="#ppt_x"/>
                                          </p:val>
                                        </p:tav>
                                        <p:tav tm="100000">
                                          <p:val>
                                            <p:strVal val="#ppt_x"/>
                                          </p:val>
                                        </p:tav>
                                      </p:tavLst>
                                    </p:anim>
                                    <p:anim calcmode="lin" valueType="num">
                                      <p:cBhvr additive="base">
                                        <p:cTn id="39"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childTnLst>
                                </p:cTn>
                              </p:par>
                            </p:childTnLst>
                          </p:cTn>
                        </p:par>
                        <p:par>
                          <p:cTn id="44" fill="hold">
                            <p:stCondLst>
                              <p:cond delay="0"/>
                            </p:stCondLst>
                            <p:childTnLst>
                              <p:par>
                                <p:cTn id="45" presetID="2" presetClass="entr" presetSubtype="1" fill="hold" grpId="0" nodeType="after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additive="base">
                                        <p:cTn id="47" dur="500" fill="hold"/>
                                        <p:tgtEl>
                                          <p:spTgt spid="5"/>
                                        </p:tgtEl>
                                        <p:attrNameLst>
                                          <p:attrName>ppt_x</p:attrName>
                                        </p:attrNameLst>
                                      </p:cBhvr>
                                      <p:tavLst>
                                        <p:tav tm="0">
                                          <p:val>
                                            <p:strVal val="#ppt_x"/>
                                          </p:val>
                                        </p:tav>
                                        <p:tav tm="100000">
                                          <p:val>
                                            <p:strVal val="#ppt_x"/>
                                          </p:val>
                                        </p:tav>
                                      </p:tavLst>
                                    </p:anim>
                                    <p:anim calcmode="lin" valueType="num">
                                      <p:cBhvr additive="base">
                                        <p:cTn id="48" dur="500" fill="hold"/>
                                        <p:tgtEl>
                                          <p:spTgt spid="5"/>
                                        </p:tgtEl>
                                        <p:attrNameLst>
                                          <p:attrName>ppt_y</p:attrName>
                                        </p:attrNameLst>
                                      </p:cBhvr>
                                      <p:tavLst>
                                        <p:tav tm="0">
                                          <p:val>
                                            <p:strVal val="0-#ppt_h/2"/>
                                          </p:val>
                                        </p:tav>
                                        <p:tav tm="100000">
                                          <p:val>
                                            <p:strVal val="#ppt_y"/>
                                          </p:val>
                                        </p:tav>
                                      </p:tavLst>
                                    </p:anim>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3" grpId="0"/>
      <p:bldP spid="18" grpId="0"/>
      <p:bldP spid="3" grpId="0" animBg="1"/>
      <p:bldP spid="5" grpId="0"/>
      <p:bldP spid="12" grpId="0"/>
      <p:bldP spid="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itle 1">
                <a:extLst>
                  <a:ext uri="{FF2B5EF4-FFF2-40B4-BE49-F238E27FC236}">
                    <a16:creationId xmlns:a16="http://schemas.microsoft.com/office/drawing/2014/main" id="{E28909D3-E069-4B59-8043-0006112FC7CD}"/>
                  </a:ext>
                </a:extLst>
              </p:cNvPr>
              <p:cNvSpPr>
                <a:spLocks noGrp="1"/>
              </p:cNvSpPr>
              <p:nvPr>
                <p:ph type="title"/>
              </p:nvPr>
            </p:nvSpPr>
            <p:spPr/>
            <p:txBody>
              <a:bodyPr>
                <a:noAutofit/>
              </a:bodyPr>
              <a:lstStyle/>
              <a:p>
                <a:pPr algn="ctr"/>
                <a:r>
                  <a:rPr lang="en-US" sz="3200" b="1" dirty="0">
                    <a:latin typeface="+mn-lt"/>
                  </a:rPr>
                  <a:t>Real</a:t>
                </a:r>
                <a:r>
                  <a:rPr lang="en-US" sz="3200" dirty="0">
                    <a:latin typeface="+mn-lt"/>
                  </a:rPr>
                  <a:t> Vectors – Dot Product (Vector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oMath>
                </a14:m>
                <a:r>
                  <a:rPr lang="en-US" sz="3200" dirty="0">
                    <a:latin typeface="+mn-lt"/>
                  </a:rPr>
                  <a:t>Vector)</a:t>
                </a:r>
              </a:p>
            </p:txBody>
          </p:sp>
        </mc:Choice>
        <mc:Fallback xmlns="">
          <p:sp>
            <p:nvSpPr>
              <p:cNvPr id="11" name="Title 1">
                <a:extLst>
                  <a:ext uri="{FF2B5EF4-FFF2-40B4-BE49-F238E27FC236}">
                    <a16:creationId xmlns:a16="http://schemas.microsoft.com/office/drawing/2014/main" id="{E28909D3-E069-4B59-8043-0006112FC7CD}"/>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7</a:t>
            </a:fld>
            <a:endParaRPr lang="en-US" dirty="0"/>
          </a:p>
        </p:txBody>
      </p:sp>
      <p:pic>
        <p:nvPicPr>
          <p:cNvPr id="5" name="Picture 4">
            <a:extLst>
              <a:ext uri="{FF2B5EF4-FFF2-40B4-BE49-F238E27FC236}">
                <a16:creationId xmlns:a16="http://schemas.microsoft.com/office/drawing/2014/main" id="{EB6846B9-81DB-4659-8800-24E50D0A4746}"/>
              </a:ext>
            </a:extLst>
          </p:cNvPr>
          <p:cNvPicPr>
            <a:picLocks noChangeAspect="1"/>
          </p:cNvPicPr>
          <p:nvPr/>
        </p:nvPicPr>
        <p:blipFill>
          <a:blip r:embed="rId4"/>
          <a:stretch>
            <a:fillRect/>
          </a:stretch>
        </p:blipFill>
        <p:spPr>
          <a:xfrm>
            <a:off x="499962" y="1832443"/>
            <a:ext cx="3666667" cy="1742857"/>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9CF3AA4-F67B-4B51-B220-34C75BA76161}"/>
                  </a:ext>
                </a:extLst>
              </p:cNvPr>
              <p:cNvSpPr txBox="1"/>
              <p:nvPr/>
            </p:nvSpPr>
            <p:spPr>
              <a:xfrm>
                <a:off x="4899228" y="3781437"/>
                <a:ext cx="2825197" cy="276999"/>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𝐴𝐷</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𝐶𝐷</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𝐶</m:t>
                          </m:r>
                        </m:e>
                      </m:func>
                    </m:oMath>
                  </m:oMathPara>
                </a14:m>
                <a:endParaRPr lang="en-US" dirty="0"/>
              </a:p>
            </p:txBody>
          </p:sp>
        </mc:Choice>
        <mc:Fallback xmlns="">
          <p:sp>
            <p:nvSpPr>
              <p:cNvPr id="17" name="TextBox 16">
                <a:extLst>
                  <a:ext uri="{FF2B5EF4-FFF2-40B4-BE49-F238E27FC236}">
                    <a16:creationId xmlns:a16="http://schemas.microsoft.com/office/drawing/2014/main" id="{B9CF3AA4-F67B-4B51-B220-34C75BA76161}"/>
                  </a:ext>
                </a:extLst>
              </p:cNvPr>
              <p:cNvSpPr txBox="1">
                <a:spLocks noRot="1" noChangeAspect="1" noMove="1" noResize="1" noEditPoints="1" noAdjustHandles="1" noChangeArrowheads="1" noChangeShapeType="1" noTextEdit="1"/>
              </p:cNvSpPr>
              <p:nvPr/>
            </p:nvSpPr>
            <p:spPr>
              <a:xfrm>
                <a:off x="4899228" y="3781437"/>
                <a:ext cx="2825197" cy="276999"/>
              </a:xfrm>
              <a:prstGeom prst="rect">
                <a:avLst/>
              </a:prstGeom>
              <a:blipFill>
                <a:blip r:embed="rId5"/>
                <a:stretch>
                  <a:fillRect l="-3024"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1F7771D-80D7-44C6-8C9C-B744CE096F94}"/>
                  </a:ext>
                </a:extLst>
              </p:cNvPr>
              <p:cNvSpPr txBox="1"/>
              <p:nvPr/>
            </p:nvSpPr>
            <p:spPr>
              <a:xfrm>
                <a:off x="4756772" y="1768746"/>
                <a:ext cx="3666667" cy="66556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𝐶</m:t>
                          </m:r>
                          <m:r>
                            <a:rPr lang="en-US" b="0" i="1" smtClean="0">
                              <a:latin typeface="Cambria Math" panose="02040503050406030204" pitchFamily="18" charset="0"/>
                            </a:rPr>
                            <m:t>=</m:t>
                          </m:r>
                        </m:e>
                      </m:func>
                      <m:f>
                        <m:fPr>
                          <m:ctrlPr>
                            <a:rPr lang="en-US" b="0" i="1" smtClean="0">
                              <a:latin typeface="Cambria Math" panose="02040503050406030204" pitchFamily="18" charset="0"/>
                            </a:rPr>
                          </m:ctrlPr>
                        </m:fPr>
                        <m:num>
                          <m:r>
                            <a:rPr lang="en-US" b="0" i="1" smtClean="0">
                              <a:latin typeface="Cambria Math" panose="02040503050406030204" pitchFamily="18" charset="0"/>
                            </a:rPr>
                            <m:t>𝑎𝑑𝑗</m:t>
                          </m:r>
                        </m:num>
                        <m:den>
                          <m:r>
                            <a:rPr lang="en-US" b="0" i="1" smtClean="0">
                              <a:latin typeface="Cambria Math" panose="02040503050406030204" pitchFamily="18" charset="0"/>
                            </a:rPr>
                            <m:t>h𝑦𝑝</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𝐶𝐷</m:t>
                          </m:r>
                        </m:num>
                        <m:den>
                          <m:r>
                            <a:rPr lang="en-US" b="0" i="1" smtClean="0">
                              <a:latin typeface="Cambria Math" panose="02040503050406030204" pitchFamily="18" charset="0"/>
                            </a:rPr>
                            <m:t>𝑎</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𝐶𝐷</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cos</m:t>
                          </m:r>
                        </m:fName>
                        <m:e>
                          <m:r>
                            <a:rPr lang="en-US" b="0" i="1" smtClean="0">
                              <a:latin typeface="Cambria Math" panose="02040503050406030204" pitchFamily="18" charset="0"/>
                              <a:ea typeface="Cambria Math" panose="02040503050406030204" pitchFamily="18" charset="0"/>
                            </a:rPr>
                            <m:t>𝐶</m:t>
                          </m:r>
                        </m:e>
                      </m:func>
                    </m:oMath>
                  </m:oMathPara>
                </a14:m>
                <a:endParaRPr lang="en-US" dirty="0"/>
              </a:p>
            </p:txBody>
          </p:sp>
        </mc:Choice>
        <mc:Fallback xmlns="">
          <p:sp>
            <p:nvSpPr>
              <p:cNvPr id="19" name="TextBox 18">
                <a:extLst>
                  <a:ext uri="{FF2B5EF4-FFF2-40B4-BE49-F238E27FC236}">
                    <a16:creationId xmlns:a16="http://schemas.microsoft.com/office/drawing/2014/main" id="{31F7771D-80D7-44C6-8C9C-B744CE096F94}"/>
                  </a:ext>
                </a:extLst>
              </p:cNvPr>
              <p:cNvSpPr txBox="1">
                <a:spLocks noRot="1" noChangeAspect="1" noMove="1" noResize="1" noEditPoints="1" noAdjustHandles="1" noChangeArrowheads="1" noChangeShapeType="1" noTextEdit="1"/>
              </p:cNvSpPr>
              <p:nvPr/>
            </p:nvSpPr>
            <p:spPr>
              <a:xfrm>
                <a:off x="4756772" y="1768746"/>
                <a:ext cx="3666667" cy="66556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D955637-5FC6-4E63-9539-2D56684B30A1}"/>
                  </a:ext>
                </a:extLst>
              </p:cNvPr>
              <p:cNvSpPr txBox="1"/>
              <p:nvPr/>
            </p:nvSpPr>
            <p:spPr>
              <a:xfrm>
                <a:off x="4840427" y="2529415"/>
                <a:ext cx="3499356" cy="56586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𝐶</m:t>
                          </m:r>
                        </m:e>
                      </m:fun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𝑜𝑝𝑝</m:t>
                          </m:r>
                        </m:num>
                        <m:den>
                          <m:r>
                            <a:rPr lang="en-US" b="0" i="1" smtClean="0">
                              <a:latin typeface="Cambria Math" panose="02040503050406030204" pitchFamily="18" charset="0"/>
                            </a:rPr>
                            <m:t>h𝑦𝑝</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𝐵𝐷</m:t>
                          </m:r>
                        </m:num>
                        <m:den>
                          <m:r>
                            <a:rPr lang="en-US" b="0" i="1" smtClean="0">
                              <a:latin typeface="Cambria Math" panose="02040503050406030204" pitchFamily="18" charset="0"/>
                            </a:rPr>
                            <m:t>𝑎</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𝐵𝐷</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sin</m:t>
                          </m:r>
                        </m:fName>
                        <m:e>
                          <m:r>
                            <a:rPr lang="en-US" b="0" i="1" smtClean="0">
                              <a:latin typeface="Cambria Math" panose="02040503050406030204" pitchFamily="18" charset="0"/>
                              <a:ea typeface="Cambria Math" panose="02040503050406030204" pitchFamily="18" charset="0"/>
                            </a:rPr>
                            <m:t>𝐶</m:t>
                          </m:r>
                        </m:e>
                      </m:func>
                    </m:oMath>
                  </m:oMathPara>
                </a14:m>
                <a:endParaRPr lang="en-US" dirty="0"/>
              </a:p>
            </p:txBody>
          </p:sp>
        </mc:Choice>
        <mc:Fallback xmlns="">
          <p:sp>
            <p:nvSpPr>
              <p:cNvPr id="20" name="TextBox 19">
                <a:extLst>
                  <a:ext uri="{FF2B5EF4-FFF2-40B4-BE49-F238E27FC236}">
                    <a16:creationId xmlns:a16="http://schemas.microsoft.com/office/drawing/2014/main" id="{1D955637-5FC6-4E63-9539-2D56684B30A1}"/>
                  </a:ext>
                </a:extLst>
              </p:cNvPr>
              <p:cNvSpPr txBox="1">
                <a:spLocks noRot="1" noChangeAspect="1" noMove="1" noResize="1" noEditPoints="1" noAdjustHandles="1" noChangeArrowheads="1" noChangeShapeType="1" noTextEdit="1"/>
              </p:cNvSpPr>
              <p:nvPr/>
            </p:nvSpPr>
            <p:spPr>
              <a:xfrm>
                <a:off x="4840427" y="2529415"/>
                <a:ext cx="3499356" cy="56586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DDF6B10-72D1-493A-A91C-E4FEC568EC8E}"/>
                  </a:ext>
                </a:extLst>
              </p:cNvPr>
              <p:cNvSpPr txBox="1"/>
              <p:nvPr/>
            </p:nvSpPr>
            <p:spPr>
              <a:xfrm>
                <a:off x="430202" y="4083621"/>
                <a:ext cx="949299" cy="276999"/>
              </a:xfrm>
              <a:prstGeom prst="rect">
                <a:avLst/>
              </a:prstGeom>
              <a:noFill/>
            </p:spPr>
            <p:txBody>
              <a:bodyPr wrap="none" lIns="0" tIns="0" rIns="0" bIns="0" rtlCol="0">
                <a:spAutoFit/>
              </a:bodyPr>
              <a:lstStyle/>
              <a:p>
                <a:r>
                  <a:rPr lang="en-US" dirty="0">
                    <a:ea typeface="Cambria Math" panose="02040503050406030204" pitchFamily="18" charset="0"/>
                  </a:rPr>
                  <a:t>In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𝐴𝐵𝐷</m:t>
                    </m:r>
                  </m:oMath>
                </a14:m>
                <a:r>
                  <a:rPr lang="en-US" dirty="0"/>
                  <a:t>:</a:t>
                </a:r>
              </a:p>
            </p:txBody>
          </p:sp>
        </mc:Choice>
        <mc:Fallback xmlns="">
          <p:sp>
            <p:nvSpPr>
              <p:cNvPr id="21" name="TextBox 20">
                <a:extLst>
                  <a:ext uri="{FF2B5EF4-FFF2-40B4-BE49-F238E27FC236}">
                    <a16:creationId xmlns:a16="http://schemas.microsoft.com/office/drawing/2014/main" id="{FDDF6B10-72D1-493A-A91C-E4FEC568EC8E}"/>
                  </a:ext>
                </a:extLst>
              </p:cNvPr>
              <p:cNvSpPr txBox="1">
                <a:spLocks noRot="1" noChangeAspect="1" noMove="1" noResize="1" noEditPoints="1" noAdjustHandles="1" noChangeArrowheads="1" noChangeShapeType="1" noTextEdit="1"/>
              </p:cNvSpPr>
              <p:nvPr/>
            </p:nvSpPr>
            <p:spPr>
              <a:xfrm>
                <a:off x="430202" y="4083621"/>
                <a:ext cx="949299" cy="276999"/>
              </a:xfrm>
              <a:prstGeom prst="rect">
                <a:avLst/>
              </a:prstGeom>
              <a:blipFill>
                <a:blip r:embed="rId8"/>
                <a:stretch>
                  <a:fillRect l="-15484" t="-28889" r="-14194" b="-5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63E545C-5FDF-40C5-9ABD-BE73DD95697C}"/>
                  </a:ext>
                </a:extLst>
              </p:cNvPr>
              <p:cNvSpPr txBox="1"/>
              <p:nvPr/>
            </p:nvSpPr>
            <p:spPr>
              <a:xfrm>
                <a:off x="4404982" y="1585004"/>
                <a:ext cx="941283" cy="276999"/>
              </a:xfrm>
              <a:prstGeom prst="rect">
                <a:avLst/>
              </a:prstGeom>
              <a:noFill/>
            </p:spPr>
            <p:txBody>
              <a:bodyPr wrap="none" lIns="0" tIns="0" rIns="0" bIns="0" rtlCol="0">
                <a:spAutoFit/>
              </a:bodyPr>
              <a:lstStyle/>
              <a:p>
                <a:r>
                  <a:rPr lang="en-US" dirty="0">
                    <a:ea typeface="Cambria Math" panose="02040503050406030204" pitchFamily="18" charset="0"/>
                  </a:rPr>
                  <a:t>In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𝐵𝐶𝐷</m:t>
                    </m:r>
                  </m:oMath>
                </a14:m>
                <a:r>
                  <a:rPr lang="en-US" dirty="0"/>
                  <a:t>:</a:t>
                </a:r>
              </a:p>
            </p:txBody>
          </p:sp>
        </mc:Choice>
        <mc:Fallback xmlns="">
          <p:sp>
            <p:nvSpPr>
              <p:cNvPr id="22" name="TextBox 21">
                <a:extLst>
                  <a:ext uri="{FF2B5EF4-FFF2-40B4-BE49-F238E27FC236}">
                    <a16:creationId xmlns:a16="http://schemas.microsoft.com/office/drawing/2014/main" id="{463E545C-5FDF-40C5-9ABD-BE73DD95697C}"/>
                  </a:ext>
                </a:extLst>
              </p:cNvPr>
              <p:cNvSpPr txBox="1">
                <a:spLocks noRot="1" noChangeAspect="1" noMove="1" noResize="1" noEditPoints="1" noAdjustHandles="1" noChangeArrowheads="1" noChangeShapeType="1" noTextEdit="1"/>
              </p:cNvSpPr>
              <p:nvPr/>
            </p:nvSpPr>
            <p:spPr>
              <a:xfrm>
                <a:off x="4404982" y="1585004"/>
                <a:ext cx="941283" cy="276999"/>
              </a:xfrm>
              <a:prstGeom prst="rect">
                <a:avLst/>
              </a:prstGeom>
              <a:blipFill>
                <a:blip r:embed="rId9"/>
                <a:stretch>
                  <a:fillRect l="-15584" t="-28889" r="-14286" b="-5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EBA667A-82D0-45AA-9705-303DEC36EBE3}"/>
                  </a:ext>
                </a:extLst>
              </p:cNvPr>
              <p:cNvSpPr txBox="1"/>
              <p:nvPr/>
            </p:nvSpPr>
            <p:spPr>
              <a:xfrm>
                <a:off x="535873" y="4591942"/>
                <a:ext cx="17013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𝐴𝐷</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𝐵𝐷</m:t>
                          </m:r>
                        </m:e>
                        <m:sup>
                          <m:r>
                            <a:rPr lang="en-US" b="0" i="1" smtClean="0">
                              <a:latin typeface="Cambria Math" panose="02040503050406030204" pitchFamily="18" charset="0"/>
                            </a:rPr>
                            <m:t>2</m:t>
                          </m:r>
                        </m:sup>
                      </m:sSup>
                    </m:oMath>
                  </m:oMathPara>
                </a14:m>
                <a:endParaRPr lang="en-US" dirty="0"/>
              </a:p>
            </p:txBody>
          </p:sp>
        </mc:Choice>
        <mc:Fallback xmlns="">
          <p:sp>
            <p:nvSpPr>
              <p:cNvPr id="23" name="TextBox 22">
                <a:extLst>
                  <a:ext uri="{FF2B5EF4-FFF2-40B4-BE49-F238E27FC236}">
                    <a16:creationId xmlns:a16="http://schemas.microsoft.com/office/drawing/2014/main" id="{8EBA667A-82D0-45AA-9705-303DEC36EBE3}"/>
                  </a:ext>
                </a:extLst>
              </p:cNvPr>
              <p:cNvSpPr txBox="1">
                <a:spLocks noRot="1" noChangeAspect="1" noMove="1" noResize="1" noEditPoints="1" noAdjustHandles="1" noChangeArrowheads="1" noChangeShapeType="1" noTextEdit="1"/>
              </p:cNvSpPr>
              <p:nvPr/>
            </p:nvSpPr>
            <p:spPr>
              <a:xfrm>
                <a:off x="535873" y="4591942"/>
                <a:ext cx="1701300" cy="276999"/>
              </a:xfrm>
              <a:prstGeom prst="rect">
                <a:avLst/>
              </a:prstGeom>
              <a:blipFill>
                <a:blip r:embed="rId10"/>
                <a:stretch>
                  <a:fillRect l="-1434" t="-4348" r="-717"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2F1CC31-8FB2-4600-9D91-05081907C238}"/>
                  </a:ext>
                </a:extLst>
              </p:cNvPr>
              <p:cNvSpPr txBox="1"/>
              <p:nvPr/>
            </p:nvSpPr>
            <p:spPr>
              <a:xfrm>
                <a:off x="4416010" y="3345075"/>
                <a:ext cx="930255" cy="276999"/>
              </a:xfrm>
              <a:prstGeom prst="rect">
                <a:avLst/>
              </a:prstGeom>
              <a:noFill/>
            </p:spPr>
            <p:txBody>
              <a:bodyPr wrap="none" lIns="0" tIns="0" rIns="0" bIns="0" rtlCol="0">
                <a:spAutoFit/>
              </a:bodyPr>
              <a:lstStyle/>
              <a:p>
                <a:r>
                  <a:rPr lang="en-US" dirty="0">
                    <a:ea typeface="Cambria Math" panose="02040503050406030204" pitchFamily="18" charset="0"/>
                  </a:rPr>
                  <a:t>In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𝐴𝐵𝐶</m:t>
                    </m:r>
                  </m:oMath>
                </a14:m>
                <a:r>
                  <a:rPr lang="en-US" dirty="0"/>
                  <a:t>:</a:t>
                </a:r>
              </a:p>
            </p:txBody>
          </p:sp>
        </mc:Choice>
        <mc:Fallback xmlns="">
          <p:sp>
            <p:nvSpPr>
              <p:cNvPr id="24" name="TextBox 23">
                <a:extLst>
                  <a:ext uri="{FF2B5EF4-FFF2-40B4-BE49-F238E27FC236}">
                    <a16:creationId xmlns:a16="http://schemas.microsoft.com/office/drawing/2014/main" id="{32F1CC31-8FB2-4600-9D91-05081907C238}"/>
                  </a:ext>
                </a:extLst>
              </p:cNvPr>
              <p:cNvSpPr txBox="1">
                <a:spLocks noRot="1" noChangeAspect="1" noMove="1" noResize="1" noEditPoints="1" noAdjustHandles="1" noChangeArrowheads="1" noChangeShapeType="1" noTextEdit="1"/>
              </p:cNvSpPr>
              <p:nvPr/>
            </p:nvSpPr>
            <p:spPr>
              <a:xfrm>
                <a:off x="4416010" y="3345075"/>
                <a:ext cx="930255" cy="276999"/>
              </a:xfrm>
              <a:prstGeom prst="rect">
                <a:avLst/>
              </a:prstGeom>
              <a:blipFill>
                <a:blip r:embed="rId11"/>
                <a:stretch>
                  <a:fillRect l="-15033" t="-28889" r="-14379" b="-5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D630A9E-A9B0-498C-93E3-D8D8C3ADF024}"/>
                  </a:ext>
                </a:extLst>
              </p:cNvPr>
              <p:cNvSpPr txBox="1"/>
              <p:nvPr/>
            </p:nvSpPr>
            <p:spPr>
              <a:xfrm>
                <a:off x="535873" y="5100263"/>
                <a:ext cx="31896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𝐶</m:t>
                                  </m:r>
                                </m:e>
                              </m:func>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𝑎</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b="0" i="1" smtClean="0">
                                      <a:latin typeface="Cambria Math" panose="02040503050406030204" pitchFamily="18" charset="0"/>
                                    </a:rPr>
                                    <m:t>𝐶</m:t>
                                  </m:r>
                                </m:e>
                              </m:func>
                            </m:e>
                          </m:d>
                        </m:e>
                        <m:sup>
                          <m:r>
                            <a:rPr lang="en-US" b="0" i="1" smtClean="0">
                              <a:latin typeface="Cambria Math" panose="02040503050406030204" pitchFamily="18" charset="0"/>
                            </a:rPr>
                            <m:t>2</m:t>
                          </m:r>
                        </m:sup>
                      </m:sSup>
                    </m:oMath>
                  </m:oMathPara>
                </a14:m>
                <a:endParaRPr lang="en-US" dirty="0"/>
              </a:p>
            </p:txBody>
          </p:sp>
        </mc:Choice>
        <mc:Fallback xmlns="">
          <p:sp>
            <p:nvSpPr>
              <p:cNvPr id="25" name="TextBox 24">
                <a:extLst>
                  <a:ext uri="{FF2B5EF4-FFF2-40B4-BE49-F238E27FC236}">
                    <a16:creationId xmlns:a16="http://schemas.microsoft.com/office/drawing/2014/main" id="{4D630A9E-A9B0-498C-93E3-D8D8C3ADF024}"/>
                  </a:ext>
                </a:extLst>
              </p:cNvPr>
              <p:cNvSpPr txBox="1">
                <a:spLocks noRot="1" noChangeAspect="1" noMove="1" noResize="1" noEditPoints="1" noAdjustHandles="1" noChangeArrowheads="1" noChangeShapeType="1" noTextEdit="1"/>
              </p:cNvSpPr>
              <p:nvPr/>
            </p:nvSpPr>
            <p:spPr>
              <a:xfrm>
                <a:off x="535873" y="5100263"/>
                <a:ext cx="3189656" cy="276999"/>
              </a:xfrm>
              <a:prstGeom prst="rect">
                <a:avLst/>
              </a:prstGeom>
              <a:blipFill>
                <a:blip r:embed="rId12"/>
                <a:stretch>
                  <a:fillRect l="-574" t="-4444" r="-382"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9DF68C1-0FD6-43BC-A810-4F0A160E9C8F}"/>
                  </a:ext>
                </a:extLst>
              </p:cNvPr>
              <p:cNvSpPr txBox="1"/>
              <p:nvPr/>
            </p:nvSpPr>
            <p:spPr>
              <a:xfrm>
                <a:off x="535873" y="5608584"/>
                <a:ext cx="42208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d>
                        <m:dPr>
                          <m:ctrlPr>
                            <a:rPr lang="en-US" b="0" i="1" smtClean="0">
                              <a:latin typeface="Cambria Math" panose="02040503050406030204" pitchFamily="18" charset="0"/>
                            </a:rPr>
                          </m:ctrlPr>
                        </m:dPr>
                        <m:e>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r>
                                    <m:rPr>
                                      <m:sty m:val="p"/>
                                    </m:rPr>
                                    <a:rPr lang="en-US">
                                      <a:latin typeface="Cambria Math" panose="02040503050406030204" pitchFamily="18" charset="0"/>
                                    </a:rPr>
                                    <m:t>sin</m:t>
                                  </m:r>
                                </m:e>
                                <m:sup>
                                  <m:r>
                                    <a:rPr lang="en-US" i="1">
                                      <a:latin typeface="Cambria Math" panose="02040503050406030204" pitchFamily="18" charset="0"/>
                                    </a:rPr>
                                    <m:t>2</m:t>
                                  </m:r>
                                </m:sup>
                              </m:sSup>
                            </m:fName>
                            <m:e>
                              <m:r>
                                <a:rPr lang="en-US" i="1">
                                  <a:latin typeface="Cambria Math" panose="02040503050406030204" pitchFamily="18" charset="0"/>
                                </a:rPr>
                                <m:t>𝐶</m:t>
                              </m:r>
                            </m:e>
                          </m:func>
                          <m:r>
                            <a:rPr lang="en-US" i="1">
                              <a:latin typeface="Cambria Math" panose="02040503050406030204" pitchFamily="18" charset="0"/>
                            </a:rPr>
                            <m:t>+</m:t>
                          </m:r>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r>
                                    <m:rPr>
                                      <m:sty m:val="p"/>
                                    </m:rPr>
                                    <a:rPr lang="en-US">
                                      <a:latin typeface="Cambria Math" panose="02040503050406030204" pitchFamily="18" charset="0"/>
                                    </a:rPr>
                                    <m:t>cos</m:t>
                                  </m:r>
                                </m:e>
                                <m:sup>
                                  <m:r>
                                    <a:rPr lang="en-US" i="1">
                                      <a:latin typeface="Cambria Math" panose="02040503050406030204" pitchFamily="18" charset="0"/>
                                    </a:rPr>
                                    <m:t>2</m:t>
                                  </m:r>
                                </m:sup>
                              </m:sSup>
                            </m:fName>
                            <m:e>
                              <m:r>
                                <a:rPr lang="en-US" i="1">
                                  <a:latin typeface="Cambria Math" panose="02040503050406030204" pitchFamily="18" charset="0"/>
                                </a:rPr>
                                <m:t>𝐶</m:t>
                              </m:r>
                            </m:e>
                          </m:func>
                        </m:e>
                      </m:d>
                      <m:r>
                        <a:rPr lang="en-US" b="0" i="0"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𝑎𝑏</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𝐶</m:t>
                          </m:r>
                        </m:e>
                      </m:func>
                    </m:oMath>
                  </m:oMathPara>
                </a14:m>
                <a:endParaRPr lang="en-US" dirty="0"/>
              </a:p>
            </p:txBody>
          </p:sp>
        </mc:Choice>
        <mc:Fallback xmlns="">
          <p:sp>
            <p:nvSpPr>
              <p:cNvPr id="26" name="TextBox 25">
                <a:extLst>
                  <a:ext uri="{FF2B5EF4-FFF2-40B4-BE49-F238E27FC236}">
                    <a16:creationId xmlns:a16="http://schemas.microsoft.com/office/drawing/2014/main" id="{69DF68C1-0FD6-43BC-A810-4F0A160E9C8F}"/>
                  </a:ext>
                </a:extLst>
              </p:cNvPr>
              <p:cNvSpPr txBox="1">
                <a:spLocks noRot="1" noChangeAspect="1" noMove="1" noResize="1" noEditPoints="1" noAdjustHandles="1" noChangeArrowheads="1" noChangeShapeType="1" noTextEdit="1"/>
              </p:cNvSpPr>
              <p:nvPr/>
            </p:nvSpPr>
            <p:spPr>
              <a:xfrm>
                <a:off x="535873" y="5608584"/>
                <a:ext cx="4220899" cy="276999"/>
              </a:xfrm>
              <a:prstGeom prst="rect">
                <a:avLst/>
              </a:prstGeom>
              <a:blipFill>
                <a:blip r:embed="rId13"/>
                <a:stretch>
                  <a:fillRect l="-289" t="-4444" r="-723"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0724BAB-35B5-408B-8D9D-7F31ECDA0384}"/>
                  </a:ext>
                </a:extLst>
              </p:cNvPr>
              <p:cNvSpPr txBox="1"/>
              <p:nvPr/>
            </p:nvSpPr>
            <p:spPr>
              <a:xfrm>
                <a:off x="535873" y="6152532"/>
                <a:ext cx="2544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0"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𝑎𝑏</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𝐶</m:t>
                          </m:r>
                        </m:e>
                      </m:func>
                    </m:oMath>
                  </m:oMathPara>
                </a14:m>
                <a:endParaRPr lang="en-US" dirty="0"/>
              </a:p>
            </p:txBody>
          </p:sp>
        </mc:Choice>
        <mc:Fallback xmlns="">
          <p:sp>
            <p:nvSpPr>
              <p:cNvPr id="27" name="TextBox 26">
                <a:extLst>
                  <a:ext uri="{FF2B5EF4-FFF2-40B4-BE49-F238E27FC236}">
                    <a16:creationId xmlns:a16="http://schemas.microsoft.com/office/drawing/2014/main" id="{10724BAB-35B5-408B-8D9D-7F31ECDA0384}"/>
                  </a:ext>
                </a:extLst>
              </p:cNvPr>
              <p:cNvSpPr txBox="1">
                <a:spLocks noRot="1" noChangeAspect="1" noMove="1" noResize="1" noEditPoints="1" noAdjustHandles="1" noChangeArrowheads="1" noChangeShapeType="1" noTextEdit="1"/>
              </p:cNvSpPr>
              <p:nvPr/>
            </p:nvSpPr>
            <p:spPr>
              <a:xfrm>
                <a:off x="535873" y="6152532"/>
                <a:ext cx="2544736" cy="276999"/>
              </a:xfrm>
              <a:prstGeom prst="rect">
                <a:avLst/>
              </a:prstGeom>
              <a:blipFill>
                <a:blip r:embed="rId14"/>
                <a:stretch>
                  <a:fillRect l="-959" t="-4348" r="-1439" b="-6522"/>
                </a:stretch>
              </a:blipFill>
            </p:spPr>
            <p:txBody>
              <a:bodyPr/>
              <a:lstStyle/>
              <a:p>
                <a:r>
                  <a:rPr lang="en-US">
                    <a:noFill/>
                  </a:rPr>
                  <a:t> </a:t>
                </a:r>
              </a:p>
            </p:txBody>
          </p:sp>
        </mc:Fallback>
      </mc:AlternateContent>
      <p:grpSp>
        <p:nvGrpSpPr>
          <p:cNvPr id="35" name="Group 34">
            <a:extLst>
              <a:ext uri="{FF2B5EF4-FFF2-40B4-BE49-F238E27FC236}">
                <a16:creationId xmlns:a16="http://schemas.microsoft.com/office/drawing/2014/main" id="{F89D9B3F-E980-44B2-89EC-73980424A6EE}"/>
              </a:ext>
            </a:extLst>
          </p:cNvPr>
          <p:cNvGrpSpPr/>
          <p:nvPr/>
        </p:nvGrpSpPr>
        <p:grpSpPr>
          <a:xfrm>
            <a:off x="4899228" y="4289170"/>
            <a:ext cx="3189656" cy="2196296"/>
            <a:chOff x="5095408" y="4296578"/>
            <a:chExt cx="3189656" cy="2196296"/>
          </a:xfrm>
        </p:grpSpPr>
        <p:grpSp>
          <p:nvGrpSpPr>
            <p:cNvPr id="34" name="Group 33">
              <a:extLst>
                <a:ext uri="{FF2B5EF4-FFF2-40B4-BE49-F238E27FC236}">
                  <a16:creationId xmlns:a16="http://schemas.microsoft.com/office/drawing/2014/main" id="{28A97766-ED00-424C-85EB-CC0999316908}"/>
                </a:ext>
              </a:extLst>
            </p:cNvPr>
            <p:cNvGrpSpPr/>
            <p:nvPr/>
          </p:nvGrpSpPr>
          <p:grpSpPr>
            <a:xfrm>
              <a:off x="5095408" y="4343008"/>
              <a:ext cx="3189656" cy="2103436"/>
              <a:chOff x="5067024" y="4296578"/>
              <a:chExt cx="3189656" cy="2103436"/>
            </a:xfrm>
          </p:grpSpPr>
          <p:sp>
            <p:nvSpPr>
              <p:cNvPr id="28" name="TextBox 27">
                <a:extLst>
                  <a:ext uri="{FF2B5EF4-FFF2-40B4-BE49-F238E27FC236}">
                    <a16:creationId xmlns:a16="http://schemas.microsoft.com/office/drawing/2014/main" id="{65FD9C57-CD8A-46B5-BB01-F283886F34F4}"/>
                  </a:ext>
                </a:extLst>
              </p:cNvPr>
              <p:cNvSpPr txBox="1"/>
              <p:nvPr/>
            </p:nvSpPr>
            <p:spPr>
              <a:xfrm>
                <a:off x="5633152" y="4296578"/>
                <a:ext cx="2057400" cy="369332"/>
              </a:xfrm>
              <a:prstGeom prst="rect">
                <a:avLst/>
              </a:prstGeom>
              <a:noFill/>
              <a:ln>
                <a:noFill/>
              </a:ln>
            </p:spPr>
            <p:txBody>
              <a:bodyPr wrap="square" rtlCol="0">
                <a:spAutoFit/>
              </a:bodyPr>
              <a:lstStyle/>
              <a:p>
                <a:pPr algn="ctr"/>
                <a:r>
                  <a:rPr lang="en-US" b="1" dirty="0">
                    <a:solidFill>
                      <a:srgbClr val="7030A0"/>
                    </a:solidFill>
                  </a:rPr>
                  <a:t>Law of Cosines</a:t>
                </a:r>
              </a:p>
            </p:txBody>
          </p:sp>
          <p:sp>
            <p:nvSpPr>
              <p:cNvPr id="29" name="TextBox 28">
                <a:extLst>
                  <a:ext uri="{FF2B5EF4-FFF2-40B4-BE49-F238E27FC236}">
                    <a16:creationId xmlns:a16="http://schemas.microsoft.com/office/drawing/2014/main" id="{E83FC191-F96F-48D3-B881-154DA58C61BB}"/>
                  </a:ext>
                </a:extLst>
              </p:cNvPr>
              <p:cNvSpPr txBox="1"/>
              <p:nvPr/>
            </p:nvSpPr>
            <p:spPr>
              <a:xfrm>
                <a:off x="5067024" y="4645688"/>
                <a:ext cx="3189656" cy="1754326"/>
              </a:xfrm>
              <a:prstGeom prst="rect">
                <a:avLst/>
              </a:prstGeom>
              <a:noFill/>
              <a:ln>
                <a:noFill/>
              </a:ln>
            </p:spPr>
            <p:txBody>
              <a:bodyPr wrap="square" rtlCol="0">
                <a:spAutoFit/>
              </a:bodyPr>
              <a:lstStyle/>
              <a:p>
                <a:pPr algn="ctr"/>
                <a:r>
                  <a:rPr lang="en-US" dirty="0"/>
                  <a:t>The square of a side of a triangle equals the sum of the squares of the remaining sides minus twice the product of those sides and the cosine of the angle between them</a:t>
                </a:r>
              </a:p>
            </p:txBody>
          </p:sp>
        </p:grpSp>
        <p:sp>
          <p:nvSpPr>
            <p:cNvPr id="32" name="Rectangle 31">
              <a:extLst>
                <a:ext uri="{FF2B5EF4-FFF2-40B4-BE49-F238E27FC236}">
                  <a16:creationId xmlns:a16="http://schemas.microsoft.com/office/drawing/2014/main" id="{B8C2F993-C12C-46C7-9C80-4B3F9F788077}"/>
                </a:ext>
              </a:extLst>
            </p:cNvPr>
            <p:cNvSpPr/>
            <p:nvPr/>
          </p:nvSpPr>
          <p:spPr>
            <a:xfrm>
              <a:off x="5095408" y="4296578"/>
              <a:ext cx="3189656" cy="219629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086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additive="base">
                                        <p:cTn id="22" dur="500" fill="hold"/>
                                        <p:tgtEl>
                                          <p:spTgt spid="24"/>
                                        </p:tgtEl>
                                        <p:attrNameLst>
                                          <p:attrName>ppt_x</p:attrName>
                                        </p:attrNameLst>
                                      </p:cBhvr>
                                      <p:tavLst>
                                        <p:tav tm="0">
                                          <p:val>
                                            <p:strVal val="#ppt_x"/>
                                          </p:val>
                                        </p:tav>
                                        <p:tav tm="100000">
                                          <p:val>
                                            <p:strVal val="#ppt_x"/>
                                          </p:val>
                                        </p:tav>
                                      </p:tavLst>
                                    </p:anim>
                                    <p:anim calcmode="lin" valueType="num">
                                      <p:cBhvr additive="base">
                                        <p:cTn id="23" dur="500" fill="hold"/>
                                        <p:tgtEl>
                                          <p:spTgt spid="24"/>
                                        </p:tgtEl>
                                        <p:attrNameLst>
                                          <p:attrName>ppt_y</p:attrName>
                                        </p:attrNameLst>
                                      </p:cBhvr>
                                      <p:tavLst>
                                        <p:tav tm="0">
                                          <p:val>
                                            <p:strVal val="0-#ppt_h/2"/>
                                          </p:val>
                                        </p:tav>
                                        <p:tav tm="100000">
                                          <p:val>
                                            <p:strVal val="#ppt_y"/>
                                          </p:val>
                                        </p:tav>
                                      </p:tavLst>
                                    </p:anim>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1"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additive="base">
                                        <p:cTn id="32" dur="500" fill="hold"/>
                                        <p:tgtEl>
                                          <p:spTgt spid="21"/>
                                        </p:tgtEl>
                                        <p:attrNameLst>
                                          <p:attrName>ppt_x</p:attrName>
                                        </p:attrNameLst>
                                      </p:cBhvr>
                                      <p:tavLst>
                                        <p:tav tm="0">
                                          <p:val>
                                            <p:strVal val="#ppt_x"/>
                                          </p:val>
                                        </p:tav>
                                        <p:tav tm="100000">
                                          <p:val>
                                            <p:strVal val="#ppt_x"/>
                                          </p:val>
                                        </p:tav>
                                      </p:tavLst>
                                    </p:anim>
                                    <p:anim calcmode="lin" valueType="num">
                                      <p:cBhvr additive="base">
                                        <p:cTn id="33" dur="500" fill="hold"/>
                                        <p:tgtEl>
                                          <p:spTgt spid="21"/>
                                        </p:tgtEl>
                                        <p:attrNameLst>
                                          <p:attrName>ppt_y</p:attrName>
                                        </p:attrNameLst>
                                      </p:cBhvr>
                                      <p:tavLst>
                                        <p:tav tm="0">
                                          <p:val>
                                            <p:strVal val="0-#ppt_h/2"/>
                                          </p:val>
                                        </p:tav>
                                        <p:tav tm="100000">
                                          <p:val>
                                            <p:strVal val="#ppt_y"/>
                                          </p:val>
                                        </p:tav>
                                      </p:tavLst>
                                    </p:anim>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left)">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7"/>
                                        </p:tgtEl>
                                        <p:attrNameLst>
                                          <p:attrName>style.visibility</p:attrName>
                                        </p:attrNameLst>
                                      </p:cBhvr>
                                      <p:to>
                                        <p:strVal val="visible"/>
                                      </p:to>
                                    </p:set>
                                  </p:childTnLst>
                                </p:cTn>
                              </p:par>
                            </p:childTnLst>
                          </p:cTn>
                        </p:par>
                        <p:par>
                          <p:cTn id="50" fill="hold">
                            <p:stCondLst>
                              <p:cond delay="0"/>
                            </p:stCondLst>
                            <p:childTnLst>
                              <p:par>
                                <p:cTn id="51" presetID="53" presetClass="entr" presetSubtype="16" fill="hold" nodeType="afterEffect">
                                  <p:stCondLst>
                                    <p:cond delay="0"/>
                                  </p:stCondLst>
                                  <p:childTnLst>
                                    <p:set>
                                      <p:cBhvr>
                                        <p:cTn id="52" dur="1" fill="hold">
                                          <p:stCondLst>
                                            <p:cond delay="0"/>
                                          </p:stCondLst>
                                        </p:cTn>
                                        <p:tgtEl>
                                          <p:spTgt spid="35"/>
                                        </p:tgtEl>
                                        <p:attrNameLst>
                                          <p:attrName>style.visibility</p:attrName>
                                        </p:attrNameLst>
                                      </p:cBhvr>
                                      <p:to>
                                        <p:strVal val="visible"/>
                                      </p:to>
                                    </p:set>
                                    <p:anim calcmode="lin" valueType="num">
                                      <p:cBhvr>
                                        <p:cTn id="53" dur="500" fill="hold"/>
                                        <p:tgtEl>
                                          <p:spTgt spid="35"/>
                                        </p:tgtEl>
                                        <p:attrNameLst>
                                          <p:attrName>ppt_w</p:attrName>
                                        </p:attrNameLst>
                                      </p:cBhvr>
                                      <p:tavLst>
                                        <p:tav tm="0">
                                          <p:val>
                                            <p:fltVal val="0"/>
                                          </p:val>
                                        </p:tav>
                                        <p:tav tm="100000">
                                          <p:val>
                                            <p:strVal val="#ppt_w"/>
                                          </p:val>
                                        </p:tav>
                                      </p:tavLst>
                                    </p:anim>
                                    <p:anim calcmode="lin" valueType="num">
                                      <p:cBhvr>
                                        <p:cTn id="54" dur="500" fill="hold"/>
                                        <p:tgtEl>
                                          <p:spTgt spid="35"/>
                                        </p:tgtEl>
                                        <p:attrNameLst>
                                          <p:attrName>ppt_h</p:attrName>
                                        </p:attrNameLst>
                                      </p:cBhvr>
                                      <p:tavLst>
                                        <p:tav tm="0">
                                          <p:val>
                                            <p:fltVal val="0"/>
                                          </p:val>
                                        </p:tav>
                                        <p:tav tm="100000">
                                          <p:val>
                                            <p:strVal val="#ppt_h"/>
                                          </p:val>
                                        </p:tav>
                                      </p:tavLst>
                                    </p:anim>
                                    <p:animEffect transition="in" filter="fade">
                                      <p:cBhvr>
                                        <p:cTn id="5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P spid="21" grpId="0"/>
      <p:bldP spid="22" grpId="0"/>
      <p:bldP spid="23" grpId="0"/>
      <p:bldP spid="24" grpId="0"/>
      <p:bldP spid="25" grpId="0"/>
      <p:bldP spid="26" grpId="0"/>
      <p:bldP spid="2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Complex Vector &amp; Matrix Identities</a:t>
            </a:r>
            <a:endParaRPr lang="en-US" sz="3200" b="1" dirty="0">
              <a:solidFill>
                <a:srgbClr val="FF0000"/>
              </a:solidFill>
              <a:latin typeface="+mn-lt"/>
            </a:endParaRPr>
          </a:p>
        </p:txBody>
      </p:sp>
      <mc:AlternateContent xmlns:mc="http://schemas.openxmlformats.org/markup-compatibility/2006" xmlns:a14="http://schemas.microsoft.com/office/drawing/2010/main">
        <mc:Choice Requires="a14">
          <p:sp>
            <p:nvSpPr>
              <p:cNvPr id="57" name="Content Placeholder 56">
                <a:extLst>
                  <a:ext uri="{FF2B5EF4-FFF2-40B4-BE49-F238E27FC236}">
                    <a16:creationId xmlns:a16="http://schemas.microsoft.com/office/drawing/2014/main" id="{0C4A0F0D-DD16-874E-79AD-78C119EC5AF3}"/>
                  </a:ext>
                </a:extLst>
              </p:cNvPr>
              <p:cNvSpPr>
                <a:spLocks noGrp="1"/>
              </p:cNvSpPr>
              <p:nvPr>
                <p:ph idx="1"/>
              </p:nvPr>
            </p:nvSpPr>
            <p:spPr>
              <a:xfrm>
                <a:off x="628650" y="1825624"/>
                <a:ext cx="7886700" cy="4667249"/>
              </a:xfrm>
            </p:spPr>
            <p:txBody>
              <a:bodyPr>
                <a:normAutofit/>
              </a:bodyPr>
              <a:lstStyle/>
              <a:p>
                <a:pPr marL="514350" indent="-514350">
                  <a:buFont typeface="+mj-lt"/>
                  <a:buAutoNum type="arabicParenR"/>
                </a:pPr>
                <a:r>
                  <a:rPr lang="en-US" sz="2400" dirty="0"/>
                  <a:t> </a:t>
                </a:r>
                <a14:m>
                  <m:oMath xmlns:m="http://schemas.openxmlformats.org/officeDocument/2006/math">
                    <m:d>
                      <m:dPr>
                        <m:begChr m:val="⟨"/>
                        <m:endChr m:val="⟩"/>
                        <m:ctrlPr>
                          <a:rPr lang="en-US" sz="2400" i="1" smtClean="0">
                            <a:latin typeface="Cambria Math" panose="02040503050406030204" pitchFamily="18" charset="0"/>
                          </a:rPr>
                        </m:ctrlPr>
                      </m:dPr>
                      <m:e>
                        <m:r>
                          <a:rPr lang="en-US" sz="2400" b="1" i="1" smtClean="0">
                            <a:latin typeface="Cambria Math" panose="02040503050406030204" pitchFamily="18" charset="0"/>
                          </a:rPr>
                          <m:t>𝒗</m:t>
                        </m:r>
                        <m:r>
                          <a:rPr lang="en-US" sz="2400" i="1">
                            <a:latin typeface="Cambria Math" panose="02040503050406030204" pitchFamily="18" charset="0"/>
                          </a:rPr>
                          <m:t>,</m:t>
                        </m:r>
                        <m:r>
                          <a:rPr lang="en-US" sz="2400" b="1" i="1" smtClean="0">
                            <a:latin typeface="Cambria Math" panose="02040503050406030204" pitchFamily="18" charset="0"/>
                          </a:rPr>
                          <m:t>𝒗</m:t>
                        </m:r>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d>
                          <m:dPr>
                            <m:begChr m:val="‖"/>
                            <m:endChr m:val="‖"/>
                            <m:ctrlPr>
                              <a:rPr lang="en-US" sz="2400" i="1">
                                <a:latin typeface="Cambria Math" panose="02040503050406030204" pitchFamily="18" charset="0"/>
                              </a:rPr>
                            </m:ctrlPr>
                          </m:dPr>
                          <m:e>
                            <m:r>
                              <a:rPr lang="en-US" sz="2400" b="1" i="1" smtClean="0">
                                <a:latin typeface="Cambria Math" panose="02040503050406030204" pitchFamily="18" charset="0"/>
                              </a:rPr>
                              <m:t>𝒗</m:t>
                            </m:r>
                          </m:e>
                        </m:d>
                      </m:e>
                      <m:sup>
                        <m:r>
                          <a:rPr lang="en-US" sz="2400" b="0" i="1" smtClean="0">
                            <a:latin typeface="Cambria Math" panose="02040503050406030204" pitchFamily="18" charset="0"/>
                          </a:rPr>
                          <m:t>2</m:t>
                        </m:r>
                      </m:sup>
                    </m:sSup>
                  </m:oMath>
                </a14:m>
                <a:endParaRPr lang="en-US" sz="2400" dirty="0"/>
              </a:p>
              <a:p>
                <a:pPr marL="0" indent="0">
                  <a:buNone/>
                </a:pPr>
                <a:r>
                  <a:rPr lang="en-US" sz="2000" dirty="0">
                    <a:solidFill>
                      <a:srgbClr val="0070C0"/>
                    </a:solidFill>
                  </a:rPr>
                  <a:t>The inner product of a vector with itself is its squared norm</a:t>
                </a:r>
              </a:p>
              <a:p>
                <a:pPr marL="514350" indent="-514350">
                  <a:buFont typeface="+mj-lt"/>
                  <a:buAutoNum type="arabicParenR" startAt="2"/>
                </a:pPr>
                <a:r>
                  <a:rPr lang="en-US" sz="2400" dirty="0"/>
                  <a:t> </a:t>
                </a:r>
                <a14:m>
                  <m:oMath xmlns:m="http://schemas.openxmlformats.org/officeDocument/2006/math">
                    <m:d>
                      <m:dPr>
                        <m:begChr m:val="⟨"/>
                        <m:endChr m:val="⟩"/>
                        <m:ctrlPr>
                          <a:rPr lang="en-US" sz="2400" i="1" smtClean="0">
                            <a:latin typeface="Cambria Math" panose="02040503050406030204" pitchFamily="18" charset="0"/>
                          </a:rPr>
                        </m:ctrlPr>
                      </m:dPr>
                      <m:e>
                        <m:r>
                          <a:rPr lang="en-US" sz="2400" b="1" i="1" smtClean="0">
                            <a:latin typeface="Cambria Math" panose="02040503050406030204" pitchFamily="18" charset="0"/>
                          </a:rPr>
                          <m:t>𝒗</m:t>
                        </m:r>
                        <m:r>
                          <a:rPr lang="en-US" sz="2400" i="1">
                            <a:latin typeface="Cambria Math" panose="02040503050406030204" pitchFamily="18" charset="0"/>
                          </a:rPr>
                          <m:t>,</m:t>
                        </m:r>
                        <m:r>
                          <a:rPr lang="en-US" sz="2400" b="1" i="1" smtClean="0">
                            <a:latin typeface="Cambria Math" panose="02040503050406030204" pitchFamily="18" charset="0"/>
                          </a:rPr>
                          <m:t>𝒗</m:t>
                        </m:r>
                      </m:e>
                    </m:d>
                    <m:r>
                      <a:rPr lang="en-US" sz="2400" i="1">
                        <a:latin typeface="Cambria Math" panose="02040503050406030204" pitchFamily="18" charset="0"/>
                      </a:rPr>
                      <m:t>=</m:t>
                    </m:r>
                    <m:acc>
                      <m:accPr>
                        <m:chr m:val="̅"/>
                        <m:ctrlPr>
                          <a:rPr lang="en-US" sz="2400" i="1" smtClean="0">
                            <a:latin typeface="Cambria Math" panose="02040503050406030204" pitchFamily="18" charset="0"/>
                          </a:rPr>
                        </m:ctrlPr>
                      </m:accPr>
                      <m:e>
                        <m:d>
                          <m:dPr>
                            <m:begChr m:val="⟨"/>
                            <m:endChr m:val="⟩"/>
                            <m:ctrlPr>
                              <a:rPr lang="en-US" sz="2400" i="1">
                                <a:latin typeface="Cambria Math" panose="02040503050406030204" pitchFamily="18" charset="0"/>
                              </a:rPr>
                            </m:ctrlPr>
                          </m:dPr>
                          <m:e>
                            <m:r>
                              <a:rPr lang="en-US" sz="2400" b="1" i="1" smtClean="0">
                                <a:latin typeface="Cambria Math" panose="02040503050406030204" pitchFamily="18" charset="0"/>
                              </a:rPr>
                              <m:t>𝒗</m:t>
                            </m:r>
                            <m:r>
                              <a:rPr lang="en-US" sz="2400" i="1">
                                <a:latin typeface="Cambria Math" panose="02040503050406030204" pitchFamily="18" charset="0"/>
                              </a:rPr>
                              <m:t>,</m:t>
                            </m:r>
                            <m:r>
                              <a:rPr lang="en-US" sz="2400" b="1" i="1" smtClean="0">
                                <a:latin typeface="Cambria Math" panose="02040503050406030204" pitchFamily="18" charset="0"/>
                              </a:rPr>
                              <m:t>𝒗</m:t>
                            </m:r>
                          </m:e>
                        </m:d>
                      </m:e>
                    </m:acc>
                  </m:oMath>
                </a14:m>
                <a:endParaRPr lang="en-US" sz="2400" dirty="0"/>
              </a:p>
              <a:p>
                <a:pPr marL="0" indent="0">
                  <a:buNone/>
                </a:pPr>
                <a:r>
                  <a:rPr lang="en-US" sz="2000" dirty="0">
                    <a:solidFill>
                      <a:srgbClr val="0070C0"/>
                    </a:solidFill>
                  </a:rPr>
                  <a:t>An inner product is equal to its own conjugate</a:t>
                </a:r>
              </a:p>
              <a:p>
                <a:pPr marL="457200" indent="-457200">
                  <a:buFont typeface="+mj-lt"/>
                  <a:buAutoNum type="arabicParenR" startAt="3"/>
                </a:pPr>
                <a:r>
                  <a:rPr lang="en-US" sz="2400" dirty="0"/>
                  <a:t> </a:t>
                </a:r>
                <a14:m>
                  <m:oMath xmlns:m="http://schemas.openxmlformats.org/officeDocument/2006/math">
                    <m:sSup>
                      <m:sSupPr>
                        <m:ctrlPr>
                          <a:rPr lang="en-US" sz="2400" i="1" smtClean="0">
                            <a:latin typeface="Cambria Math" panose="02040503050406030204" pitchFamily="18" charset="0"/>
                          </a:rPr>
                        </m:ctrlPr>
                      </m:sSupPr>
                      <m:e>
                        <m:d>
                          <m:dPr>
                            <m:ctrlPr>
                              <a:rPr lang="en-US" sz="2400" i="1" smtClean="0">
                                <a:latin typeface="Cambria Math" panose="02040503050406030204" pitchFamily="18" charset="0"/>
                              </a:rPr>
                            </m:ctrlPr>
                          </m:dPr>
                          <m:e>
                            <m:r>
                              <a:rPr lang="en-US" sz="2400" b="1" i="1" smtClean="0">
                                <a:latin typeface="Cambria Math" panose="02040503050406030204" pitchFamily="18" charset="0"/>
                              </a:rPr>
                              <m:t>𝑨</m:t>
                            </m:r>
                            <m:r>
                              <a:rPr lang="en-US" sz="2400" b="0" i="1" smtClean="0">
                                <a:latin typeface="Cambria Math" panose="02040503050406030204" pitchFamily="18" charset="0"/>
                              </a:rPr>
                              <m:t>+</m:t>
                            </m:r>
                            <m:r>
                              <a:rPr lang="en-US" sz="2400" b="1" i="1" smtClean="0">
                                <a:latin typeface="Cambria Math" panose="02040503050406030204" pitchFamily="18" charset="0"/>
                              </a:rPr>
                              <m:t>𝑩</m:t>
                            </m:r>
                          </m:e>
                        </m:d>
                      </m:e>
                      <m:sup>
                        <m:r>
                          <a:rPr lang="en-US" sz="2400" i="1" smtClean="0">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1" i="1" smtClean="0">
                            <a:latin typeface="Cambria Math" panose="02040503050406030204" pitchFamily="18" charset="0"/>
                          </a:rPr>
                          <m:t>𝑨</m:t>
                        </m:r>
                      </m:e>
                      <m:sup>
                        <m:r>
                          <a:rPr lang="en-US" sz="2400" b="0" i="1" smtClean="0">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1" i="1" smtClean="0">
                            <a:latin typeface="Cambria Math" panose="02040503050406030204" pitchFamily="18" charset="0"/>
                          </a:rPr>
                          <m:t>𝑩</m:t>
                        </m:r>
                      </m:e>
                      <m:sup>
                        <m:r>
                          <a:rPr lang="en-US" sz="2400" b="0" i="1" smtClean="0">
                            <a:latin typeface="Cambria Math" panose="02040503050406030204" pitchFamily="18" charset="0"/>
                            <a:ea typeface="Cambria Math" panose="02040503050406030204" pitchFamily="18" charset="0"/>
                          </a:rPr>
                          <m:t>†</m:t>
                        </m:r>
                      </m:sup>
                    </m:sSup>
                  </m:oMath>
                </a14:m>
                <a:endParaRPr lang="en-US" sz="2400" dirty="0"/>
              </a:p>
              <a:p>
                <a:pPr marL="0" indent="0">
                  <a:buNone/>
                </a:pPr>
                <a:r>
                  <a:rPr lang="en-US" sz="2000" dirty="0">
                    <a:solidFill>
                      <a:srgbClr val="0070C0"/>
                    </a:solidFill>
                  </a:rPr>
                  <a:t>The adjoint (dagger) operator is distributive across matrix addition</a:t>
                </a:r>
              </a:p>
              <a:p>
                <a:pPr marL="457200" indent="-457200">
                  <a:buFont typeface="+mj-lt"/>
                  <a:buAutoNum type="arabicParenR" startAt="4"/>
                </a:pPr>
                <a:r>
                  <a:rPr lang="en-US" sz="2400" dirty="0"/>
                  <a:t> </a:t>
                </a:r>
                <a14:m>
                  <m:oMath xmlns:m="http://schemas.openxmlformats.org/officeDocument/2006/math">
                    <m:r>
                      <a:rPr lang="en-US" sz="2400" b="0" i="0" smtClean="0">
                        <a:latin typeface="Cambria Math" panose="02040503050406030204" pitchFamily="18" charset="0"/>
                      </a:rPr>
                      <m:t> </m:t>
                    </m:r>
                    <m:d>
                      <m:dPr>
                        <m:begChr m:val="⟨"/>
                        <m:endChr m:val="⟩"/>
                        <m:ctrlPr>
                          <a:rPr lang="en-US" sz="2400" b="1" i="1" smtClean="0">
                            <a:latin typeface="Cambria Math" panose="02040503050406030204" pitchFamily="18" charset="0"/>
                          </a:rPr>
                        </m:ctrlPr>
                      </m:dPr>
                      <m:e>
                        <m:r>
                          <a:rPr lang="en-US" sz="2400" b="1" i="1" smtClean="0">
                            <a:latin typeface="Cambria Math" panose="02040503050406030204" pitchFamily="18" charset="0"/>
                          </a:rPr>
                          <m:t>𝒗</m:t>
                        </m:r>
                        <m:r>
                          <a:rPr lang="en-US" sz="2400" b="1" i="1" smtClean="0">
                            <a:latin typeface="Cambria Math" panose="02040503050406030204" pitchFamily="18" charset="0"/>
                          </a:rPr>
                          <m:t>,</m:t>
                        </m:r>
                        <m:r>
                          <a:rPr lang="en-US" sz="2400" b="1" i="1" smtClean="0">
                            <a:latin typeface="Cambria Math" panose="02040503050406030204" pitchFamily="18" charset="0"/>
                          </a:rPr>
                          <m:t>𝒘</m:t>
                        </m:r>
                      </m:e>
                    </m:d>
                    <m:r>
                      <a:rPr lang="en-US" sz="2400" b="0" i="1" smtClean="0">
                        <a:latin typeface="Cambria Math" panose="02040503050406030204" pitchFamily="18" charset="0"/>
                      </a:rPr>
                      <m:t>=</m:t>
                    </m:r>
                    <m:r>
                      <a:rPr lang="en-US" sz="2400" b="0" i="1" smtClean="0">
                        <a:latin typeface="Cambria Math" panose="02040503050406030204" pitchFamily="18" charset="0"/>
                      </a:rPr>
                      <m:t>𝑇𝑟</m:t>
                    </m:r>
                    <m:d>
                      <m:dPr>
                        <m:ctrlPr>
                          <a:rPr lang="en-US" sz="2400" i="1" smtClean="0">
                            <a:latin typeface="Cambria Math" panose="02040503050406030204" pitchFamily="18" charset="0"/>
                          </a:rPr>
                        </m:ctrlPr>
                      </m:dPr>
                      <m:e>
                        <m:sSup>
                          <m:sSupPr>
                            <m:ctrlPr>
                              <a:rPr lang="en-US" sz="2400" i="1" smtClean="0">
                                <a:latin typeface="Cambria Math" panose="02040503050406030204" pitchFamily="18" charset="0"/>
                              </a:rPr>
                            </m:ctrlPr>
                          </m:sSupPr>
                          <m:e>
                            <m:r>
                              <a:rPr lang="en-US" sz="2400" b="1" i="1" smtClean="0">
                                <a:latin typeface="Cambria Math" panose="02040503050406030204" pitchFamily="18" charset="0"/>
                              </a:rPr>
                              <m:t>𝒗</m:t>
                            </m:r>
                          </m:e>
                          <m:sup>
                            <m:r>
                              <a:rPr lang="en-US" sz="2400" b="0" i="1">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𝒘</m:t>
                        </m:r>
                      </m:e>
                    </m:d>
                  </m:oMath>
                </a14:m>
                <a:endParaRPr lang="en-US" sz="2400" dirty="0"/>
              </a:p>
              <a:p>
                <a:pPr marL="0" indent="0">
                  <a:buNone/>
                </a:pPr>
                <a:r>
                  <a:rPr lang="en-US" sz="2000" dirty="0">
                    <a:solidFill>
                      <a:srgbClr val="0070C0"/>
                    </a:solidFill>
                  </a:rPr>
                  <a:t>The inner product of two equal length vectors is equal to the trace of their dot product</a:t>
                </a:r>
              </a:p>
              <a:p>
                <a:pPr marL="457200" indent="-457200">
                  <a:buFont typeface="+mj-lt"/>
                  <a:buAutoNum type="arabicParenR" startAt="5"/>
                </a:pPr>
                <a:r>
                  <a:rPr lang="en-US" sz="2400" dirty="0"/>
                  <a:t> </a:t>
                </a:r>
                <a14:m>
                  <m:oMath xmlns:m="http://schemas.openxmlformats.org/officeDocument/2006/math">
                    <m:r>
                      <a:rPr lang="en-US" sz="2400" b="0" i="1" smtClean="0">
                        <a:latin typeface="Cambria Math" panose="02040503050406030204" pitchFamily="18" charset="0"/>
                      </a:rPr>
                      <m:t>𝑇𝑟</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1" i="1" smtClean="0">
                            <a:latin typeface="Cambria Math" panose="02040503050406030204" pitchFamily="18" charset="0"/>
                          </a:rPr>
                          <m:t>𝑨</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1" i="1" smtClean="0">
                            <a:latin typeface="Cambria Math" panose="02040503050406030204" pitchFamily="18" charset="0"/>
                          </a:rPr>
                          <m:t>𝑩</m:t>
                        </m:r>
                      </m:e>
                    </m:d>
                    <m:r>
                      <a:rPr lang="en-US" sz="2400" b="0" i="1" smtClean="0">
                        <a:latin typeface="Cambria Math" panose="02040503050406030204" pitchFamily="18" charset="0"/>
                      </a:rPr>
                      <m:t>=</m:t>
                    </m:r>
                    <m:r>
                      <a:rPr lang="en-US" sz="2400" b="0" i="1" smtClean="0">
                        <a:latin typeface="Cambria Math" panose="02040503050406030204" pitchFamily="18" charset="0"/>
                      </a:rPr>
                      <m:t>𝑥𝑇𝑟</m:t>
                    </m:r>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r>
                      <a:rPr lang="en-US" sz="2400" b="0" i="1" smtClean="0">
                        <a:latin typeface="Cambria Math" panose="02040503050406030204" pitchFamily="18" charset="0"/>
                      </a:rPr>
                      <m:t>+</m:t>
                    </m:r>
                    <m:r>
                      <a:rPr lang="en-US" sz="2400" b="0" i="1" smtClean="0">
                        <a:latin typeface="Cambria Math" panose="02040503050406030204" pitchFamily="18" charset="0"/>
                      </a:rPr>
                      <m:t>𝑦𝑇𝑟</m:t>
                    </m:r>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𝑩</m:t>
                        </m:r>
                      </m:e>
                    </m:d>
                  </m:oMath>
                </a14:m>
                <a:endParaRPr lang="en-US" sz="2400" dirty="0"/>
              </a:p>
              <a:p>
                <a:pPr marL="0" indent="0">
                  <a:buNone/>
                </a:pPr>
                <a:r>
                  <a:rPr lang="en-US" sz="2000" dirty="0">
                    <a:solidFill>
                      <a:srgbClr val="0070C0"/>
                    </a:solidFill>
                  </a:rPr>
                  <a:t>The trace operator is distributive across scalar-array multiplication</a:t>
                </a:r>
              </a:p>
              <a:p>
                <a:pPr marL="457200" indent="-457200">
                  <a:buFont typeface="+mj-lt"/>
                  <a:buAutoNum type="arabicParenR" startAt="5"/>
                </a:pPr>
                <a:endParaRPr lang="en-US" sz="2400" dirty="0"/>
              </a:p>
            </p:txBody>
          </p:sp>
        </mc:Choice>
        <mc:Fallback xmlns="">
          <p:sp>
            <p:nvSpPr>
              <p:cNvPr id="57" name="Content Placeholder 56">
                <a:extLst>
                  <a:ext uri="{FF2B5EF4-FFF2-40B4-BE49-F238E27FC236}">
                    <a16:creationId xmlns:a16="http://schemas.microsoft.com/office/drawing/2014/main" id="{0C4A0F0D-DD16-874E-79AD-78C119EC5AF3}"/>
                  </a:ext>
                </a:extLst>
              </p:cNvPr>
              <p:cNvSpPr>
                <a:spLocks noGrp="1" noRot="1" noChangeAspect="1" noMove="1" noResize="1" noEditPoints="1" noAdjustHandles="1" noChangeArrowheads="1" noChangeShapeType="1" noTextEdit="1"/>
              </p:cNvSpPr>
              <p:nvPr>
                <p:ph idx="1"/>
              </p:nvPr>
            </p:nvSpPr>
            <p:spPr>
              <a:xfrm>
                <a:off x="628650" y="1825624"/>
                <a:ext cx="7886700" cy="4667249"/>
              </a:xfrm>
              <a:blipFill>
                <a:blip r:embed="rId3"/>
                <a:stretch>
                  <a:fillRect l="-1236" t="-1958" r="-850" b="-7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70</a:t>
            </a:fld>
            <a:endParaRPr lang="en-US" dirty="0"/>
          </a:p>
        </p:txBody>
      </p:sp>
    </p:spTree>
    <p:extLst>
      <p:ext uri="{BB962C8B-B14F-4D97-AF65-F5344CB8AC3E}">
        <p14:creationId xmlns:p14="http://schemas.microsoft.com/office/powerpoint/2010/main" val="380819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7">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7D82BBD-C357-8FDC-A7BD-18186EC77054}"/>
              </a:ext>
            </a:extLst>
          </p:cNvPr>
          <p:cNvPicPr>
            <a:picLocks noChangeAspect="1"/>
          </p:cNvPicPr>
          <p:nvPr/>
        </p:nvPicPr>
        <p:blipFill>
          <a:blip r:embed="rId2"/>
          <a:stretch>
            <a:fillRect/>
          </a:stretch>
        </p:blipFill>
        <p:spPr>
          <a:xfrm>
            <a:off x="5808132" y="1827847"/>
            <a:ext cx="2500114" cy="2807457"/>
          </a:xfrm>
          <a:prstGeom prst="rect">
            <a:avLst/>
          </a:prstGeom>
          <a:ln>
            <a:solidFill>
              <a:schemeClr val="tx1"/>
            </a:solidFill>
          </a:ln>
        </p:spPr>
      </p:pic>
      <p:pic>
        <p:nvPicPr>
          <p:cNvPr id="11" name="Picture 10">
            <a:extLst>
              <a:ext uri="{FF2B5EF4-FFF2-40B4-BE49-F238E27FC236}">
                <a16:creationId xmlns:a16="http://schemas.microsoft.com/office/drawing/2014/main" id="{2612158C-682F-41AA-B6B6-A9FD56C5BA6D}"/>
              </a:ext>
            </a:extLst>
          </p:cNvPr>
          <p:cNvPicPr>
            <a:picLocks noChangeAspect="1"/>
          </p:cNvPicPr>
          <p:nvPr/>
        </p:nvPicPr>
        <p:blipFill>
          <a:blip r:embed="rId3"/>
          <a:stretch>
            <a:fillRect/>
          </a:stretch>
        </p:blipFill>
        <p:spPr>
          <a:xfrm>
            <a:off x="355079" y="1597193"/>
            <a:ext cx="4911022" cy="4658587"/>
          </a:xfrm>
          <a:prstGeom prst="rect">
            <a:avLst/>
          </a:prstGeom>
          <a:ln>
            <a:solidFill>
              <a:schemeClr val="tx1"/>
            </a:solidFill>
          </a:ln>
        </p:spPr>
      </p:pic>
      <p:sp>
        <p:nvSpPr>
          <p:cNvPr id="2" name="Title 1"/>
          <p:cNvSpPr>
            <a:spLocks noGrp="1"/>
          </p:cNvSpPr>
          <p:nvPr>
            <p:ph type="title"/>
          </p:nvPr>
        </p:nvSpPr>
        <p:spPr>
          <a:xfrm>
            <a:off x="5403954" y="355595"/>
            <a:ext cx="3308471" cy="1103455"/>
          </a:xfrm>
        </p:spPr>
        <p:txBody>
          <a:bodyPr>
            <a:noAutofit/>
          </a:bodyPr>
          <a:lstStyle/>
          <a:p>
            <a:pPr algn="ctr"/>
            <a:r>
              <a:rPr lang="en-US" sz="3200" b="1" dirty="0">
                <a:solidFill>
                  <a:srgbClr val="0070C0"/>
                </a:solidFill>
                <a:latin typeface="+mn-lt"/>
              </a:rPr>
              <a:t>Open</a:t>
            </a:r>
            <a:br>
              <a:rPr lang="en-US" sz="3200" b="1" dirty="0">
                <a:solidFill>
                  <a:srgbClr val="0070C0"/>
                </a:solidFill>
                <a:latin typeface="+mn-lt"/>
              </a:rPr>
            </a:br>
            <a:r>
              <a:rPr lang="en-US" sz="2400" dirty="0">
                <a:latin typeface="+mn-lt"/>
              </a:rPr>
              <a:t>complex_matrices.ipynb</a:t>
            </a:r>
            <a:endParaRPr lang="en-US" sz="3200" dirty="0">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71</a:t>
            </a:fld>
            <a:endParaRPr lang="en-US" dirty="0"/>
          </a:p>
        </p:txBody>
      </p:sp>
      <p:grpSp>
        <p:nvGrpSpPr>
          <p:cNvPr id="65" name="Group 64">
            <a:extLst>
              <a:ext uri="{FF2B5EF4-FFF2-40B4-BE49-F238E27FC236}">
                <a16:creationId xmlns:a16="http://schemas.microsoft.com/office/drawing/2014/main" id="{F45A2C31-8E34-4EF6-B20D-46DB76A66C2E}"/>
              </a:ext>
            </a:extLst>
          </p:cNvPr>
          <p:cNvGrpSpPr/>
          <p:nvPr/>
        </p:nvGrpSpPr>
        <p:grpSpPr>
          <a:xfrm>
            <a:off x="2454288" y="3441947"/>
            <a:ext cx="1076632" cy="369332"/>
            <a:chOff x="4704120" y="2356972"/>
            <a:chExt cx="1076632" cy="369332"/>
          </a:xfrm>
        </p:grpSpPr>
        <p:cxnSp>
          <p:nvCxnSpPr>
            <p:cNvPr id="66" name="Straight Arrow Connector 65">
              <a:extLst>
                <a:ext uri="{FF2B5EF4-FFF2-40B4-BE49-F238E27FC236}">
                  <a16:creationId xmlns:a16="http://schemas.microsoft.com/office/drawing/2014/main" id="{90B9EE65-CDDE-47F7-94F9-DAA7EB558C84}"/>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C76CE8A9-E496-4E3B-BD73-213E6FEA659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8" name="Group 67">
            <a:extLst>
              <a:ext uri="{FF2B5EF4-FFF2-40B4-BE49-F238E27FC236}">
                <a16:creationId xmlns:a16="http://schemas.microsoft.com/office/drawing/2014/main" id="{1424F47D-3A46-429C-8F60-A0D66A0CD6FE}"/>
              </a:ext>
            </a:extLst>
          </p:cNvPr>
          <p:cNvGrpSpPr/>
          <p:nvPr/>
        </p:nvGrpSpPr>
        <p:grpSpPr>
          <a:xfrm>
            <a:off x="2582630" y="3650009"/>
            <a:ext cx="1068643" cy="369332"/>
            <a:chOff x="3647644" y="4910075"/>
            <a:chExt cx="1068643" cy="369332"/>
          </a:xfrm>
        </p:grpSpPr>
        <p:sp>
          <p:nvSpPr>
            <p:cNvPr id="69" name="TextBox 68">
              <a:extLst>
                <a:ext uri="{FF2B5EF4-FFF2-40B4-BE49-F238E27FC236}">
                  <a16:creationId xmlns:a16="http://schemas.microsoft.com/office/drawing/2014/main" id="{31A55E18-E418-4826-B865-79A4A5A9B6FD}"/>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0" name="Straight Arrow Connector 69">
              <a:extLst>
                <a:ext uri="{FF2B5EF4-FFF2-40B4-BE49-F238E27FC236}">
                  <a16:creationId xmlns:a16="http://schemas.microsoft.com/office/drawing/2014/main" id="{6FC392DC-04EF-4971-A62E-40F2DB1423C0}"/>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B1919963-6F77-4AAA-8703-B12A8CC364B6}"/>
              </a:ext>
            </a:extLst>
          </p:cNvPr>
          <p:cNvSpPr/>
          <p:nvPr/>
        </p:nvSpPr>
        <p:spPr>
          <a:xfrm>
            <a:off x="6142168" y="2768051"/>
            <a:ext cx="1914012" cy="2462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80A895E-4D65-4BD3-B591-30C4E906E214}"/>
              </a:ext>
            </a:extLst>
          </p:cNvPr>
          <p:cNvSpPr/>
          <p:nvPr/>
        </p:nvSpPr>
        <p:spPr>
          <a:xfrm>
            <a:off x="6113532" y="3472823"/>
            <a:ext cx="1755498" cy="2462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Elbow 6">
            <a:extLst>
              <a:ext uri="{FF2B5EF4-FFF2-40B4-BE49-F238E27FC236}">
                <a16:creationId xmlns:a16="http://schemas.microsoft.com/office/drawing/2014/main" id="{C56C3BBC-F797-49F3-9ACC-EC39E2D65D05}"/>
              </a:ext>
            </a:extLst>
          </p:cNvPr>
          <p:cNvCxnSpPr>
            <a:cxnSpLocks/>
            <a:stCxn id="21" idx="1"/>
            <a:endCxn id="39" idx="0"/>
          </p:cNvCxnSpPr>
          <p:nvPr/>
        </p:nvCxnSpPr>
        <p:spPr>
          <a:xfrm rot="10800000" flipH="1" flipV="1">
            <a:off x="6142167" y="2891193"/>
            <a:ext cx="849113" cy="581630"/>
          </a:xfrm>
          <a:prstGeom prst="bentConnector4">
            <a:avLst>
              <a:gd name="adj1" fmla="val -26922"/>
              <a:gd name="adj2" fmla="val 60586"/>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59B05E74-882B-4780-BA88-60A42244586F}"/>
              </a:ext>
            </a:extLst>
          </p:cNvPr>
          <p:cNvGrpSpPr/>
          <p:nvPr/>
        </p:nvGrpSpPr>
        <p:grpSpPr>
          <a:xfrm>
            <a:off x="4527454" y="5612941"/>
            <a:ext cx="1064340" cy="369332"/>
            <a:chOff x="3647644" y="5421073"/>
            <a:chExt cx="1064340" cy="369332"/>
          </a:xfrm>
        </p:grpSpPr>
        <p:sp>
          <p:nvSpPr>
            <p:cNvPr id="48" name="TextBox 47">
              <a:extLst>
                <a:ext uri="{FF2B5EF4-FFF2-40B4-BE49-F238E27FC236}">
                  <a16:creationId xmlns:a16="http://schemas.microsoft.com/office/drawing/2014/main" id="{B6F052B0-26E0-4AFD-84DE-7E4846B2F3D6}"/>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9" name="Straight Arrow Connector 48">
              <a:extLst>
                <a:ext uri="{FF2B5EF4-FFF2-40B4-BE49-F238E27FC236}">
                  <a16:creationId xmlns:a16="http://schemas.microsoft.com/office/drawing/2014/main" id="{481B6E56-49FE-443E-9684-0861C53965DE}"/>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Rectangle 11">
            <a:extLst>
              <a:ext uri="{FF2B5EF4-FFF2-40B4-BE49-F238E27FC236}">
                <a16:creationId xmlns:a16="http://schemas.microsoft.com/office/drawing/2014/main" id="{9C83D185-C427-43A9-AABF-971C682D8951}"/>
              </a:ext>
            </a:extLst>
          </p:cNvPr>
          <p:cNvSpPr/>
          <p:nvPr/>
        </p:nvSpPr>
        <p:spPr>
          <a:xfrm>
            <a:off x="520262" y="2831357"/>
            <a:ext cx="4627179" cy="2462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262A416-8F45-427C-BB7D-C78521C1F5DA}"/>
                  </a:ext>
                </a:extLst>
              </p:cNvPr>
              <p:cNvSpPr txBox="1"/>
              <p:nvPr/>
            </p:nvSpPr>
            <p:spPr>
              <a:xfrm>
                <a:off x="2246338" y="1228905"/>
                <a:ext cx="13657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𝒗</m:t>
                          </m:r>
                          <m:r>
                            <a:rPr lang="en-US" i="1">
                              <a:latin typeface="Cambria Math" panose="02040503050406030204" pitchFamily="18" charset="0"/>
                            </a:rPr>
                            <m:t>,</m:t>
                          </m:r>
                          <m:r>
                            <a:rPr lang="en-US" b="1" i="1" smtClean="0">
                              <a:latin typeface="Cambria Math" panose="02040503050406030204" pitchFamily="18" charset="0"/>
                            </a:rPr>
                            <m:t>𝒗</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r>
                                <a:rPr lang="en-US" b="1" i="1" smtClean="0">
                                  <a:latin typeface="Cambria Math" panose="02040503050406030204" pitchFamily="18" charset="0"/>
                                </a:rPr>
                                <m:t>𝒗</m:t>
                              </m:r>
                            </m:e>
                          </m:d>
                        </m:e>
                        <m:sup>
                          <m:r>
                            <a:rPr lang="en-US" b="0" i="1" smtClean="0">
                              <a:latin typeface="Cambria Math" panose="02040503050406030204" pitchFamily="18" charset="0"/>
                            </a:rPr>
                            <m:t>2</m:t>
                          </m:r>
                        </m:sup>
                      </m:sSup>
                    </m:oMath>
                  </m:oMathPara>
                </a14:m>
                <a:endParaRPr lang="en-US" dirty="0"/>
              </a:p>
            </p:txBody>
          </p:sp>
        </mc:Choice>
        <mc:Fallback xmlns="">
          <p:sp>
            <p:nvSpPr>
              <p:cNvPr id="52" name="TextBox 51">
                <a:extLst>
                  <a:ext uri="{FF2B5EF4-FFF2-40B4-BE49-F238E27FC236}">
                    <a16:creationId xmlns:a16="http://schemas.microsoft.com/office/drawing/2014/main" id="{D262A416-8F45-427C-BB7D-C78521C1F5DA}"/>
                  </a:ext>
                </a:extLst>
              </p:cNvPr>
              <p:cNvSpPr txBox="1">
                <a:spLocks noRot="1" noChangeAspect="1" noMove="1" noResize="1" noEditPoints="1" noAdjustHandles="1" noChangeArrowheads="1" noChangeShapeType="1" noTextEdit="1"/>
              </p:cNvSpPr>
              <p:nvPr/>
            </p:nvSpPr>
            <p:spPr>
              <a:xfrm>
                <a:off x="2246338" y="1228905"/>
                <a:ext cx="1365758" cy="276999"/>
              </a:xfrm>
              <a:prstGeom prst="rect">
                <a:avLst/>
              </a:prstGeom>
              <a:blipFill>
                <a:blip r:embed="rId4"/>
                <a:stretch>
                  <a:fillRect t="-4444" r="-1778"/>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1F054C78-B3FB-42C0-84E7-AC2654BC25CD}"/>
              </a:ext>
            </a:extLst>
          </p:cNvPr>
          <p:cNvSpPr txBox="1"/>
          <p:nvPr/>
        </p:nvSpPr>
        <p:spPr>
          <a:xfrm>
            <a:off x="2325414" y="90732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55" name="TextBox 54">
            <a:extLst>
              <a:ext uri="{FF2B5EF4-FFF2-40B4-BE49-F238E27FC236}">
                <a16:creationId xmlns:a16="http://schemas.microsoft.com/office/drawing/2014/main" id="{055493E6-5383-4F7F-BF9D-89016C6758E6}"/>
              </a:ext>
            </a:extLst>
          </p:cNvPr>
          <p:cNvSpPr txBox="1"/>
          <p:nvPr/>
        </p:nvSpPr>
        <p:spPr>
          <a:xfrm>
            <a:off x="3147462" y="883448"/>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sp>
        <p:nvSpPr>
          <p:cNvPr id="3" name="TextBox 2">
            <a:extLst>
              <a:ext uri="{FF2B5EF4-FFF2-40B4-BE49-F238E27FC236}">
                <a16:creationId xmlns:a16="http://schemas.microsoft.com/office/drawing/2014/main" id="{B74FC743-4053-48DF-B9EC-90679782D2ED}"/>
              </a:ext>
            </a:extLst>
          </p:cNvPr>
          <p:cNvSpPr txBox="1"/>
          <p:nvPr/>
        </p:nvSpPr>
        <p:spPr>
          <a:xfrm>
            <a:off x="6113532" y="4861991"/>
            <a:ext cx="2186996" cy="1200329"/>
          </a:xfrm>
          <a:prstGeom prst="rect">
            <a:avLst/>
          </a:prstGeom>
          <a:noFill/>
        </p:spPr>
        <p:txBody>
          <a:bodyPr wrap="square" rtlCol="0">
            <a:spAutoFit/>
          </a:bodyPr>
          <a:lstStyle/>
          <a:p>
            <a:pPr algn="ctr"/>
            <a:r>
              <a:rPr lang="en-US" b="1" dirty="0">
                <a:solidFill>
                  <a:srgbClr val="00B050"/>
                </a:solidFill>
              </a:rPr>
              <a:t>Transposing</a:t>
            </a:r>
            <a:r>
              <a:rPr lang="en-US" dirty="0">
                <a:solidFill>
                  <a:srgbClr val="00B050"/>
                </a:solidFill>
              </a:rPr>
              <a:t> a </a:t>
            </a:r>
            <a:r>
              <a:rPr lang="en-US" u="sng" dirty="0">
                <a:solidFill>
                  <a:srgbClr val="00B050"/>
                </a:solidFill>
              </a:rPr>
              <a:t>vector</a:t>
            </a:r>
            <a:r>
              <a:rPr lang="en-US" dirty="0">
                <a:solidFill>
                  <a:srgbClr val="00B050"/>
                </a:solidFill>
              </a:rPr>
              <a:t> (which is inherently one-dimensional) really does </a:t>
            </a:r>
            <a:r>
              <a:rPr lang="en-US" i="1" dirty="0">
                <a:solidFill>
                  <a:srgbClr val="00B050"/>
                </a:solidFill>
              </a:rPr>
              <a:t>nothing</a:t>
            </a:r>
            <a:r>
              <a:rPr lang="en-US" dirty="0">
                <a:solidFill>
                  <a:srgbClr val="00B050"/>
                </a:solidFill>
              </a:rPr>
              <a:t> </a:t>
            </a:r>
          </a:p>
        </p:txBody>
      </p:sp>
      <p:sp>
        <p:nvSpPr>
          <p:cNvPr id="6" name="Rectangle 5">
            <a:extLst>
              <a:ext uri="{FF2B5EF4-FFF2-40B4-BE49-F238E27FC236}">
                <a16:creationId xmlns:a16="http://schemas.microsoft.com/office/drawing/2014/main" id="{E92D4D93-D950-4D72-BB0D-B6D7726AE22C}"/>
              </a:ext>
            </a:extLst>
          </p:cNvPr>
          <p:cNvSpPr/>
          <p:nvPr/>
        </p:nvSpPr>
        <p:spPr>
          <a:xfrm>
            <a:off x="1860331" y="3534085"/>
            <a:ext cx="268264" cy="246279"/>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Connector: Elbow 8">
            <a:extLst>
              <a:ext uri="{FF2B5EF4-FFF2-40B4-BE49-F238E27FC236}">
                <a16:creationId xmlns:a16="http://schemas.microsoft.com/office/drawing/2014/main" id="{C756D3C4-ACCD-4FD5-B9C3-FF11D75DDCE5}"/>
              </a:ext>
            </a:extLst>
          </p:cNvPr>
          <p:cNvCxnSpPr>
            <a:cxnSpLocks/>
            <a:stCxn id="6" idx="2"/>
            <a:endCxn id="3" idx="1"/>
          </p:cNvCxnSpPr>
          <p:nvPr/>
        </p:nvCxnSpPr>
        <p:spPr>
          <a:xfrm rot="16200000" flipH="1">
            <a:off x="3213101" y="2561725"/>
            <a:ext cx="1681792" cy="4119069"/>
          </a:xfrm>
          <a:prstGeom prst="bentConnector2">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4955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arn(inVertical)">
                                      <p:cBhvr>
                                        <p:cTn id="11" dur="500"/>
                                        <p:tgtEl>
                                          <p:spTgt spid="21"/>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barn(inVertical)">
                                      <p:cBhvr>
                                        <p:cTn id="19" dur="500"/>
                                        <p:tgtEl>
                                          <p:spTgt spid="3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2"/>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par>
                          <p:cTn id="27" fill="hold">
                            <p:stCondLst>
                              <p:cond delay="0"/>
                            </p:stCondLst>
                            <p:childTnLst>
                              <p:par>
                                <p:cTn id="28" presetID="16" presetClass="entr" presetSubtype="21"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arn(inVertical)">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65"/>
                                        </p:tgtEl>
                                        <p:attrNameLst>
                                          <p:attrName>style.visibility</p:attrName>
                                        </p:attrNameLst>
                                      </p:cBhvr>
                                      <p:to>
                                        <p:strVal val="visible"/>
                                      </p:to>
                                    </p:set>
                                    <p:animEffect transition="in" filter="wipe(right)">
                                      <p:cBhvr>
                                        <p:cTn id="35" dur="500"/>
                                        <p:tgtEl>
                                          <p:spTgt spid="65"/>
                                        </p:tgtEl>
                                      </p:cBhvr>
                                    </p:animEffect>
                                  </p:childTnLst>
                                </p:cTn>
                              </p:par>
                            </p:childTnLst>
                          </p:cTn>
                        </p:par>
                        <p:par>
                          <p:cTn id="36" fill="hold">
                            <p:stCondLst>
                              <p:cond delay="500"/>
                            </p:stCondLst>
                            <p:childTnLst>
                              <p:par>
                                <p:cTn id="37" presetID="2" presetClass="entr" presetSubtype="1"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68"/>
                                        </p:tgtEl>
                                        <p:attrNameLst>
                                          <p:attrName>style.visibility</p:attrName>
                                        </p:attrNameLst>
                                      </p:cBhvr>
                                      <p:to>
                                        <p:strVal val="visible"/>
                                      </p:to>
                                    </p:set>
                                    <p:animEffect transition="in" filter="wipe(right)">
                                      <p:cBhvr>
                                        <p:cTn id="45" dur="500"/>
                                        <p:tgtEl>
                                          <p:spTgt spid="68"/>
                                        </p:tgtEl>
                                      </p:cBhvr>
                                    </p:animEffect>
                                  </p:childTnLst>
                                </p:cTn>
                              </p:par>
                            </p:childTnLst>
                          </p:cTn>
                        </p:par>
                        <p:par>
                          <p:cTn id="46" fill="hold">
                            <p:stCondLst>
                              <p:cond delay="500"/>
                            </p:stCondLst>
                            <p:childTnLst>
                              <p:par>
                                <p:cTn id="47" presetID="2" presetClass="entr" presetSubtype="1" fill="hold" grpId="0" nodeType="afterEffect">
                                  <p:stCondLst>
                                    <p:cond delay="0"/>
                                  </p:stCondLst>
                                  <p:childTnLst>
                                    <p:set>
                                      <p:cBhvr>
                                        <p:cTn id="48" dur="1" fill="hold">
                                          <p:stCondLst>
                                            <p:cond delay="0"/>
                                          </p:stCondLst>
                                        </p:cTn>
                                        <p:tgtEl>
                                          <p:spTgt spid="55"/>
                                        </p:tgtEl>
                                        <p:attrNameLst>
                                          <p:attrName>style.visibility</p:attrName>
                                        </p:attrNameLst>
                                      </p:cBhvr>
                                      <p:to>
                                        <p:strVal val="visible"/>
                                      </p:to>
                                    </p:set>
                                    <p:anim calcmode="lin" valueType="num">
                                      <p:cBhvr additive="base">
                                        <p:cTn id="49" dur="500" fill="hold"/>
                                        <p:tgtEl>
                                          <p:spTgt spid="55"/>
                                        </p:tgtEl>
                                        <p:attrNameLst>
                                          <p:attrName>ppt_x</p:attrName>
                                        </p:attrNameLst>
                                      </p:cBhvr>
                                      <p:tavLst>
                                        <p:tav tm="0">
                                          <p:val>
                                            <p:strVal val="#ppt_x"/>
                                          </p:val>
                                        </p:tav>
                                        <p:tav tm="100000">
                                          <p:val>
                                            <p:strVal val="#ppt_x"/>
                                          </p:val>
                                        </p:tav>
                                      </p:tavLst>
                                    </p:anim>
                                    <p:anim calcmode="lin" valueType="num">
                                      <p:cBhvr additive="base">
                                        <p:cTn id="50" dur="500" fill="hold"/>
                                        <p:tgtEl>
                                          <p:spTgt spid="55"/>
                                        </p:tgtEl>
                                        <p:attrNameLst>
                                          <p:attrName>ppt_y</p:attrName>
                                        </p:attrNameLst>
                                      </p:cBhvr>
                                      <p:tavLst>
                                        <p:tav tm="0">
                                          <p:val>
                                            <p:strVal val="0-#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wipe(right)">
                                      <p:cBhvr>
                                        <p:cTn id="55" dur="500"/>
                                        <p:tgtEl>
                                          <p:spTgt spid="47"/>
                                        </p:tgtEl>
                                      </p:cBhvr>
                                    </p:animEffect>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grpId="0" nodeType="clickEffect">
                                  <p:stCondLst>
                                    <p:cond delay="0"/>
                                  </p:stCondLst>
                                  <p:childTnLst>
                                    <p:set>
                                      <p:cBhvr>
                                        <p:cTn id="59" dur="1" fill="hold">
                                          <p:stCondLst>
                                            <p:cond delay="0"/>
                                          </p:stCondLst>
                                        </p:cTn>
                                        <p:tgtEl>
                                          <p:spTgt spid="6"/>
                                        </p:tgtEl>
                                        <p:attrNameLst>
                                          <p:attrName>style.visibility</p:attrName>
                                        </p:attrNameLst>
                                      </p:cBhvr>
                                      <p:to>
                                        <p:strVal val="visible"/>
                                      </p:to>
                                    </p:set>
                                    <p:anim calcmode="lin" valueType="num">
                                      <p:cBhvr>
                                        <p:cTn id="60" dur="500" fill="hold"/>
                                        <p:tgtEl>
                                          <p:spTgt spid="6"/>
                                        </p:tgtEl>
                                        <p:attrNameLst>
                                          <p:attrName>ppt_w</p:attrName>
                                        </p:attrNameLst>
                                      </p:cBhvr>
                                      <p:tavLst>
                                        <p:tav tm="0">
                                          <p:val>
                                            <p:fltVal val="0"/>
                                          </p:val>
                                        </p:tav>
                                        <p:tav tm="100000">
                                          <p:val>
                                            <p:strVal val="#ppt_w"/>
                                          </p:val>
                                        </p:tav>
                                      </p:tavLst>
                                    </p:anim>
                                    <p:anim calcmode="lin" valueType="num">
                                      <p:cBhvr>
                                        <p:cTn id="61" dur="500" fill="hold"/>
                                        <p:tgtEl>
                                          <p:spTgt spid="6"/>
                                        </p:tgtEl>
                                        <p:attrNameLst>
                                          <p:attrName>ppt_h</p:attrName>
                                        </p:attrNameLst>
                                      </p:cBhvr>
                                      <p:tavLst>
                                        <p:tav tm="0">
                                          <p:val>
                                            <p:fltVal val="0"/>
                                          </p:val>
                                        </p:tav>
                                        <p:tav tm="100000">
                                          <p:val>
                                            <p:strVal val="#ppt_h"/>
                                          </p:val>
                                        </p:tav>
                                      </p:tavLst>
                                    </p:anim>
                                    <p:animEffect transition="in" filter="fade">
                                      <p:cBhvr>
                                        <p:cTn id="62" dur="500"/>
                                        <p:tgtEl>
                                          <p:spTgt spid="6"/>
                                        </p:tgtEl>
                                      </p:cBhvr>
                                    </p:animEffect>
                                  </p:childTnLst>
                                </p:cTn>
                              </p:par>
                            </p:childTnLst>
                          </p:cTn>
                        </p:par>
                        <p:par>
                          <p:cTn id="63" fill="hold">
                            <p:stCondLst>
                              <p:cond delay="500"/>
                            </p:stCondLst>
                            <p:childTnLst>
                              <p:par>
                                <p:cTn id="64" presetID="22" presetClass="entr" presetSubtype="8" fill="hold" nodeType="after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wipe(left)">
                                      <p:cBhvr>
                                        <p:cTn id="66" dur="500"/>
                                        <p:tgtEl>
                                          <p:spTgt spid="9"/>
                                        </p:tgtEl>
                                      </p:cBhvr>
                                    </p:animEffect>
                                  </p:childTnLst>
                                </p:cTn>
                              </p:par>
                            </p:childTnLst>
                          </p:cTn>
                        </p:par>
                        <p:par>
                          <p:cTn id="67" fill="hold">
                            <p:stCondLst>
                              <p:cond delay="1000"/>
                            </p:stCondLst>
                            <p:childTnLst>
                              <p:par>
                                <p:cTn id="68" presetID="22" presetClass="entr" presetSubtype="8" fill="hold" grpId="0" nodeType="afterEffect">
                                  <p:stCondLst>
                                    <p:cond delay="0"/>
                                  </p:stCondLst>
                                  <p:childTnLst>
                                    <p:set>
                                      <p:cBhvr>
                                        <p:cTn id="69" dur="1" fill="hold">
                                          <p:stCondLst>
                                            <p:cond delay="0"/>
                                          </p:stCondLst>
                                        </p:cTn>
                                        <p:tgtEl>
                                          <p:spTgt spid="3"/>
                                        </p:tgtEl>
                                        <p:attrNameLst>
                                          <p:attrName>style.visibility</p:attrName>
                                        </p:attrNameLst>
                                      </p:cBhvr>
                                      <p:to>
                                        <p:strVal val="visible"/>
                                      </p:to>
                                    </p:set>
                                    <p:animEffect transition="in" filter="wipe(left)">
                                      <p:cBhvr>
                                        <p:cTn id="7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9" grpId="0" animBg="1"/>
      <p:bldP spid="12" grpId="0" animBg="1"/>
      <p:bldP spid="52" grpId="0"/>
      <p:bldP spid="13" grpId="0"/>
      <p:bldP spid="55" grpId="0"/>
      <p:bldP spid="3" grpId="0"/>
      <p:bldP spid="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50AD656-6FF9-465D-B7B0-1CD0DD39CD23}" type="slidenum">
              <a:rPr lang="en-US" smtClean="0"/>
              <a:t>72</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1 – complex_matrices.ipynb</a:t>
            </a:r>
          </a:p>
        </p:txBody>
      </p:sp>
      <p:pic>
        <p:nvPicPr>
          <p:cNvPr id="51" name="Picture 50">
            <a:extLst>
              <a:ext uri="{FF2B5EF4-FFF2-40B4-BE49-F238E27FC236}">
                <a16:creationId xmlns:a16="http://schemas.microsoft.com/office/drawing/2014/main" id="{865CB6F9-D345-4A95-8423-376A2EED92C1}"/>
              </a:ext>
            </a:extLst>
          </p:cNvPr>
          <p:cNvPicPr>
            <a:picLocks noChangeAspect="1"/>
          </p:cNvPicPr>
          <p:nvPr/>
        </p:nvPicPr>
        <p:blipFill>
          <a:blip r:embed="rId3"/>
          <a:stretch>
            <a:fillRect/>
          </a:stretch>
        </p:blipFill>
        <p:spPr>
          <a:xfrm>
            <a:off x="355079" y="1597193"/>
            <a:ext cx="4911022" cy="4658587"/>
          </a:xfrm>
          <a:prstGeom prst="rect">
            <a:avLst/>
          </a:prstGeom>
          <a:ln>
            <a:solidFill>
              <a:schemeClr val="tx1"/>
            </a:solidFill>
          </a:ln>
        </p:spPr>
      </p:pic>
      <p:pic>
        <p:nvPicPr>
          <p:cNvPr id="3" name="Picture 2">
            <a:extLst>
              <a:ext uri="{FF2B5EF4-FFF2-40B4-BE49-F238E27FC236}">
                <a16:creationId xmlns:a16="http://schemas.microsoft.com/office/drawing/2014/main" id="{B6F70C12-E38B-4F37-9458-A65A74FAA306}"/>
              </a:ext>
            </a:extLst>
          </p:cNvPr>
          <p:cNvPicPr>
            <a:picLocks noChangeAspect="1"/>
          </p:cNvPicPr>
          <p:nvPr/>
        </p:nvPicPr>
        <p:blipFill>
          <a:blip r:embed="rId4"/>
          <a:stretch>
            <a:fillRect/>
          </a:stretch>
        </p:blipFill>
        <p:spPr>
          <a:xfrm>
            <a:off x="5649443" y="2314636"/>
            <a:ext cx="2933718" cy="1597829"/>
          </a:xfrm>
          <a:prstGeom prst="rect">
            <a:avLst/>
          </a:prstGeom>
          <a:ln>
            <a:solidFill>
              <a:schemeClr val="tx1"/>
            </a:solidFill>
          </a:ln>
        </p:spPr>
      </p:pic>
      <p:sp>
        <p:nvSpPr>
          <p:cNvPr id="5" name="Rectangle 4">
            <a:extLst>
              <a:ext uri="{FF2B5EF4-FFF2-40B4-BE49-F238E27FC236}">
                <a16:creationId xmlns:a16="http://schemas.microsoft.com/office/drawing/2014/main" id="{F3903557-1B28-4E99-8C1F-80F53D68B55C}"/>
              </a:ext>
            </a:extLst>
          </p:cNvPr>
          <p:cNvSpPr/>
          <p:nvPr/>
        </p:nvSpPr>
        <p:spPr>
          <a:xfrm>
            <a:off x="7874876" y="3208283"/>
            <a:ext cx="236483" cy="22071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E14FC895-E6A0-4A98-8883-163E0FD43464}"/>
                  </a:ext>
                </a:extLst>
              </p:cNvPr>
              <p:cNvSpPr txBox="1"/>
              <p:nvPr/>
            </p:nvSpPr>
            <p:spPr>
              <a:xfrm>
                <a:off x="2246338" y="1228905"/>
                <a:ext cx="13657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𝒗</m:t>
                          </m:r>
                          <m:r>
                            <a:rPr lang="en-US" i="1">
                              <a:latin typeface="Cambria Math" panose="02040503050406030204" pitchFamily="18" charset="0"/>
                            </a:rPr>
                            <m:t>,</m:t>
                          </m:r>
                          <m:r>
                            <a:rPr lang="en-US" b="1" i="1" smtClean="0">
                              <a:latin typeface="Cambria Math" panose="02040503050406030204" pitchFamily="18" charset="0"/>
                            </a:rPr>
                            <m:t>𝒗</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r>
                                <a:rPr lang="en-US" b="1" i="1" smtClean="0">
                                  <a:latin typeface="Cambria Math" panose="02040503050406030204" pitchFamily="18" charset="0"/>
                                </a:rPr>
                                <m:t>𝒗</m:t>
                              </m:r>
                            </m:e>
                          </m:d>
                        </m:e>
                        <m:sup>
                          <m:r>
                            <a:rPr lang="en-US" b="0" i="1" smtClean="0">
                              <a:latin typeface="Cambria Math" panose="02040503050406030204" pitchFamily="18" charset="0"/>
                            </a:rPr>
                            <m:t>2</m:t>
                          </m:r>
                        </m:sup>
                      </m:sSup>
                    </m:oMath>
                  </m:oMathPara>
                </a14:m>
                <a:endParaRPr lang="en-US" dirty="0"/>
              </a:p>
            </p:txBody>
          </p:sp>
        </mc:Choice>
        <mc:Fallback xmlns="">
          <p:sp>
            <p:nvSpPr>
              <p:cNvPr id="66" name="TextBox 65">
                <a:extLst>
                  <a:ext uri="{FF2B5EF4-FFF2-40B4-BE49-F238E27FC236}">
                    <a16:creationId xmlns:a16="http://schemas.microsoft.com/office/drawing/2014/main" id="{E14FC895-E6A0-4A98-8883-163E0FD43464}"/>
                  </a:ext>
                </a:extLst>
              </p:cNvPr>
              <p:cNvSpPr txBox="1">
                <a:spLocks noRot="1" noChangeAspect="1" noMove="1" noResize="1" noEditPoints="1" noAdjustHandles="1" noChangeArrowheads="1" noChangeShapeType="1" noTextEdit="1"/>
              </p:cNvSpPr>
              <p:nvPr/>
            </p:nvSpPr>
            <p:spPr>
              <a:xfrm>
                <a:off x="2246338" y="1228905"/>
                <a:ext cx="1365758" cy="276999"/>
              </a:xfrm>
              <a:prstGeom prst="rect">
                <a:avLst/>
              </a:prstGeom>
              <a:blipFill>
                <a:blip r:embed="rId5"/>
                <a:stretch>
                  <a:fillRect t="-4444" r="-1778"/>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0B7094E-0656-4C69-ADA4-90613028BE3A}"/>
              </a:ext>
            </a:extLst>
          </p:cNvPr>
          <p:cNvSpPr txBox="1"/>
          <p:nvPr/>
        </p:nvSpPr>
        <p:spPr>
          <a:xfrm>
            <a:off x="6113532" y="4861991"/>
            <a:ext cx="2186996" cy="1200329"/>
          </a:xfrm>
          <a:prstGeom prst="rect">
            <a:avLst/>
          </a:prstGeom>
          <a:noFill/>
        </p:spPr>
        <p:txBody>
          <a:bodyPr wrap="square" rtlCol="0">
            <a:spAutoFit/>
          </a:bodyPr>
          <a:lstStyle/>
          <a:p>
            <a:pPr algn="ctr"/>
            <a:r>
              <a:rPr lang="en-US" b="1" dirty="0">
                <a:solidFill>
                  <a:srgbClr val="00B050"/>
                </a:solidFill>
              </a:rPr>
              <a:t>Transposing</a:t>
            </a:r>
            <a:r>
              <a:rPr lang="en-US" dirty="0">
                <a:solidFill>
                  <a:srgbClr val="00B050"/>
                </a:solidFill>
              </a:rPr>
              <a:t> a </a:t>
            </a:r>
            <a:r>
              <a:rPr lang="en-US" u="sng" dirty="0">
                <a:solidFill>
                  <a:srgbClr val="00B050"/>
                </a:solidFill>
              </a:rPr>
              <a:t>vector</a:t>
            </a:r>
            <a:r>
              <a:rPr lang="en-US" dirty="0">
                <a:solidFill>
                  <a:srgbClr val="00B050"/>
                </a:solidFill>
              </a:rPr>
              <a:t> (which is inherently one-dimensional) really does </a:t>
            </a:r>
            <a:r>
              <a:rPr lang="en-US" i="1" dirty="0">
                <a:solidFill>
                  <a:srgbClr val="00B050"/>
                </a:solidFill>
              </a:rPr>
              <a:t>nothing</a:t>
            </a:r>
            <a:r>
              <a:rPr lang="en-US" dirty="0">
                <a:solidFill>
                  <a:srgbClr val="00B050"/>
                </a:solidFill>
              </a:rPr>
              <a:t> </a:t>
            </a:r>
          </a:p>
        </p:txBody>
      </p:sp>
      <p:sp>
        <p:nvSpPr>
          <p:cNvPr id="9" name="Rectangle 8">
            <a:extLst>
              <a:ext uri="{FF2B5EF4-FFF2-40B4-BE49-F238E27FC236}">
                <a16:creationId xmlns:a16="http://schemas.microsoft.com/office/drawing/2014/main" id="{BC563B1E-C84F-40A0-A9B9-0CF6BF90772E}"/>
              </a:ext>
            </a:extLst>
          </p:cNvPr>
          <p:cNvSpPr/>
          <p:nvPr/>
        </p:nvSpPr>
        <p:spPr>
          <a:xfrm>
            <a:off x="1860331" y="3534085"/>
            <a:ext cx="268264" cy="246279"/>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onnector: Elbow 9">
            <a:extLst>
              <a:ext uri="{FF2B5EF4-FFF2-40B4-BE49-F238E27FC236}">
                <a16:creationId xmlns:a16="http://schemas.microsoft.com/office/drawing/2014/main" id="{E281383B-4AD1-47F9-A6FA-CC99C9F7BAA3}"/>
              </a:ext>
            </a:extLst>
          </p:cNvPr>
          <p:cNvCxnSpPr>
            <a:cxnSpLocks/>
            <a:stCxn id="9" idx="2"/>
            <a:endCxn id="8" idx="1"/>
          </p:cNvCxnSpPr>
          <p:nvPr/>
        </p:nvCxnSpPr>
        <p:spPr>
          <a:xfrm rot="16200000" flipH="1">
            <a:off x="3213101" y="2561725"/>
            <a:ext cx="1681792" cy="4119069"/>
          </a:xfrm>
          <a:prstGeom prst="bentConnector2">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0590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16" presetClass="entr" presetSubtype="21"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D91852F-1BF3-48F0-9451-9B7C58136411}"/>
              </a:ext>
            </a:extLst>
          </p:cNvPr>
          <p:cNvPicPr>
            <a:picLocks noChangeAspect="1"/>
          </p:cNvPicPr>
          <p:nvPr/>
        </p:nvPicPr>
        <p:blipFill>
          <a:blip r:embed="rId3"/>
          <a:stretch>
            <a:fillRect/>
          </a:stretch>
        </p:blipFill>
        <p:spPr>
          <a:xfrm>
            <a:off x="5585741" y="2314636"/>
            <a:ext cx="3043834" cy="1731836"/>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73</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2 – complex_matrices.ipynb</a:t>
            </a:r>
          </a:p>
        </p:txBody>
      </p:sp>
      <p:sp>
        <p:nvSpPr>
          <p:cNvPr id="5" name="Rectangle 4">
            <a:extLst>
              <a:ext uri="{FF2B5EF4-FFF2-40B4-BE49-F238E27FC236}">
                <a16:creationId xmlns:a16="http://schemas.microsoft.com/office/drawing/2014/main" id="{F3903557-1B28-4E99-8C1F-80F53D68B55C}"/>
              </a:ext>
            </a:extLst>
          </p:cNvPr>
          <p:cNvSpPr/>
          <p:nvPr/>
        </p:nvSpPr>
        <p:spPr>
          <a:xfrm>
            <a:off x="7084009" y="3113410"/>
            <a:ext cx="236483" cy="22071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6309133-92A4-4703-8963-1151D1433B97}"/>
              </a:ext>
            </a:extLst>
          </p:cNvPr>
          <p:cNvPicPr>
            <a:picLocks noChangeAspect="1"/>
          </p:cNvPicPr>
          <p:nvPr/>
        </p:nvPicPr>
        <p:blipFill>
          <a:blip r:embed="rId4"/>
          <a:stretch>
            <a:fillRect/>
          </a:stretch>
        </p:blipFill>
        <p:spPr>
          <a:xfrm>
            <a:off x="331431" y="1991264"/>
            <a:ext cx="4919128" cy="3983800"/>
          </a:xfrm>
          <a:prstGeom prst="rect">
            <a:avLst/>
          </a:prstGeom>
          <a:ln>
            <a:solidFill>
              <a:schemeClr val="tx1"/>
            </a:solidFill>
          </a:ln>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2D6273B-31FE-4E66-9AF5-9E9FF0D33FD4}"/>
                  </a:ext>
                </a:extLst>
              </p:cNvPr>
              <p:cNvSpPr txBox="1"/>
              <p:nvPr/>
            </p:nvSpPr>
            <p:spPr>
              <a:xfrm>
                <a:off x="2078011" y="1569933"/>
                <a:ext cx="1425967" cy="2932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𝒗</m:t>
                          </m:r>
                          <m:r>
                            <a:rPr lang="en-US" i="1">
                              <a:latin typeface="Cambria Math" panose="02040503050406030204" pitchFamily="18" charset="0"/>
                            </a:rPr>
                            <m:t>,</m:t>
                          </m:r>
                          <m:r>
                            <a:rPr lang="en-US" b="1" i="1" smtClean="0">
                              <a:latin typeface="Cambria Math" panose="02040503050406030204" pitchFamily="18" charset="0"/>
                            </a:rPr>
                            <m:t>𝒗</m:t>
                          </m:r>
                        </m:e>
                      </m:d>
                      <m:r>
                        <a:rPr lang="en-US" i="1">
                          <a:latin typeface="Cambria Math" panose="02040503050406030204" pitchFamily="18" charset="0"/>
                        </a:rPr>
                        <m:t>=</m:t>
                      </m:r>
                      <m:acc>
                        <m:accPr>
                          <m:chr m:val="̅"/>
                          <m:ctrlPr>
                            <a:rPr lang="en-US" i="1" smtClean="0">
                              <a:latin typeface="Cambria Math" panose="02040503050406030204" pitchFamily="18" charset="0"/>
                            </a:rPr>
                          </m:ctrlPr>
                        </m:accPr>
                        <m:e>
                          <m:d>
                            <m:dPr>
                              <m:begChr m:val="⟨"/>
                              <m:endChr m:val="⟩"/>
                              <m:ctrlPr>
                                <a:rPr lang="en-US" i="1">
                                  <a:latin typeface="Cambria Math" panose="02040503050406030204" pitchFamily="18" charset="0"/>
                                </a:rPr>
                              </m:ctrlPr>
                            </m:dPr>
                            <m:e>
                              <m:r>
                                <a:rPr lang="en-US" b="1" i="1" smtClean="0">
                                  <a:latin typeface="Cambria Math" panose="02040503050406030204" pitchFamily="18" charset="0"/>
                                </a:rPr>
                                <m:t>𝒗</m:t>
                              </m:r>
                              <m:r>
                                <a:rPr lang="en-US" i="1">
                                  <a:latin typeface="Cambria Math" panose="02040503050406030204" pitchFamily="18" charset="0"/>
                                </a:rPr>
                                <m:t>,</m:t>
                              </m:r>
                              <m:r>
                                <a:rPr lang="en-US" b="1" i="1" smtClean="0">
                                  <a:latin typeface="Cambria Math" panose="02040503050406030204" pitchFamily="18" charset="0"/>
                                </a:rPr>
                                <m:t>𝒗</m:t>
                              </m:r>
                            </m:e>
                          </m:d>
                        </m:e>
                      </m:acc>
                    </m:oMath>
                  </m:oMathPara>
                </a14:m>
                <a:endParaRPr lang="en-US" dirty="0"/>
              </a:p>
            </p:txBody>
          </p:sp>
        </mc:Choice>
        <mc:Fallback xmlns="">
          <p:sp>
            <p:nvSpPr>
              <p:cNvPr id="12" name="TextBox 11">
                <a:extLst>
                  <a:ext uri="{FF2B5EF4-FFF2-40B4-BE49-F238E27FC236}">
                    <a16:creationId xmlns:a16="http://schemas.microsoft.com/office/drawing/2014/main" id="{52D6273B-31FE-4E66-9AF5-9E9FF0D33FD4}"/>
                  </a:ext>
                </a:extLst>
              </p:cNvPr>
              <p:cNvSpPr txBox="1">
                <a:spLocks noRot="1" noChangeAspect="1" noMove="1" noResize="1" noEditPoints="1" noAdjustHandles="1" noChangeArrowheads="1" noChangeShapeType="1" noTextEdit="1"/>
              </p:cNvSpPr>
              <p:nvPr/>
            </p:nvSpPr>
            <p:spPr>
              <a:xfrm>
                <a:off x="2078011" y="1569933"/>
                <a:ext cx="1425967" cy="293222"/>
              </a:xfrm>
              <a:prstGeom prst="rect">
                <a:avLst/>
              </a:prstGeom>
              <a:blipFill>
                <a:blip r:embed="rId5"/>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628E791E-B042-4C36-804B-676586D4BDB5}"/>
              </a:ext>
            </a:extLst>
          </p:cNvPr>
          <p:cNvSpPr/>
          <p:nvPr/>
        </p:nvSpPr>
        <p:spPr>
          <a:xfrm>
            <a:off x="477406" y="2360596"/>
            <a:ext cx="3605864" cy="2462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0185AFD-3AD5-5865-85AE-F39DF71EF1BF}"/>
              </a:ext>
            </a:extLst>
          </p:cNvPr>
          <p:cNvSpPr txBox="1"/>
          <p:nvPr/>
        </p:nvSpPr>
        <p:spPr>
          <a:xfrm>
            <a:off x="2167759" y="125123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11" name="TextBox 10">
            <a:extLst>
              <a:ext uri="{FF2B5EF4-FFF2-40B4-BE49-F238E27FC236}">
                <a16:creationId xmlns:a16="http://schemas.microsoft.com/office/drawing/2014/main" id="{628EEB63-0540-6744-5E89-B335E4D87526}"/>
              </a:ext>
            </a:extLst>
          </p:cNvPr>
          <p:cNvSpPr txBox="1"/>
          <p:nvPr/>
        </p:nvSpPr>
        <p:spPr>
          <a:xfrm>
            <a:off x="2989807" y="1227358"/>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grpSp>
        <p:nvGrpSpPr>
          <p:cNvPr id="13" name="Group 12">
            <a:extLst>
              <a:ext uri="{FF2B5EF4-FFF2-40B4-BE49-F238E27FC236}">
                <a16:creationId xmlns:a16="http://schemas.microsoft.com/office/drawing/2014/main" id="{5E1927B3-E357-696A-B5B6-953449080412}"/>
              </a:ext>
            </a:extLst>
          </p:cNvPr>
          <p:cNvGrpSpPr/>
          <p:nvPr/>
        </p:nvGrpSpPr>
        <p:grpSpPr>
          <a:xfrm>
            <a:off x="3772006" y="3879937"/>
            <a:ext cx="1076632" cy="369332"/>
            <a:chOff x="4968362" y="2079211"/>
            <a:chExt cx="1076632" cy="369332"/>
          </a:xfrm>
        </p:grpSpPr>
        <p:cxnSp>
          <p:nvCxnSpPr>
            <p:cNvPr id="14" name="Straight Arrow Connector 13">
              <a:extLst>
                <a:ext uri="{FF2B5EF4-FFF2-40B4-BE49-F238E27FC236}">
                  <a16:creationId xmlns:a16="http://schemas.microsoft.com/office/drawing/2014/main" id="{C0060622-6836-CBEE-30B1-453A40E29B5F}"/>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8572530-86EF-8AD7-F344-531FE04AFFC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7" name="Group 16">
            <a:extLst>
              <a:ext uri="{FF2B5EF4-FFF2-40B4-BE49-F238E27FC236}">
                <a16:creationId xmlns:a16="http://schemas.microsoft.com/office/drawing/2014/main" id="{A8B24CF5-41EE-0EEB-DB69-023580190594}"/>
              </a:ext>
            </a:extLst>
          </p:cNvPr>
          <p:cNvGrpSpPr/>
          <p:nvPr/>
        </p:nvGrpSpPr>
        <p:grpSpPr>
          <a:xfrm>
            <a:off x="4331377" y="5303166"/>
            <a:ext cx="1076632" cy="369332"/>
            <a:chOff x="4704120" y="2356972"/>
            <a:chExt cx="1076632" cy="369332"/>
          </a:xfrm>
        </p:grpSpPr>
        <p:cxnSp>
          <p:nvCxnSpPr>
            <p:cNvPr id="18" name="Straight Arrow Connector 17">
              <a:extLst>
                <a:ext uri="{FF2B5EF4-FFF2-40B4-BE49-F238E27FC236}">
                  <a16:creationId xmlns:a16="http://schemas.microsoft.com/office/drawing/2014/main" id="{D83DD24D-D83E-446D-025E-358392EDB33F}"/>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FF02043-BA0C-E47D-B67A-3EC6CC516E16}"/>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0" name="Group 19">
            <a:extLst>
              <a:ext uri="{FF2B5EF4-FFF2-40B4-BE49-F238E27FC236}">
                <a16:creationId xmlns:a16="http://schemas.microsoft.com/office/drawing/2014/main" id="{8B221890-56FA-DA47-457C-1408E76D848E}"/>
              </a:ext>
            </a:extLst>
          </p:cNvPr>
          <p:cNvGrpSpPr/>
          <p:nvPr/>
        </p:nvGrpSpPr>
        <p:grpSpPr>
          <a:xfrm>
            <a:off x="7836181" y="3015453"/>
            <a:ext cx="1076632" cy="369332"/>
            <a:chOff x="4968362" y="2079211"/>
            <a:chExt cx="1076632" cy="369332"/>
          </a:xfrm>
        </p:grpSpPr>
        <p:cxnSp>
          <p:nvCxnSpPr>
            <p:cNvPr id="21" name="Straight Arrow Connector 20">
              <a:extLst>
                <a:ext uri="{FF2B5EF4-FFF2-40B4-BE49-F238E27FC236}">
                  <a16:creationId xmlns:a16="http://schemas.microsoft.com/office/drawing/2014/main" id="{E4BE29C0-0F77-39AA-A7B5-B263F8F038A3}"/>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DFFF58B-B8BC-A869-D397-617F4F9FD403}"/>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3" name="Group 22">
            <a:extLst>
              <a:ext uri="{FF2B5EF4-FFF2-40B4-BE49-F238E27FC236}">
                <a16:creationId xmlns:a16="http://schemas.microsoft.com/office/drawing/2014/main" id="{0DA965E5-6B3F-E9AF-5425-B4AAE6898469}"/>
              </a:ext>
            </a:extLst>
          </p:cNvPr>
          <p:cNvGrpSpPr/>
          <p:nvPr/>
        </p:nvGrpSpPr>
        <p:grpSpPr>
          <a:xfrm>
            <a:off x="8087710" y="3898493"/>
            <a:ext cx="633374" cy="699742"/>
            <a:chOff x="5047900" y="2141349"/>
            <a:chExt cx="633374" cy="699742"/>
          </a:xfrm>
        </p:grpSpPr>
        <p:cxnSp>
          <p:nvCxnSpPr>
            <p:cNvPr id="24" name="Straight Arrow Connector 23">
              <a:extLst>
                <a:ext uri="{FF2B5EF4-FFF2-40B4-BE49-F238E27FC236}">
                  <a16:creationId xmlns:a16="http://schemas.microsoft.com/office/drawing/2014/main" id="{470217C9-4291-61AC-6C38-3496304F4CF9}"/>
                </a:ext>
              </a:extLst>
            </p:cNvPr>
            <p:cNvCxnSpPr>
              <a:cxnSpLocks/>
            </p:cNvCxnSpPr>
            <p:nvPr/>
          </p:nvCxnSpPr>
          <p:spPr>
            <a:xfrm flipH="1" flipV="1">
              <a:off x="5047900" y="2141349"/>
              <a:ext cx="349394" cy="4002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069B737-8403-B384-CDA4-061294A708A1}"/>
                </a:ext>
              </a:extLst>
            </p:cNvPr>
            <p:cNvSpPr txBox="1"/>
            <p:nvPr/>
          </p:nvSpPr>
          <p:spPr>
            <a:xfrm>
              <a:off x="5297816" y="24717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8" name="Rectangle 7">
            <a:extLst>
              <a:ext uri="{FF2B5EF4-FFF2-40B4-BE49-F238E27FC236}">
                <a16:creationId xmlns:a16="http://schemas.microsoft.com/office/drawing/2014/main" id="{5FD1C1CD-4EB8-72C9-3171-EE6863807109}"/>
              </a:ext>
            </a:extLst>
          </p:cNvPr>
          <p:cNvSpPr/>
          <p:nvPr/>
        </p:nvSpPr>
        <p:spPr>
          <a:xfrm>
            <a:off x="1543050" y="5376042"/>
            <a:ext cx="192881" cy="224658"/>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0CFBDF0-F252-7468-17B1-5D0D7899AAE4}"/>
              </a:ext>
            </a:extLst>
          </p:cNvPr>
          <p:cNvSpPr/>
          <p:nvPr/>
        </p:nvSpPr>
        <p:spPr>
          <a:xfrm>
            <a:off x="2508472" y="5375503"/>
            <a:ext cx="192881" cy="224658"/>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325098F5-801A-CD7C-20C2-EE6FBA7C2679}"/>
              </a:ext>
            </a:extLst>
          </p:cNvPr>
          <p:cNvSpPr txBox="1"/>
          <p:nvPr/>
        </p:nvSpPr>
        <p:spPr>
          <a:xfrm>
            <a:off x="1380361" y="6131482"/>
            <a:ext cx="5405818" cy="369332"/>
          </a:xfrm>
          <a:prstGeom prst="rect">
            <a:avLst/>
          </a:prstGeom>
          <a:noFill/>
        </p:spPr>
        <p:txBody>
          <a:bodyPr wrap="square">
            <a:spAutoFit/>
          </a:bodyPr>
          <a:lstStyle/>
          <a:p>
            <a:r>
              <a:rPr lang="en-US" dirty="0">
                <a:hlinkClick r:id="rId6"/>
              </a:rPr>
              <a:t>What are the differences between $...$ and $$...$$ ???</a:t>
            </a:r>
            <a:r>
              <a:rPr lang="en-US" dirty="0"/>
              <a:t> </a:t>
            </a:r>
          </a:p>
        </p:txBody>
      </p:sp>
    </p:spTree>
    <p:extLst>
      <p:ext uri="{BB962C8B-B14F-4D97-AF65-F5344CB8AC3E}">
        <p14:creationId xmlns:p14="http://schemas.microsoft.com/office/powerpoint/2010/main" val="935539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2" presetClass="entr" presetSubtype="1"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500" fill="hold"/>
                                        <p:tgtEl>
                                          <p:spTgt spid="10"/>
                                        </p:tgtEl>
                                        <p:attrNameLst>
                                          <p:attrName>ppt_x</p:attrName>
                                        </p:attrNameLst>
                                      </p:cBhvr>
                                      <p:tavLst>
                                        <p:tav tm="0">
                                          <p:val>
                                            <p:strVal val="#ppt_x"/>
                                          </p:val>
                                        </p:tav>
                                        <p:tav tm="100000">
                                          <p:val>
                                            <p:strVal val="#ppt_x"/>
                                          </p:val>
                                        </p:tav>
                                      </p:tavLst>
                                    </p:anim>
                                    <p:anim calcmode="lin" valueType="num">
                                      <p:cBhvr additive="base">
                                        <p:cTn id="11" dur="500" fill="hold"/>
                                        <p:tgtEl>
                                          <p:spTgt spid="10"/>
                                        </p:tgtEl>
                                        <p:attrNameLst>
                                          <p:attrName>ppt_y</p:attrName>
                                        </p:attrNameLst>
                                      </p:cBhvr>
                                      <p:tavLst>
                                        <p:tav tm="0">
                                          <p:val>
                                            <p:strVal val="0-#ppt_h/2"/>
                                          </p:val>
                                        </p:tav>
                                        <p:tav tm="100000">
                                          <p:val>
                                            <p:strVal val="#ppt_y"/>
                                          </p:val>
                                        </p:tav>
                                      </p:tavLst>
                                    </p:anim>
                                  </p:childTnLst>
                                </p:cTn>
                              </p:par>
                            </p:childTnLst>
                          </p:cTn>
                        </p:par>
                        <p:par>
                          <p:cTn id="12" fill="hold">
                            <p:stCondLst>
                              <p:cond delay="500"/>
                            </p:stCondLst>
                            <p:childTnLst>
                              <p:par>
                                <p:cTn id="13" presetID="2" presetClass="entr" presetSubtype="1"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0-#ppt_h/2"/>
                                          </p:val>
                                        </p:tav>
                                        <p:tav tm="100000">
                                          <p:val>
                                            <p:strVal val="#ppt_y"/>
                                          </p:val>
                                        </p:tav>
                                      </p:tavLst>
                                    </p:anim>
                                  </p:childTnLst>
                                </p:cTn>
                              </p:par>
                            </p:childTnLst>
                          </p:cTn>
                        </p:par>
                        <p:par>
                          <p:cTn id="17" fill="hold">
                            <p:stCondLst>
                              <p:cond delay="1000"/>
                            </p:stCondLst>
                            <p:childTnLst>
                              <p:par>
                                <p:cTn id="18" presetID="1"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par>
                          <p:cTn id="20" fill="hold">
                            <p:stCondLst>
                              <p:cond delay="1000"/>
                            </p:stCondLst>
                            <p:childTnLst>
                              <p:par>
                                <p:cTn id="21" presetID="16" presetClass="entr" presetSubtype="21"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barn(inVertical)">
                                      <p:cBhvr>
                                        <p:cTn id="23" dur="500"/>
                                        <p:tgtEl>
                                          <p:spTgt spid="16"/>
                                        </p:tgtEl>
                                      </p:cBhvr>
                                    </p:animEffect>
                                  </p:childTnLst>
                                </p:cTn>
                              </p:par>
                            </p:childTnLst>
                          </p:cTn>
                        </p:par>
                        <p:par>
                          <p:cTn id="24" fill="hold">
                            <p:stCondLst>
                              <p:cond delay="1500"/>
                            </p:stCondLst>
                            <p:childTnLst>
                              <p:par>
                                <p:cTn id="25" presetID="1"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right)">
                                      <p:cBhvr>
                                        <p:cTn id="31" dur="500"/>
                                        <p:tgtEl>
                                          <p:spTgt spid="13"/>
                                        </p:tgtEl>
                                      </p:cBhvr>
                                    </p:animEffect>
                                  </p:childTnLst>
                                </p:cTn>
                              </p:par>
                            </p:childTnLst>
                          </p:cTn>
                        </p:par>
                        <p:par>
                          <p:cTn id="32" fill="hold">
                            <p:stCondLst>
                              <p:cond delay="500"/>
                            </p:stCondLst>
                            <p:childTnLst>
                              <p:par>
                                <p:cTn id="33" presetID="22" presetClass="entr" presetSubtype="2" fill="hold"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right)">
                                      <p:cBhvr>
                                        <p:cTn id="35" dur="500"/>
                                        <p:tgtEl>
                                          <p:spTgt spid="20"/>
                                        </p:tgtEl>
                                      </p:cBhvr>
                                    </p:animEffect>
                                  </p:childTnLst>
                                </p:cTn>
                              </p:par>
                            </p:childTnLst>
                          </p:cTn>
                        </p:par>
                        <p:par>
                          <p:cTn id="36" fill="hold">
                            <p:stCondLst>
                              <p:cond delay="1000"/>
                            </p:stCondLst>
                            <p:childTnLst>
                              <p:par>
                                <p:cTn id="37" presetID="2" presetClass="entr" presetSubtype="1" fill="hold" grpId="0" nodeType="after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right)">
                                      <p:cBhvr>
                                        <p:cTn id="45" dur="500"/>
                                        <p:tgtEl>
                                          <p:spTgt spid="17"/>
                                        </p:tgtEl>
                                      </p:cBhvr>
                                    </p:animEffect>
                                  </p:childTnLst>
                                </p:cTn>
                              </p:par>
                            </p:childTnLst>
                          </p:cTn>
                        </p:par>
                        <p:par>
                          <p:cTn id="46" fill="hold">
                            <p:stCondLst>
                              <p:cond delay="500"/>
                            </p:stCondLst>
                            <p:childTnLst>
                              <p:par>
                                <p:cTn id="47" presetID="22" presetClass="entr" presetSubtype="2" fill="hold" nodeType="after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wipe(right)">
                                      <p:cBhvr>
                                        <p:cTn id="49" dur="500"/>
                                        <p:tgtEl>
                                          <p:spTgt spid="23"/>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barn(inVertical)">
                                      <p:cBhvr>
                                        <p:cTn id="54" dur="500"/>
                                        <p:tgtEl>
                                          <p:spTgt spid="26"/>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barn(inVertical)">
                                      <p:cBhvr>
                                        <p:cTn id="57" dur="500"/>
                                        <p:tgtEl>
                                          <p:spTgt spid="8"/>
                                        </p:tgtEl>
                                      </p:cBhvr>
                                    </p:animEffect>
                                  </p:childTnLst>
                                </p:cTn>
                              </p:par>
                            </p:childTnLst>
                          </p:cTn>
                        </p:par>
                        <p:par>
                          <p:cTn id="58" fill="hold">
                            <p:stCondLst>
                              <p:cond delay="500"/>
                            </p:stCondLst>
                            <p:childTnLst>
                              <p:par>
                                <p:cTn id="59" presetID="2" presetClass="entr" presetSubtype="4" fill="hold" grpId="0" nodeType="afterEffect">
                                  <p:stCondLst>
                                    <p:cond delay="0"/>
                                  </p:stCondLst>
                                  <p:childTnLst>
                                    <p:set>
                                      <p:cBhvr>
                                        <p:cTn id="60" dur="1" fill="hold">
                                          <p:stCondLst>
                                            <p:cond delay="0"/>
                                          </p:stCondLst>
                                        </p:cTn>
                                        <p:tgtEl>
                                          <p:spTgt spid="28"/>
                                        </p:tgtEl>
                                        <p:attrNameLst>
                                          <p:attrName>style.visibility</p:attrName>
                                        </p:attrNameLst>
                                      </p:cBhvr>
                                      <p:to>
                                        <p:strVal val="visible"/>
                                      </p:to>
                                    </p:set>
                                    <p:anim calcmode="lin" valueType="num">
                                      <p:cBhvr additive="base">
                                        <p:cTn id="61" dur="500" fill="hold"/>
                                        <p:tgtEl>
                                          <p:spTgt spid="28"/>
                                        </p:tgtEl>
                                        <p:attrNameLst>
                                          <p:attrName>ppt_x</p:attrName>
                                        </p:attrNameLst>
                                      </p:cBhvr>
                                      <p:tavLst>
                                        <p:tav tm="0">
                                          <p:val>
                                            <p:strVal val="#ppt_x"/>
                                          </p:val>
                                        </p:tav>
                                        <p:tav tm="100000">
                                          <p:val>
                                            <p:strVal val="#ppt_x"/>
                                          </p:val>
                                        </p:tav>
                                      </p:tavLst>
                                    </p:anim>
                                    <p:anim calcmode="lin" valueType="num">
                                      <p:cBhvr additive="base">
                                        <p:cTn id="6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p:bldP spid="16" grpId="0" animBg="1"/>
      <p:bldP spid="10" grpId="0"/>
      <p:bldP spid="11" grpId="0"/>
      <p:bldP spid="8" grpId="0" animBg="1"/>
      <p:bldP spid="26" grpId="0" animBg="1"/>
      <p:bldP spid="2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95FEF32-E1D3-40FF-9E12-E04C410357A0}"/>
              </a:ext>
            </a:extLst>
          </p:cNvPr>
          <p:cNvPicPr>
            <a:picLocks noChangeAspect="1"/>
          </p:cNvPicPr>
          <p:nvPr/>
        </p:nvPicPr>
        <p:blipFill>
          <a:blip r:embed="rId3"/>
          <a:stretch>
            <a:fillRect/>
          </a:stretch>
        </p:blipFill>
        <p:spPr>
          <a:xfrm>
            <a:off x="5319917" y="2269469"/>
            <a:ext cx="3664076" cy="2555545"/>
          </a:xfrm>
          <a:prstGeom prst="rect">
            <a:avLst/>
          </a:prstGeom>
        </p:spPr>
      </p:pic>
      <p:pic>
        <p:nvPicPr>
          <p:cNvPr id="3" name="Picture 2">
            <a:extLst>
              <a:ext uri="{FF2B5EF4-FFF2-40B4-BE49-F238E27FC236}">
                <a16:creationId xmlns:a16="http://schemas.microsoft.com/office/drawing/2014/main" id="{E43FD738-3258-42DD-A1F3-EE48746FCBE8}"/>
              </a:ext>
            </a:extLst>
          </p:cNvPr>
          <p:cNvPicPr>
            <a:picLocks noChangeAspect="1"/>
          </p:cNvPicPr>
          <p:nvPr/>
        </p:nvPicPr>
        <p:blipFill>
          <a:blip r:embed="rId4"/>
          <a:stretch>
            <a:fillRect/>
          </a:stretch>
        </p:blipFill>
        <p:spPr>
          <a:xfrm>
            <a:off x="331431" y="1979971"/>
            <a:ext cx="4558189" cy="4247403"/>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74</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3 – complex_matrices.ipynb</a:t>
            </a:r>
          </a:p>
        </p:txBody>
      </p:sp>
      <p:sp>
        <p:nvSpPr>
          <p:cNvPr id="5" name="Rectangle 4">
            <a:extLst>
              <a:ext uri="{FF2B5EF4-FFF2-40B4-BE49-F238E27FC236}">
                <a16:creationId xmlns:a16="http://schemas.microsoft.com/office/drawing/2014/main" id="{F3903557-1B28-4E99-8C1F-80F53D68B55C}"/>
              </a:ext>
            </a:extLst>
          </p:cNvPr>
          <p:cNvSpPr/>
          <p:nvPr/>
        </p:nvSpPr>
        <p:spPr>
          <a:xfrm>
            <a:off x="6683803" y="4604297"/>
            <a:ext cx="308204" cy="22071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DF18B67-1C76-4C30-BF15-80303E2A1BC3}"/>
                  </a:ext>
                </a:extLst>
              </p:cNvPr>
              <p:cNvSpPr txBox="1"/>
              <p:nvPr/>
            </p:nvSpPr>
            <p:spPr>
              <a:xfrm>
                <a:off x="1581878" y="1545191"/>
                <a:ext cx="2057294" cy="2841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r>
                                <a:rPr lang="en-US" b="1" i="1" smtClean="0">
                                  <a:latin typeface="Cambria Math" panose="02040503050406030204" pitchFamily="18" charset="0"/>
                                </a:rPr>
                                <m:t>𝑨</m:t>
                              </m:r>
                              <m:r>
                                <a:rPr lang="en-US" b="0" i="1" smtClean="0">
                                  <a:latin typeface="Cambria Math" panose="02040503050406030204" pitchFamily="18" charset="0"/>
                                </a:rPr>
                                <m:t>+</m:t>
                              </m:r>
                              <m:r>
                                <a:rPr lang="en-US" b="1" i="1" smtClean="0">
                                  <a:latin typeface="Cambria Math" panose="02040503050406030204" pitchFamily="18" charset="0"/>
                                </a:rPr>
                                <m:t>𝑩</m:t>
                              </m:r>
                            </m:e>
                          </m:d>
                        </m:e>
                        <m:sup>
                          <m:r>
                            <a:rPr lang="en-US"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𝑨</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𝑩</m:t>
                          </m:r>
                        </m:e>
                        <m:sup>
                          <m:r>
                            <a:rPr lang="en-US" b="0" i="1" smtClean="0">
                              <a:latin typeface="Cambria Math" panose="02040503050406030204" pitchFamily="18" charset="0"/>
                              <a:ea typeface="Cambria Math" panose="02040503050406030204" pitchFamily="18" charset="0"/>
                            </a:rPr>
                            <m:t>†</m:t>
                          </m:r>
                        </m:sup>
                      </m:sSup>
                    </m:oMath>
                  </m:oMathPara>
                </a14:m>
                <a:endParaRPr lang="en-US" dirty="0"/>
              </a:p>
            </p:txBody>
          </p:sp>
        </mc:Choice>
        <mc:Fallback xmlns="">
          <p:sp>
            <p:nvSpPr>
              <p:cNvPr id="17" name="TextBox 16">
                <a:extLst>
                  <a:ext uri="{FF2B5EF4-FFF2-40B4-BE49-F238E27FC236}">
                    <a16:creationId xmlns:a16="http://schemas.microsoft.com/office/drawing/2014/main" id="{3DF18B67-1C76-4C30-BF15-80303E2A1BC3}"/>
                  </a:ext>
                </a:extLst>
              </p:cNvPr>
              <p:cNvSpPr txBox="1">
                <a:spLocks noRot="1" noChangeAspect="1" noMove="1" noResize="1" noEditPoints="1" noAdjustHandles="1" noChangeArrowheads="1" noChangeShapeType="1" noTextEdit="1"/>
              </p:cNvSpPr>
              <p:nvPr/>
            </p:nvSpPr>
            <p:spPr>
              <a:xfrm>
                <a:off x="1581878" y="1545191"/>
                <a:ext cx="2057294" cy="284117"/>
              </a:xfrm>
              <a:prstGeom prst="rect">
                <a:avLst/>
              </a:prstGeom>
              <a:blipFill>
                <a:blip r:embed="rId5"/>
                <a:stretch>
                  <a:fillRect t="-4255" r="-1183" b="-8511"/>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8B6C66FF-BD3B-4674-8A46-C6D114EF0D89}"/>
              </a:ext>
            </a:extLst>
          </p:cNvPr>
          <p:cNvSpPr/>
          <p:nvPr/>
        </p:nvSpPr>
        <p:spPr>
          <a:xfrm>
            <a:off x="467128" y="2256447"/>
            <a:ext cx="4210495" cy="2462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DC53445C-6F7F-4B60-A0F0-F67745257F78}"/>
              </a:ext>
            </a:extLst>
          </p:cNvPr>
          <p:cNvSpPr txBox="1"/>
          <p:nvPr/>
        </p:nvSpPr>
        <p:spPr>
          <a:xfrm>
            <a:off x="5218388" y="5224081"/>
            <a:ext cx="2930831" cy="1200329"/>
          </a:xfrm>
          <a:prstGeom prst="rect">
            <a:avLst/>
          </a:prstGeom>
          <a:noFill/>
        </p:spPr>
        <p:txBody>
          <a:bodyPr wrap="square" rtlCol="0">
            <a:spAutoFit/>
          </a:bodyPr>
          <a:lstStyle/>
          <a:p>
            <a:pPr algn="ctr"/>
            <a:r>
              <a:rPr lang="en-US" dirty="0">
                <a:solidFill>
                  <a:srgbClr val="7030A0"/>
                </a:solidFill>
              </a:rPr>
              <a:t>There is no simple equality test for </a:t>
            </a:r>
            <a:r>
              <a:rPr lang="en-US" b="1" dirty="0" err="1"/>
              <a:t>numpy</a:t>
            </a:r>
            <a:r>
              <a:rPr lang="en-US" dirty="0">
                <a:solidFill>
                  <a:srgbClr val="7030A0"/>
                </a:solidFill>
              </a:rPr>
              <a:t> matrices so</a:t>
            </a:r>
          </a:p>
          <a:p>
            <a:pPr algn="ctr"/>
            <a:r>
              <a:rPr lang="en-US" dirty="0">
                <a:solidFill>
                  <a:srgbClr val="7030A0"/>
                </a:solidFill>
              </a:rPr>
              <a:t>we must use the </a:t>
            </a:r>
            <a:r>
              <a:rPr lang="en-US" b="1" dirty="0"/>
              <a:t>.all() </a:t>
            </a:r>
            <a:r>
              <a:rPr lang="en-US" dirty="0">
                <a:solidFill>
                  <a:srgbClr val="7030A0"/>
                </a:solidFill>
              </a:rPr>
              <a:t>method after </a:t>
            </a:r>
            <a:r>
              <a:rPr lang="en-US" b="1" dirty="0"/>
              <a:t>.</a:t>
            </a:r>
            <a:r>
              <a:rPr lang="en-US" b="1" dirty="0" err="1"/>
              <a:t>isclose</a:t>
            </a:r>
            <a:r>
              <a:rPr lang="en-US" b="1" dirty="0"/>
              <a:t>()</a:t>
            </a:r>
          </a:p>
        </p:txBody>
      </p:sp>
      <p:cxnSp>
        <p:nvCxnSpPr>
          <p:cNvPr id="24" name="Straight Arrow Connector 23">
            <a:extLst>
              <a:ext uri="{FF2B5EF4-FFF2-40B4-BE49-F238E27FC236}">
                <a16:creationId xmlns:a16="http://schemas.microsoft.com/office/drawing/2014/main" id="{C431F5DD-1B6A-41AF-AB95-2305A7C67B3C}"/>
              </a:ext>
            </a:extLst>
          </p:cNvPr>
          <p:cNvCxnSpPr>
            <a:stCxn id="22" idx="1"/>
          </p:cNvCxnSpPr>
          <p:nvPr/>
        </p:nvCxnSpPr>
        <p:spPr>
          <a:xfrm flipH="1">
            <a:off x="3979239" y="5824246"/>
            <a:ext cx="1239149" cy="786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D38BF61-CE21-4667-A069-05E1A5522A05}"/>
              </a:ext>
            </a:extLst>
          </p:cNvPr>
          <p:cNvSpPr txBox="1"/>
          <p:nvPr/>
        </p:nvSpPr>
        <p:spPr>
          <a:xfrm>
            <a:off x="2146026" y="3665018"/>
            <a:ext cx="2433767" cy="738664"/>
          </a:xfrm>
          <a:prstGeom prst="rect">
            <a:avLst/>
          </a:prstGeom>
          <a:noFill/>
        </p:spPr>
        <p:txBody>
          <a:bodyPr wrap="square" rtlCol="0">
            <a:spAutoFit/>
          </a:bodyPr>
          <a:lstStyle/>
          <a:p>
            <a:pPr algn="ctr"/>
            <a:r>
              <a:rPr lang="en-US" sz="1400" dirty="0">
                <a:solidFill>
                  <a:srgbClr val="FF0000"/>
                </a:solidFill>
              </a:rPr>
              <a:t>Now we do need to use </a:t>
            </a:r>
            <a:r>
              <a:rPr lang="en-US" sz="1400" b="1" dirty="0">
                <a:ln>
                  <a:solidFill>
                    <a:srgbClr val="FF0000"/>
                  </a:solidFill>
                </a:ln>
                <a:solidFill>
                  <a:srgbClr val="FF0000"/>
                </a:solidFill>
              </a:rPr>
              <a:t>.T</a:t>
            </a:r>
            <a:r>
              <a:rPr lang="en-US" sz="1400" dirty="0">
                <a:solidFill>
                  <a:srgbClr val="FF0000"/>
                </a:solidFill>
              </a:rPr>
              <a:t> because we are dealing with 2D arrays (matrices)</a:t>
            </a:r>
          </a:p>
        </p:txBody>
      </p:sp>
      <p:cxnSp>
        <p:nvCxnSpPr>
          <p:cNvPr id="8" name="Straight Arrow Connector 7">
            <a:extLst>
              <a:ext uri="{FF2B5EF4-FFF2-40B4-BE49-F238E27FC236}">
                <a16:creationId xmlns:a16="http://schemas.microsoft.com/office/drawing/2014/main" id="{28828C21-06CC-4BB2-99C1-263C2360D37E}"/>
              </a:ext>
            </a:extLst>
          </p:cNvPr>
          <p:cNvCxnSpPr>
            <a:cxnSpLocks/>
          </p:cNvCxnSpPr>
          <p:nvPr/>
        </p:nvCxnSpPr>
        <p:spPr>
          <a:xfrm flipH="1">
            <a:off x="1671146" y="3878317"/>
            <a:ext cx="622737" cy="2253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2EC384E-6B4C-4D3C-6789-24D5DF5A9B61}"/>
              </a:ext>
            </a:extLst>
          </p:cNvPr>
          <p:cNvSpPr txBox="1"/>
          <p:nvPr/>
        </p:nvSpPr>
        <p:spPr>
          <a:xfrm>
            <a:off x="1779353" y="120986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14" name="TextBox 13">
            <a:extLst>
              <a:ext uri="{FF2B5EF4-FFF2-40B4-BE49-F238E27FC236}">
                <a16:creationId xmlns:a16="http://schemas.microsoft.com/office/drawing/2014/main" id="{6FED2A6E-12FD-0C09-1700-DE1BA1C2D8AB}"/>
              </a:ext>
            </a:extLst>
          </p:cNvPr>
          <p:cNvSpPr txBox="1"/>
          <p:nvPr/>
        </p:nvSpPr>
        <p:spPr>
          <a:xfrm>
            <a:off x="2957954" y="120986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spTree>
    <p:extLst>
      <p:ext uri="{BB962C8B-B14F-4D97-AF65-F5344CB8AC3E}">
        <p14:creationId xmlns:p14="http://schemas.microsoft.com/office/powerpoint/2010/main" val="534481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6" presetClass="entr" presetSubtype="21" fill="hold" grpId="0" nodeType="after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arn(inVertical)">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right)">
                                      <p:cBhvr>
                                        <p:cTn id="19" dur="500"/>
                                        <p:tgtEl>
                                          <p:spTgt spid="22"/>
                                        </p:tgtEl>
                                      </p:cBhvr>
                                    </p:animEffect>
                                  </p:childTnLst>
                                </p:cTn>
                              </p:par>
                            </p:childTnLst>
                          </p:cTn>
                        </p:par>
                        <p:par>
                          <p:cTn id="20" fill="hold">
                            <p:stCondLst>
                              <p:cond delay="500"/>
                            </p:stCondLst>
                            <p:childTnLst>
                              <p:par>
                                <p:cTn id="21" presetID="22" presetClass="entr" presetSubtype="2"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right)">
                                      <p:cBhvr>
                                        <p:cTn id="23" dur="500"/>
                                        <p:tgtEl>
                                          <p:spTgt spid="24"/>
                                        </p:tgtEl>
                                      </p:cBhvr>
                                    </p:animEffect>
                                  </p:childTnLst>
                                </p:cTn>
                              </p:par>
                            </p:childTnLst>
                          </p:cTn>
                        </p:par>
                        <p:par>
                          <p:cTn id="24" fill="hold">
                            <p:stCondLst>
                              <p:cond delay="1000"/>
                            </p:stCondLst>
                            <p:childTnLst>
                              <p:par>
                                <p:cTn id="25" presetID="2" presetClass="entr" presetSubtype="4"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p:cTn id="33" dur="500" fill="hold"/>
                                        <p:tgtEl>
                                          <p:spTgt spid="2"/>
                                        </p:tgtEl>
                                        <p:attrNameLst>
                                          <p:attrName>ppt_w</p:attrName>
                                        </p:attrNameLst>
                                      </p:cBhvr>
                                      <p:tavLst>
                                        <p:tav tm="0">
                                          <p:val>
                                            <p:fltVal val="0"/>
                                          </p:val>
                                        </p:tav>
                                        <p:tav tm="100000">
                                          <p:val>
                                            <p:strVal val="#ppt_w"/>
                                          </p:val>
                                        </p:tav>
                                      </p:tavLst>
                                    </p:anim>
                                    <p:anim calcmode="lin" valueType="num">
                                      <p:cBhvr>
                                        <p:cTn id="34" dur="500" fill="hold"/>
                                        <p:tgtEl>
                                          <p:spTgt spid="2"/>
                                        </p:tgtEl>
                                        <p:attrNameLst>
                                          <p:attrName>ppt_h</p:attrName>
                                        </p:attrNameLst>
                                      </p:cBhvr>
                                      <p:tavLst>
                                        <p:tav tm="0">
                                          <p:val>
                                            <p:fltVal val="0"/>
                                          </p:val>
                                        </p:tav>
                                        <p:tav tm="100000">
                                          <p:val>
                                            <p:strVal val="#ppt_h"/>
                                          </p:val>
                                        </p:tav>
                                      </p:tavLst>
                                    </p:anim>
                                    <p:animEffect transition="in" filter="fade">
                                      <p:cBhvr>
                                        <p:cTn id="35" dur="500"/>
                                        <p:tgtEl>
                                          <p:spTgt spid="2"/>
                                        </p:tgtEl>
                                      </p:cBhvr>
                                    </p:animEffect>
                                  </p:childTnLst>
                                </p:cTn>
                              </p:par>
                            </p:childTnLst>
                          </p:cTn>
                        </p:par>
                        <p:par>
                          <p:cTn id="36" fill="hold">
                            <p:stCondLst>
                              <p:cond delay="500"/>
                            </p:stCondLst>
                            <p:childTnLst>
                              <p:par>
                                <p:cTn id="37" presetID="22" presetClass="entr" presetSubtype="2"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right)">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animBg="1"/>
      <p:bldP spid="22" grpId="0"/>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85F3C8-7468-2384-0079-3E0146D36C91}"/>
              </a:ext>
            </a:extLst>
          </p:cNvPr>
          <p:cNvPicPr>
            <a:picLocks noChangeAspect="1"/>
          </p:cNvPicPr>
          <p:nvPr/>
        </p:nvPicPr>
        <p:blipFill>
          <a:blip r:embed="rId3"/>
          <a:stretch>
            <a:fillRect/>
          </a:stretch>
        </p:blipFill>
        <p:spPr>
          <a:xfrm>
            <a:off x="305304" y="1980422"/>
            <a:ext cx="5502881" cy="4666715"/>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75</a:t>
            </a:fld>
            <a:endParaRPr lang="en-US" dirty="0"/>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4 – complex_matrices.ipynb</a:t>
            </a:r>
          </a:p>
        </p:txBody>
      </p:sp>
      <p:sp>
        <p:nvSpPr>
          <p:cNvPr id="5" name="Rectangle 4">
            <a:extLst>
              <a:ext uri="{FF2B5EF4-FFF2-40B4-BE49-F238E27FC236}">
                <a16:creationId xmlns:a16="http://schemas.microsoft.com/office/drawing/2014/main" id="{F3903557-1B28-4E99-8C1F-80F53D68B55C}"/>
              </a:ext>
            </a:extLst>
          </p:cNvPr>
          <p:cNvSpPr/>
          <p:nvPr/>
        </p:nvSpPr>
        <p:spPr>
          <a:xfrm>
            <a:off x="636829" y="3600043"/>
            <a:ext cx="3241998" cy="1778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B6C66FF-BD3B-4674-8A46-C6D114EF0D89}"/>
              </a:ext>
            </a:extLst>
          </p:cNvPr>
          <p:cNvSpPr/>
          <p:nvPr/>
        </p:nvSpPr>
        <p:spPr>
          <a:xfrm>
            <a:off x="434770" y="2290268"/>
            <a:ext cx="2907625" cy="3685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9EE559F-E3F5-4DA2-8439-F8CEE05BCF89}"/>
                  </a:ext>
                </a:extLst>
              </p:cNvPr>
              <p:cNvSpPr txBox="1"/>
              <p:nvPr/>
            </p:nvSpPr>
            <p:spPr>
              <a:xfrm>
                <a:off x="2258040" y="1508943"/>
                <a:ext cx="2046329"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𝒗</m:t>
                          </m:r>
                          <m:r>
                            <a:rPr lang="en-US" b="1" i="1" smtClean="0">
                              <a:latin typeface="Cambria Math" panose="02040503050406030204" pitchFamily="18" charset="0"/>
                            </a:rPr>
                            <m:t>,</m:t>
                          </m:r>
                          <m:r>
                            <a:rPr lang="en-US" b="1" i="1" smtClean="0">
                              <a:latin typeface="Cambria Math" panose="02040503050406030204" pitchFamily="18" charset="0"/>
                            </a:rPr>
                            <m:t>𝒘</m:t>
                          </m:r>
                        </m:e>
                      </m:d>
                      <m:r>
                        <a:rPr lang="en-US" b="0" i="1" smtClean="0">
                          <a:latin typeface="Cambria Math" panose="02040503050406030204" pitchFamily="18" charset="0"/>
                        </a:rPr>
                        <m:t>=</m:t>
                      </m:r>
                      <m:r>
                        <a:rPr lang="en-US" b="0" i="1" smtClean="0">
                          <a:latin typeface="Cambria Math" panose="02040503050406030204" pitchFamily="18" charset="0"/>
                        </a:rPr>
                        <m:t>𝑇𝑟</m:t>
                      </m:r>
                      <m:d>
                        <m:dPr>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r>
                                <a:rPr lang="en-US" b="1" i="1" smtClean="0">
                                  <a:latin typeface="Cambria Math" panose="02040503050406030204" pitchFamily="18" charset="0"/>
                                </a:rPr>
                                <m:t>𝒗</m:t>
                              </m:r>
                            </m:e>
                            <m:sup>
                              <m:r>
                                <a:rPr lang="en-US" b="0" i="1">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𝒘</m:t>
                          </m:r>
                        </m:e>
                      </m:d>
                    </m:oMath>
                  </m:oMathPara>
                </a14:m>
                <a:endParaRPr lang="en-US" dirty="0"/>
              </a:p>
            </p:txBody>
          </p:sp>
        </mc:Choice>
        <mc:Fallback xmlns="">
          <p:sp>
            <p:nvSpPr>
              <p:cNvPr id="23" name="TextBox 22">
                <a:extLst>
                  <a:ext uri="{FF2B5EF4-FFF2-40B4-BE49-F238E27FC236}">
                    <a16:creationId xmlns:a16="http://schemas.microsoft.com/office/drawing/2014/main" id="{19EE559F-E3F5-4DA2-8439-F8CEE05BCF89}"/>
                  </a:ext>
                </a:extLst>
              </p:cNvPr>
              <p:cNvSpPr txBox="1">
                <a:spLocks noRot="1" noChangeAspect="1" noMove="1" noResize="1" noEditPoints="1" noAdjustHandles="1" noChangeArrowheads="1" noChangeShapeType="1" noTextEdit="1"/>
              </p:cNvSpPr>
              <p:nvPr/>
            </p:nvSpPr>
            <p:spPr>
              <a:xfrm>
                <a:off x="2258040" y="1508943"/>
                <a:ext cx="2046329" cy="312650"/>
              </a:xfrm>
              <a:prstGeom prst="rect">
                <a:avLst/>
              </a:prstGeom>
              <a:blipFill>
                <a:blip r:embed="rId6"/>
                <a:stretch>
                  <a:fillRect t="-1961" b="-1961"/>
                </a:stretch>
              </a:blipFill>
            </p:spPr>
            <p:txBody>
              <a:bodyPr/>
              <a:lstStyle/>
              <a:p>
                <a:r>
                  <a:rPr lang="en-US">
                    <a:noFill/>
                  </a:rPr>
                  <a:t> </a:t>
                </a:r>
              </a:p>
            </p:txBody>
          </p:sp>
        </mc:Fallback>
      </mc:AlternateContent>
      <p:grpSp>
        <p:nvGrpSpPr>
          <p:cNvPr id="27" name="Group 26">
            <a:extLst>
              <a:ext uri="{FF2B5EF4-FFF2-40B4-BE49-F238E27FC236}">
                <a16:creationId xmlns:a16="http://schemas.microsoft.com/office/drawing/2014/main" id="{9F365C95-4D03-44BA-B4BC-B92BEE1E8528}"/>
              </a:ext>
            </a:extLst>
          </p:cNvPr>
          <p:cNvGrpSpPr/>
          <p:nvPr/>
        </p:nvGrpSpPr>
        <p:grpSpPr>
          <a:xfrm>
            <a:off x="4043737" y="3504277"/>
            <a:ext cx="1076632" cy="369332"/>
            <a:chOff x="4968362" y="2079211"/>
            <a:chExt cx="1076632" cy="369332"/>
          </a:xfrm>
        </p:grpSpPr>
        <p:cxnSp>
          <p:nvCxnSpPr>
            <p:cNvPr id="28" name="Straight Arrow Connector 27">
              <a:extLst>
                <a:ext uri="{FF2B5EF4-FFF2-40B4-BE49-F238E27FC236}">
                  <a16:creationId xmlns:a16="http://schemas.microsoft.com/office/drawing/2014/main" id="{886AE0DA-40E1-42B9-BAE2-08C4788AE2F7}"/>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7DAADCF-7732-43F6-A20D-73C94F7234F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17" name="TextBox 16">
            <a:extLst>
              <a:ext uri="{FF2B5EF4-FFF2-40B4-BE49-F238E27FC236}">
                <a16:creationId xmlns:a16="http://schemas.microsoft.com/office/drawing/2014/main" id="{A6DC9A8A-3D02-8812-9D62-47C75DD85D49}"/>
              </a:ext>
            </a:extLst>
          </p:cNvPr>
          <p:cNvSpPr txBox="1"/>
          <p:nvPr/>
        </p:nvSpPr>
        <p:spPr>
          <a:xfrm>
            <a:off x="2441505" y="120986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19" name="TextBox 18">
            <a:extLst>
              <a:ext uri="{FF2B5EF4-FFF2-40B4-BE49-F238E27FC236}">
                <a16:creationId xmlns:a16="http://schemas.microsoft.com/office/drawing/2014/main" id="{CA9F3E48-2C04-8C90-44D1-F949D5920B0E}"/>
              </a:ext>
            </a:extLst>
          </p:cNvPr>
          <p:cNvSpPr txBox="1"/>
          <p:nvPr/>
        </p:nvSpPr>
        <p:spPr>
          <a:xfrm>
            <a:off x="3620106" y="120986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pic>
        <p:nvPicPr>
          <p:cNvPr id="8" name="Picture 7">
            <a:extLst>
              <a:ext uri="{FF2B5EF4-FFF2-40B4-BE49-F238E27FC236}">
                <a16:creationId xmlns:a16="http://schemas.microsoft.com/office/drawing/2014/main" id="{8F95DE07-399C-D0FF-FAE6-2F18B1C68653}"/>
              </a:ext>
            </a:extLst>
          </p:cNvPr>
          <p:cNvPicPr>
            <a:picLocks noChangeAspect="1"/>
          </p:cNvPicPr>
          <p:nvPr/>
        </p:nvPicPr>
        <p:blipFill>
          <a:blip r:embed="rId7"/>
          <a:stretch>
            <a:fillRect/>
          </a:stretch>
        </p:blipFill>
        <p:spPr>
          <a:xfrm>
            <a:off x="4572000" y="1980422"/>
            <a:ext cx="4214877" cy="3095104"/>
          </a:xfrm>
          <a:prstGeom prst="rect">
            <a:avLst/>
          </a:prstGeom>
          <a:ln>
            <a:solidFill>
              <a:schemeClr val="tx1"/>
            </a:solidFill>
          </a:ln>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A33FFC-A1B9-6780-134F-127B95033D91}"/>
                  </a:ext>
                </a:extLst>
              </p:cNvPr>
              <p:cNvSpPr txBox="1"/>
              <p:nvPr/>
            </p:nvSpPr>
            <p:spPr>
              <a:xfrm>
                <a:off x="5879319" y="2289448"/>
                <a:ext cx="2829911"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d>
                        <m:dPr>
                          <m:ctrlPr>
                            <a:rPr lang="en-US" b="0" i="1" smtClean="0">
                              <a:ln>
                                <a:solidFill>
                                  <a:srgbClr val="7030A0"/>
                                </a:solidFill>
                              </a:ln>
                              <a:solidFill>
                                <a:srgbClr val="7030A0"/>
                              </a:solidFill>
                              <a:latin typeface="Cambria Math" panose="02040503050406030204" pitchFamily="18" charset="0"/>
                            </a:rPr>
                          </m:ctrlPr>
                        </m:dPr>
                        <m:e>
                          <m:r>
                            <a:rPr lang="en-US" i="1">
                              <a:ln>
                                <a:solidFill>
                                  <a:srgbClr val="7030A0"/>
                                </a:solidFill>
                              </a:ln>
                              <a:solidFill>
                                <a:srgbClr val="7030A0"/>
                              </a:solidFill>
                              <a:latin typeface="Cambria Math" panose="02040503050406030204" pitchFamily="18" charset="0"/>
                            </a:rPr>
                            <m:t>4</m:t>
                          </m:r>
                          <m:r>
                            <a:rPr lang="en-US" i="1">
                              <a:ln>
                                <a:solidFill>
                                  <a:srgbClr val="7030A0"/>
                                </a:solidFill>
                              </a:ln>
                              <a:solidFill>
                                <a:srgbClr val="7030A0"/>
                              </a:solidFill>
                              <a:latin typeface="Cambria Math" panose="02040503050406030204" pitchFamily="18" charset="0"/>
                              <a:ea typeface="Cambria Math" panose="02040503050406030204" pitchFamily="18" charset="0"/>
                            </a:rPr>
                            <m:t>×1</m:t>
                          </m:r>
                        </m:e>
                      </m:d>
                      <m:r>
                        <a:rPr lang="en-US" b="0" i="1" smtClean="0">
                          <a:ln>
                            <a:solidFill>
                              <a:srgbClr val="7030A0"/>
                            </a:solidFill>
                          </a:ln>
                          <a:solidFill>
                            <a:srgbClr val="7030A0"/>
                          </a:solidFill>
                          <a:latin typeface="Cambria Math" panose="02040503050406030204" pitchFamily="18" charset="0"/>
                          <a:ea typeface="Cambria Math" panose="02040503050406030204" pitchFamily="18" charset="0"/>
                        </a:rPr>
                        <m:t>⋅</m:t>
                      </m:r>
                      <m:d>
                        <m:dPr>
                          <m:ctrlPr>
                            <a:rPr lang="en-US" b="0" i="1" smtClean="0">
                              <a:ln>
                                <a:solidFill>
                                  <a:srgbClr val="7030A0"/>
                                </a:solidFill>
                              </a:ln>
                              <a:solidFill>
                                <a:srgbClr val="7030A0"/>
                              </a:solidFill>
                              <a:latin typeface="Cambria Math" panose="02040503050406030204" pitchFamily="18" charset="0"/>
                              <a:ea typeface="Cambria Math" panose="02040503050406030204" pitchFamily="18" charset="0"/>
                            </a:rPr>
                          </m:ctrlPr>
                        </m:dPr>
                        <m:e>
                          <m:r>
                            <a:rPr lang="en-US" b="0" i="1" smtClean="0">
                              <a:ln>
                                <a:solidFill>
                                  <a:srgbClr val="7030A0"/>
                                </a:solidFill>
                              </a:ln>
                              <a:solidFill>
                                <a:srgbClr val="7030A0"/>
                              </a:solidFill>
                              <a:latin typeface="Cambria Math" panose="02040503050406030204" pitchFamily="18" charset="0"/>
                              <a:ea typeface="Cambria Math" panose="02040503050406030204" pitchFamily="18" charset="0"/>
                            </a:rPr>
                            <m:t>1×4</m:t>
                          </m:r>
                        </m:e>
                      </m:d>
                      <m:r>
                        <a:rPr lang="en-US" b="0" i="0" smtClean="0">
                          <a:ln>
                            <a:solidFill>
                              <a:srgbClr val="7030A0"/>
                            </a:solidFill>
                          </a:ln>
                          <a:solidFill>
                            <a:srgbClr val="7030A0"/>
                          </a:solidFill>
                          <a:latin typeface="Cambria Math" panose="02040503050406030204" pitchFamily="18" charset="0"/>
                          <a:ea typeface="Cambria Math" panose="02040503050406030204" pitchFamily="18" charset="0"/>
                        </a:rPr>
                        <m:t>=</m:t>
                      </m:r>
                      <m:d>
                        <m:dPr>
                          <m:ctrlPr>
                            <a:rPr lang="en-US" b="0" i="1" smtClean="0">
                              <a:ln>
                                <a:solidFill>
                                  <a:srgbClr val="7030A0"/>
                                </a:solidFill>
                              </a:ln>
                              <a:solidFill>
                                <a:srgbClr val="7030A0"/>
                              </a:solidFill>
                              <a:latin typeface="Cambria Math" panose="02040503050406030204" pitchFamily="18" charset="0"/>
                              <a:ea typeface="Cambria Math" panose="02040503050406030204" pitchFamily="18" charset="0"/>
                            </a:rPr>
                          </m:ctrlPr>
                        </m:dPr>
                        <m:e>
                          <m:r>
                            <a:rPr lang="en-US" b="0" i="1" smtClean="0">
                              <a:ln>
                                <a:solidFill>
                                  <a:srgbClr val="7030A0"/>
                                </a:solidFill>
                              </a:ln>
                              <a:solidFill>
                                <a:srgbClr val="7030A0"/>
                              </a:solidFill>
                              <a:latin typeface="Cambria Math" panose="02040503050406030204" pitchFamily="18" charset="0"/>
                              <a:ea typeface="Cambria Math" panose="02040503050406030204" pitchFamily="18" charset="0"/>
                            </a:rPr>
                            <m:t>4×4</m:t>
                          </m:r>
                        </m:e>
                      </m:d>
                    </m:oMath>
                  </m:oMathPara>
                </a14:m>
                <a:endParaRPr lang="en-US" dirty="0">
                  <a:ln>
                    <a:solidFill>
                      <a:srgbClr val="7030A0"/>
                    </a:solidFill>
                  </a:ln>
                  <a:solidFill>
                    <a:srgbClr val="7030A0"/>
                  </a:solidFill>
                </a:endParaRPr>
              </a:p>
            </p:txBody>
          </p:sp>
        </mc:Choice>
        <mc:Fallback xmlns="">
          <p:sp>
            <p:nvSpPr>
              <p:cNvPr id="10" name="TextBox 9">
                <a:extLst>
                  <a:ext uri="{FF2B5EF4-FFF2-40B4-BE49-F238E27FC236}">
                    <a16:creationId xmlns:a16="http://schemas.microsoft.com/office/drawing/2014/main" id="{E3A33FFC-A1B9-6780-134F-127B95033D91}"/>
                  </a:ext>
                </a:extLst>
              </p:cNvPr>
              <p:cNvSpPr txBox="1">
                <a:spLocks noRot="1" noChangeAspect="1" noMove="1" noResize="1" noEditPoints="1" noAdjustHandles="1" noChangeArrowheads="1" noChangeShapeType="1" noTextEdit="1"/>
              </p:cNvSpPr>
              <p:nvPr/>
            </p:nvSpPr>
            <p:spPr>
              <a:xfrm>
                <a:off x="5879319" y="2289448"/>
                <a:ext cx="2829911" cy="369332"/>
              </a:xfrm>
              <a:prstGeom prst="rect">
                <a:avLst/>
              </a:prstGeom>
              <a:blipFill>
                <a:blip r:embed="rId8"/>
                <a:stretch>
                  <a:fillRect/>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5E49E933-EF26-7913-5F12-02633E94FA06}"/>
              </a:ext>
            </a:extLst>
          </p:cNvPr>
          <p:cNvSpPr/>
          <p:nvPr/>
        </p:nvSpPr>
        <p:spPr>
          <a:xfrm>
            <a:off x="5273566" y="3287111"/>
            <a:ext cx="699530" cy="1728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770E1B9-4FCF-C0F2-8727-FC6CACBDB653}"/>
              </a:ext>
            </a:extLst>
          </p:cNvPr>
          <p:cNvSpPr/>
          <p:nvPr/>
        </p:nvSpPr>
        <p:spPr>
          <a:xfrm>
            <a:off x="6139709" y="3504277"/>
            <a:ext cx="699530" cy="1728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7111B83-374B-A406-7936-B75EB0F3411A}"/>
              </a:ext>
            </a:extLst>
          </p:cNvPr>
          <p:cNvSpPr/>
          <p:nvPr/>
        </p:nvSpPr>
        <p:spPr>
          <a:xfrm>
            <a:off x="6994577" y="3740021"/>
            <a:ext cx="749247" cy="1728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2E8D3B7-B5ED-B6CD-2F6F-7E9910C567DF}"/>
              </a:ext>
            </a:extLst>
          </p:cNvPr>
          <p:cNvSpPr/>
          <p:nvPr/>
        </p:nvSpPr>
        <p:spPr>
          <a:xfrm>
            <a:off x="7885164" y="3956714"/>
            <a:ext cx="749247" cy="1728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930CAEF-E108-7F69-6FEE-EAC48B351B87}"/>
              </a:ext>
            </a:extLst>
          </p:cNvPr>
          <p:cNvSpPr/>
          <p:nvPr/>
        </p:nvSpPr>
        <p:spPr>
          <a:xfrm>
            <a:off x="5433561" y="4522620"/>
            <a:ext cx="902887" cy="2440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559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arn(inVertical)">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right)">
                                      <p:cBhvr>
                                        <p:cTn id="16" dur="500"/>
                                        <p:tgtEl>
                                          <p:spTgt spid="27"/>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up)">
                                      <p:cBhvr>
                                        <p:cTn id="25" dur="500"/>
                                        <p:tgtEl>
                                          <p:spTgt spid="8"/>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up)">
                                      <p:cBhvr>
                                        <p:cTn id="34" dur="500"/>
                                        <p:tgtEl>
                                          <p:spTgt spid="11"/>
                                        </p:tgtEl>
                                      </p:cBhvr>
                                    </p:animEffect>
                                  </p:childTnLst>
                                </p:cTn>
                              </p:par>
                            </p:childTnLst>
                          </p:cTn>
                        </p:par>
                        <p:par>
                          <p:cTn id="35" fill="hold">
                            <p:stCondLst>
                              <p:cond delay="500"/>
                            </p:stCondLst>
                            <p:childTnLst>
                              <p:par>
                                <p:cTn id="36" presetID="22" presetClass="entr" presetSubtype="1" fill="hold" grpId="0"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up)">
                                      <p:cBhvr>
                                        <p:cTn id="38" dur="500"/>
                                        <p:tgtEl>
                                          <p:spTgt spid="25"/>
                                        </p:tgtEl>
                                      </p:cBhvr>
                                    </p:animEffect>
                                  </p:childTnLst>
                                </p:cTn>
                              </p:par>
                            </p:childTnLst>
                          </p:cTn>
                        </p:par>
                        <p:par>
                          <p:cTn id="39" fill="hold">
                            <p:stCondLst>
                              <p:cond delay="1000"/>
                            </p:stCondLst>
                            <p:childTnLst>
                              <p:par>
                                <p:cTn id="40" presetID="22" presetClass="entr" presetSubtype="1" fill="hold" grpId="0"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up)">
                                      <p:cBhvr>
                                        <p:cTn id="42" dur="500"/>
                                        <p:tgtEl>
                                          <p:spTgt spid="26"/>
                                        </p:tgtEl>
                                      </p:cBhvr>
                                    </p:animEffect>
                                  </p:childTnLst>
                                </p:cTn>
                              </p:par>
                            </p:childTnLst>
                          </p:cTn>
                        </p:par>
                        <p:par>
                          <p:cTn id="43" fill="hold">
                            <p:stCondLst>
                              <p:cond delay="1500"/>
                            </p:stCondLst>
                            <p:childTnLst>
                              <p:par>
                                <p:cTn id="44" presetID="22" presetClass="entr" presetSubtype="1" fill="hold" grpId="0" nodeType="after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wipe(up)">
                                      <p:cBhvr>
                                        <p:cTn id="46" dur="500"/>
                                        <p:tgtEl>
                                          <p:spTgt spid="30"/>
                                        </p:tgtEl>
                                      </p:cBhvr>
                                    </p:animEffect>
                                  </p:childTnLst>
                                </p:cTn>
                              </p:par>
                            </p:childTnLst>
                          </p:cTn>
                        </p:par>
                        <p:par>
                          <p:cTn id="47" fill="hold">
                            <p:stCondLst>
                              <p:cond delay="2000"/>
                            </p:stCondLst>
                            <p:childTnLst>
                              <p:par>
                                <p:cTn id="48" presetID="16" presetClass="entr" presetSubtype="21" fill="hold" grpId="0"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barn(inVertical)">
                                      <p:cBhvr>
                                        <p:cTn id="5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animBg="1"/>
      <p:bldP spid="10" grpId="0"/>
      <p:bldP spid="11" grpId="0" animBg="1"/>
      <p:bldP spid="25" grpId="0" animBg="1"/>
      <p:bldP spid="26" grpId="0" animBg="1"/>
      <p:bldP spid="30" grpId="0" animBg="1"/>
      <p:bldP spid="3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25109E-0DDB-4B88-AD2E-F9D954116CDA}"/>
              </a:ext>
            </a:extLst>
          </p:cNvPr>
          <p:cNvPicPr>
            <a:picLocks noChangeAspect="1"/>
          </p:cNvPicPr>
          <p:nvPr/>
        </p:nvPicPr>
        <p:blipFill>
          <a:blip r:embed="rId3"/>
          <a:stretch>
            <a:fillRect/>
          </a:stretch>
        </p:blipFill>
        <p:spPr>
          <a:xfrm>
            <a:off x="331430" y="1971791"/>
            <a:ext cx="6600000" cy="4314286"/>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76</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5 – complex_matrices.ipynb</a:t>
            </a:r>
          </a:p>
        </p:txBody>
      </p:sp>
      <p:sp>
        <p:nvSpPr>
          <p:cNvPr id="21" name="Rectangle 20">
            <a:extLst>
              <a:ext uri="{FF2B5EF4-FFF2-40B4-BE49-F238E27FC236}">
                <a16:creationId xmlns:a16="http://schemas.microsoft.com/office/drawing/2014/main" id="{8B6C66FF-BD3B-4674-8A46-C6D114EF0D89}"/>
              </a:ext>
            </a:extLst>
          </p:cNvPr>
          <p:cNvSpPr/>
          <p:nvPr/>
        </p:nvSpPr>
        <p:spPr>
          <a:xfrm>
            <a:off x="482066" y="2296724"/>
            <a:ext cx="4318534" cy="1777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9F365C95-4D03-44BA-B4BC-B92BEE1E8528}"/>
              </a:ext>
            </a:extLst>
          </p:cNvPr>
          <p:cNvGrpSpPr/>
          <p:nvPr/>
        </p:nvGrpSpPr>
        <p:grpSpPr>
          <a:xfrm>
            <a:off x="2641333" y="2977733"/>
            <a:ext cx="1076632" cy="369332"/>
            <a:chOff x="4968362" y="2079211"/>
            <a:chExt cx="1076632" cy="369332"/>
          </a:xfrm>
        </p:grpSpPr>
        <p:cxnSp>
          <p:nvCxnSpPr>
            <p:cNvPr id="28" name="Straight Arrow Connector 27">
              <a:extLst>
                <a:ext uri="{FF2B5EF4-FFF2-40B4-BE49-F238E27FC236}">
                  <a16:creationId xmlns:a16="http://schemas.microsoft.com/office/drawing/2014/main" id="{886AE0DA-40E1-42B9-BAE2-08C4788AE2F7}"/>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7DAADCF-7732-43F6-A20D-73C94F7234F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A4E2A22-CE68-43C3-B08A-5B75ADBE6614}"/>
                  </a:ext>
                </a:extLst>
              </p:cNvPr>
              <p:cNvSpPr txBox="1"/>
              <p:nvPr/>
            </p:nvSpPr>
            <p:spPr>
              <a:xfrm>
                <a:off x="1674950" y="1553738"/>
                <a:ext cx="33191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1" i="1" smtClean="0">
                              <a:latin typeface="Cambria Math" panose="02040503050406030204" pitchFamily="18" charset="0"/>
                            </a:rPr>
                            <m:t>𝑨</m:t>
                          </m:r>
                          <m:r>
                            <a:rPr lang="en-US" b="0" i="1" smtClean="0">
                              <a:latin typeface="Cambria Math" panose="02040503050406030204" pitchFamily="18" charset="0"/>
                            </a:rPr>
                            <m:t>+</m:t>
                          </m:r>
                          <m:r>
                            <a:rPr lang="en-US" b="0" i="1" smtClean="0">
                              <a:latin typeface="Cambria Math" panose="02040503050406030204" pitchFamily="18" charset="0"/>
                            </a:rPr>
                            <m:t>𝑦</m:t>
                          </m:r>
                          <m:r>
                            <a:rPr lang="en-US" b="1" i="1" smtClean="0">
                              <a:latin typeface="Cambria Math" panose="02040503050406030204" pitchFamily="18" charset="0"/>
                            </a:rPr>
                            <m:t>𝑩</m:t>
                          </m:r>
                        </m:e>
                      </m:d>
                      <m:r>
                        <a:rPr lang="en-US" b="0" i="1" smtClean="0">
                          <a:latin typeface="Cambria Math" panose="02040503050406030204" pitchFamily="18" charset="0"/>
                        </a:rPr>
                        <m:t>=</m:t>
                      </m:r>
                      <m:r>
                        <a:rPr lang="en-US" b="0" i="1" smtClean="0">
                          <a:latin typeface="Cambria Math" panose="02040503050406030204" pitchFamily="18" charset="0"/>
                        </a:rPr>
                        <m:t>𝑥𝑇𝑟</m:t>
                      </m:r>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𝑨</m:t>
                          </m:r>
                        </m:e>
                      </m:d>
                      <m:r>
                        <a:rPr lang="en-US" b="0" i="1" smtClean="0">
                          <a:latin typeface="Cambria Math" panose="02040503050406030204" pitchFamily="18" charset="0"/>
                        </a:rPr>
                        <m:t>+</m:t>
                      </m:r>
                      <m:r>
                        <a:rPr lang="en-US" b="0" i="1" smtClean="0">
                          <a:latin typeface="Cambria Math" panose="02040503050406030204" pitchFamily="18" charset="0"/>
                        </a:rPr>
                        <m:t>𝑦𝑇𝑟</m:t>
                      </m:r>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𝑩</m:t>
                          </m:r>
                        </m:e>
                      </m:d>
                    </m:oMath>
                  </m:oMathPara>
                </a14:m>
                <a:endParaRPr lang="en-US" dirty="0"/>
              </a:p>
            </p:txBody>
          </p:sp>
        </mc:Choice>
        <mc:Fallback xmlns="">
          <p:sp>
            <p:nvSpPr>
              <p:cNvPr id="17" name="TextBox 16">
                <a:extLst>
                  <a:ext uri="{FF2B5EF4-FFF2-40B4-BE49-F238E27FC236}">
                    <a16:creationId xmlns:a16="http://schemas.microsoft.com/office/drawing/2014/main" id="{0A4E2A22-CE68-43C3-B08A-5B75ADBE6614}"/>
                  </a:ext>
                </a:extLst>
              </p:cNvPr>
              <p:cNvSpPr txBox="1">
                <a:spLocks noRot="1" noChangeAspect="1" noMove="1" noResize="1" noEditPoints="1" noAdjustHandles="1" noChangeArrowheads="1" noChangeShapeType="1" noTextEdit="1"/>
              </p:cNvSpPr>
              <p:nvPr/>
            </p:nvSpPr>
            <p:spPr>
              <a:xfrm>
                <a:off x="1674950" y="1553738"/>
                <a:ext cx="3319114" cy="276999"/>
              </a:xfrm>
              <a:prstGeom prst="rect">
                <a:avLst/>
              </a:prstGeom>
              <a:blipFill>
                <a:blip r:embed="rId4"/>
                <a:stretch>
                  <a:fillRect l="-919" b="-3333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DD5F7AA3-781D-4BDD-99A9-3F26C5F9E535}"/>
              </a:ext>
            </a:extLst>
          </p:cNvPr>
          <p:cNvPicPr>
            <a:picLocks noChangeAspect="1"/>
          </p:cNvPicPr>
          <p:nvPr/>
        </p:nvPicPr>
        <p:blipFill>
          <a:blip r:embed="rId5"/>
          <a:stretch>
            <a:fillRect/>
          </a:stretch>
        </p:blipFill>
        <p:spPr>
          <a:xfrm>
            <a:off x="4493107" y="2698180"/>
            <a:ext cx="4209524" cy="809524"/>
          </a:xfrm>
          <a:prstGeom prst="rect">
            <a:avLst/>
          </a:prstGeom>
          <a:ln>
            <a:solidFill>
              <a:schemeClr val="tx1"/>
            </a:solidFill>
          </a:ln>
        </p:spPr>
      </p:pic>
      <p:sp>
        <p:nvSpPr>
          <p:cNvPr id="22" name="Rectangle 21">
            <a:extLst>
              <a:ext uri="{FF2B5EF4-FFF2-40B4-BE49-F238E27FC236}">
                <a16:creationId xmlns:a16="http://schemas.microsoft.com/office/drawing/2014/main" id="{D3E2A885-A9FC-4A43-9824-B34440D90686}"/>
              </a:ext>
            </a:extLst>
          </p:cNvPr>
          <p:cNvSpPr/>
          <p:nvPr/>
        </p:nvSpPr>
        <p:spPr>
          <a:xfrm>
            <a:off x="5682693" y="3014808"/>
            <a:ext cx="2985057" cy="22071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7D2AEE79-C67A-49DD-9BB3-2B2611E9AB1F}"/>
              </a:ext>
            </a:extLst>
          </p:cNvPr>
          <p:cNvGrpSpPr/>
          <p:nvPr/>
        </p:nvGrpSpPr>
        <p:grpSpPr>
          <a:xfrm>
            <a:off x="3685405" y="5694728"/>
            <a:ext cx="1076632" cy="369332"/>
            <a:chOff x="4704120" y="2356972"/>
            <a:chExt cx="1076632" cy="369332"/>
          </a:xfrm>
        </p:grpSpPr>
        <p:cxnSp>
          <p:nvCxnSpPr>
            <p:cNvPr id="25" name="Straight Arrow Connector 24">
              <a:extLst>
                <a:ext uri="{FF2B5EF4-FFF2-40B4-BE49-F238E27FC236}">
                  <a16:creationId xmlns:a16="http://schemas.microsoft.com/office/drawing/2014/main" id="{73D622D3-4073-4332-9105-D3215B204E4C}"/>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3F66BEE-DF24-4FCF-B4EF-FA5A26AEC4EE}"/>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15" name="TextBox 14">
            <a:extLst>
              <a:ext uri="{FF2B5EF4-FFF2-40B4-BE49-F238E27FC236}">
                <a16:creationId xmlns:a16="http://schemas.microsoft.com/office/drawing/2014/main" id="{491D71F7-102A-599F-2524-CBC98328D803}"/>
              </a:ext>
            </a:extLst>
          </p:cNvPr>
          <p:cNvSpPr txBox="1"/>
          <p:nvPr/>
        </p:nvSpPr>
        <p:spPr>
          <a:xfrm>
            <a:off x="2173489" y="120986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16" name="TextBox 15">
            <a:extLst>
              <a:ext uri="{FF2B5EF4-FFF2-40B4-BE49-F238E27FC236}">
                <a16:creationId xmlns:a16="http://schemas.microsoft.com/office/drawing/2014/main" id="{91DC1537-AAEB-4EE0-4E74-48A66A9B1BFB}"/>
              </a:ext>
            </a:extLst>
          </p:cNvPr>
          <p:cNvSpPr txBox="1"/>
          <p:nvPr/>
        </p:nvSpPr>
        <p:spPr>
          <a:xfrm>
            <a:off x="3896005" y="120986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grpSp>
        <p:nvGrpSpPr>
          <p:cNvPr id="18" name="Group 17">
            <a:extLst>
              <a:ext uri="{FF2B5EF4-FFF2-40B4-BE49-F238E27FC236}">
                <a16:creationId xmlns:a16="http://schemas.microsoft.com/office/drawing/2014/main" id="{8C0FDBC4-F926-E7F9-79D0-CCA93E0D06CF}"/>
              </a:ext>
            </a:extLst>
          </p:cNvPr>
          <p:cNvGrpSpPr/>
          <p:nvPr/>
        </p:nvGrpSpPr>
        <p:grpSpPr>
          <a:xfrm>
            <a:off x="7107585" y="3231160"/>
            <a:ext cx="1076632" cy="369332"/>
            <a:chOff x="4704120" y="2356972"/>
            <a:chExt cx="1076632" cy="369332"/>
          </a:xfrm>
        </p:grpSpPr>
        <p:cxnSp>
          <p:nvCxnSpPr>
            <p:cNvPr id="19" name="Straight Arrow Connector 18">
              <a:extLst>
                <a:ext uri="{FF2B5EF4-FFF2-40B4-BE49-F238E27FC236}">
                  <a16:creationId xmlns:a16="http://schemas.microsoft.com/office/drawing/2014/main" id="{39F9D005-B5F3-4A86-2FAE-96385EA2DDE5}"/>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BE8AF0B-17C1-A7BE-B7C7-638D7408FF64}"/>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103843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0"/>
                            </p:stCondLst>
                            <p:childTnLst>
                              <p:par>
                                <p:cTn id="11" presetID="16" presetClass="entr" presetSubtype="21"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arn(inVertical)">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right)">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arn(inVertical)">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right)">
                                      <p:cBhvr>
                                        <p:cTn id="28" dur="500"/>
                                        <p:tgtEl>
                                          <p:spTgt spid="24"/>
                                        </p:tgtEl>
                                      </p:cBhvr>
                                    </p:animEffect>
                                  </p:childTnLst>
                                </p:cTn>
                              </p:par>
                              <p:par>
                                <p:cTn id="29" presetID="22" presetClass="entr" presetSubtype="2"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right)">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Complex Vector &amp; Matrix Identities</a:t>
            </a:r>
            <a:endParaRPr lang="en-US" sz="3200" b="1" dirty="0">
              <a:solidFill>
                <a:srgbClr val="FF0000"/>
              </a:solidFill>
              <a:latin typeface="+mn-lt"/>
            </a:endParaRPr>
          </a:p>
        </p:txBody>
      </p:sp>
      <mc:AlternateContent xmlns:mc="http://schemas.openxmlformats.org/markup-compatibility/2006" xmlns:a14="http://schemas.microsoft.com/office/drawing/2010/main">
        <mc:Choice Requires="a14">
          <p:sp>
            <p:nvSpPr>
              <p:cNvPr id="57" name="Content Placeholder 56">
                <a:extLst>
                  <a:ext uri="{FF2B5EF4-FFF2-40B4-BE49-F238E27FC236}">
                    <a16:creationId xmlns:a16="http://schemas.microsoft.com/office/drawing/2014/main" id="{0C4A0F0D-DD16-874E-79AD-78C119EC5AF3}"/>
                  </a:ext>
                </a:extLst>
              </p:cNvPr>
              <p:cNvSpPr>
                <a:spLocks noGrp="1"/>
              </p:cNvSpPr>
              <p:nvPr>
                <p:ph idx="1"/>
              </p:nvPr>
            </p:nvSpPr>
            <p:spPr>
              <a:xfrm>
                <a:off x="628650" y="1825624"/>
                <a:ext cx="7886700" cy="4667249"/>
              </a:xfrm>
            </p:spPr>
            <p:txBody>
              <a:bodyPr>
                <a:normAutofit/>
              </a:bodyPr>
              <a:lstStyle/>
              <a:p>
                <a:pPr marL="514350" indent="-514350">
                  <a:buFont typeface="+mj-lt"/>
                  <a:buAutoNum type="arabicParenR" startAt="6"/>
                </a:pPr>
                <a:r>
                  <a:rPr lang="en-US" sz="2400" dirty="0"/>
                  <a:t> </a:t>
                </a:r>
                <a14:m>
                  <m:oMath xmlns:m="http://schemas.openxmlformats.org/officeDocument/2006/math">
                    <m:d>
                      <m:dPr>
                        <m:begChr m:val="⟨"/>
                        <m:endChr m:val="⟩"/>
                        <m:ctrlPr>
                          <a:rPr lang="en-US" sz="2400" i="1">
                            <a:latin typeface="Cambria Math" panose="02040503050406030204" pitchFamily="18" charset="0"/>
                          </a:rPr>
                        </m:ctrlPr>
                      </m:dPr>
                      <m:e>
                        <m:r>
                          <a:rPr lang="en-US" sz="2400" b="1" i="1">
                            <a:latin typeface="Cambria Math" panose="02040503050406030204" pitchFamily="18" charset="0"/>
                          </a:rPr>
                          <m:t>𝑨</m:t>
                        </m:r>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𝒗</m:t>
                        </m:r>
                        <m:r>
                          <a:rPr lang="en-US" sz="2400" i="1">
                            <a:latin typeface="Cambria Math" panose="02040503050406030204" pitchFamily="18" charset="0"/>
                          </a:rPr>
                          <m:t>,</m:t>
                        </m:r>
                        <m:r>
                          <a:rPr lang="en-US" sz="2400" b="1" i="1">
                            <a:latin typeface="Cambria Math" panose="02040503050406030204" pitchFamily="18" charset="0"/>
                          </a:rPr>
                          <m:t>𝒘</m:t>
                        </m:r>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b="1" i="1">
                            <a:latin typeface="Cambria Math" panose="02040503050406030204" pitchFamily="18" charset="0"/>
                          </a:rPr>
                          <m:t>𝒗</m:t>
                        </m:r>
                        <m:r>
                          <a:rPr lang="en-US" sz="2400" i="1">
                            <a:latin typeface="Cambria Math" panose="02040503050406030204" pitchFamily="18" charset="0"/>
                          </a:rPr>
                          <m:t>,</m:t>
                        </m:r>
                        <m:r>
                          <a:rPr lang="en-US" sz="2400" b="1" i="1">
                            <a:latin typeface="Cambria Math" panose="02040503050406030204" pitchFamily="18" charset="0"/>
                          </a:rPr>
                          <m:t>𝑨</m:t>
                        </m:r>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𝒘</m:t>
                        </m:r>
                      </m:e>
                    </m:d>
                    <m:r>
                      <a:rPr lang="en-US" sz="2400" i="1">
                        <a:latin typeface="Cambria Math" panose="02040503050406030204" pitchFamily="18" charset="0"/>
                      </a:rPr>
                      <m:t> </m:t>
                    </m:r>
                  </m:oMath>
                </a14:m>
                <a:r>
                  <a:rPr lang="en-US" sz="2400" dirty="0"/>
                  <a:t>if and only if </a:t>
                </a:r>
                <a14:m>
                  <m:oMath xmlns:m="http://schemas.openxmlformats.org/officeDocument/2006/math">
                    <m:r>
                      <a:rPr lang="en-US" sz="2400" b="1" i="1">
                        <a:latin typeface="Cambria Math" panose="02040503050406030204" pitchFamily="18" charset="0"/>
                      </a:rPr>
                      <m:t>𝑨</m:t>
                    </m:r>
                    <m:r>
                      <a:rPr lang="en-US" sz="2400" i="1">
                        <a:latin typeface="Cambria Math" panose="02040503050406030204" pitchFamily="18" charset="0"/>
                      </a:rPr>
                      <m:t> </m:t>
                    </m:r>
                    <m:r>
                      <a:rPr lang="en-US" sz="2400" i="1">
                        <a:latin typeface="Cambria Math" panose="02040503050406030204" pitchFamily="18" charset="0"/>
                      </a:rPr>
                      <m:t>h𝑒𝑟𝑚𝑖𝑡𝑖𝑎𝑛</m:t>
                    </m:r>
                  </m:oMath>
                </a14:m>
                <a:endParaRPr lang="en-US" sz="2400" dirty="0"/>
              </a:p>
              <a:p>
                <a:pPr marL="0" indent="0">
                  <a:buNone/>
                </a:pPr>
                <a:r>
                  <a:rPr lang="en-US" sz="2000" dirty="0">
                    <a:solidFill>
                      <a:srgbClr val="0070C0"/>
                    </a:solidFill>
                  </a:rPr>
                  <a:t>Within an inner product, a Hermitian matrix can be dotted to </a:t>
                </a:r>
                <a:r>
                  <a:rPr lang="en-US" sz="2000" u="sng" dirty="0">
                    <a:solidFill>
                      <a:srgbClr val="0070C0"/>
                    </a:solidFill>
                  </a:rPr>
                  <a:t>either</a:t>
                </a:r>
                <a:r>
                  <a:rPr lang="en-US" sz="2000" dirty="0">
                    <a:solidFill>
                      <a:srgbClr val="0070C0"/>
                    </a:solidFill>
                  </a:rPr>
                  <a:t> vector</a:t>
                </a:r>
              </a:p>
              <a:p>
                <a:pPr marL="514350" indent="-514350">
                  <a:buFont typeface="+mj-lt"/>
                  <a:buAutoNum type="arabicParenR" startAt="7"/>
                </a:pPr>
                <a:r>
                  <a:rPr lang="en-US" sz="2400" dirty="0"/>
                  <a:t> </a:t>
                </a:r>
                <a14:m>
                  <m:oMath xmlns:m="http://schemas.openxmlformats.org/officeDocument/2006/math">
                    <m:d>
                      <m:dPr>
                        <m:begChr m:val="‖"/>
                        <m:endChr m:val="‖"/>
                        <m:ctrlPr>
                          <a:rPr lang="en-US" sz="2400" i="1">
                            <a:latin typeface="Cambria Math" panose="02040503050406030204" pitchFamily="18" charset="0"/>
                          </a:rPr>
                        </m:ctrlPr>
                      </m:dPr>
                      <m:e>
                        <m:r>
                          <a:rPr lang="en-US" sz="2400" b="1" i="1">
                            <a:latin typeface="Cambria Math" panose="02040503050406030204" pitchFamily="18" charset="0"/>
                          </a:rPr>
                          <m:t>𝒗</m:t>
                        </m:r>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b="1" i="1">
                            <a:latin typeface="Cambria Math" panose="02040503050406030204" pitchFamily="18" charset="0"/>
                          </a:rPr>
                          <m:t>𝑼</m:t>
                        </m:r>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𝒗</m:t>
                        </m:r>
                      </m:e>
                    </m:d>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d>
                          <m:dPr>
                            <m:begChr m:val="⟨"/>
                            <m:endChr m:val="⟩"/>
                            <m:ctrlPr>
                              <a:rPr lang="en-US" sz="2400" i="1">
                                <a:latin typeface="Cambria Math" panose="02040503050406030204" pitchFamily="18" charset="0"/>
                              </a:rPr>
                            </m:ctrlPr>
                          </m:dPr>
                          <m:e>
                            <m:r>
                              <a:rPr lang="en-US" sz="2400" b="1" i="1">
                                <a:latin typeface="Cambria Math" panose="02040503050406030204" pitchFamily="18" charset="0"/>
                              </a:rPr>
                              <m:t>𝑼</m:t>
                            </m:r>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rPr>
                              <m:t>𝒗</m:t>
                            </m:r>
                            <m:r>
                              <a:rPr lang="en-US" sz="2400" i="1">
                                <a:latin typeface="Cambria Math" panose="02040503050406030204" pitchFamily="18" charset="0"/>
                              </a:rPr>
                              <m:t>,</m:t>
                            </m:r>
                            <m:r>
                              <a:rPr lang="en-US" sz="2400" b="1" i="1">
                                <a:latin typeface="Cambria Math" panose="02040503050406030204" pitchFamily="18" charset="0"/>
                              </a:rPr>
                              <m:t>𝒗</m:t>
                            </m:r>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rPr>
                              <m:t>𝑼</m:t>
                            </m:r>
                          </m:e>
                        </m:d>
                      </m:e>
                    </m:rad>
                    <m:r>
                      <a:rPr lang="en-US" sz="2400" i="1">
                        <a:latin typeface="Cambria Math" panose="02040503050406030204" pitchFamily="18" charset="0"/>
                      </a:rPr>
                      <m:t> </m:t>
                    </m:r>
                    <m:r>
                      <a:rPr lang="en-US" sz="2400" i="1">
                        <a:latin typeface="Cambria Math" panose="02040503050406030204" pitchFamily="18" charset="0"/>
                      </a:rPr>
                      <m:t>𝑖𝑓</m:t>
                    </m:r>
                    <m:r>
                      <a:rPr lang="en-US" sz="2400" i="1">
                        <a:latin typeface="Cambria Math" panose="02040503050406030204" pitchFamily="18" charset="0"/>
                      </a:rPr>
                      <m:t> </m:t>
                    </m:r>
                    <m:r>
                      <a:rPr lang="en-US" sz="2400" b="1" i="1">
                        <a:latin typeface="Cambria Math" panose="02040503050406030204" pitchFamily="18" charset="0"/>
                      </a:rPr>
                      <m:t>𝑼</m:t>
                    </m:r>
                    <m:r>
                      <a:rPr lang="en-US" sz="2400" i="1">
                        <a:latin typeface="Cambria Math" panose="02040503050406030204" pitchFamily="18" charset="0"/>
                      </a:rPr>
                      <m:t> </m:t>
                    </m:r>
                    <m:r>
                      <a:rPr lang="en-US" sz="2400" i="1">
                        <a:latin typeface="Cambria Math" panose="02040503050406030204" pitchFamily="18" charset="0"/>
                      </a:rPr>
                      <m:t>𝑢𝑛𝑖𝑡𝑎𝑟𝑦</m:t>
                    </m:r>
                  </m:oMath>
                </a14:m>
                <a:endParaRPr lang="en-US" sz="2400" dirty="0"/>
              </a:p>
              <a:p>
                <a:pPr marL="0" indent="0">
                  <a:buNone/>
                </a:pPr>
                <a:r>
                  <a:rPr lang="en-US" sz="2000" dirty="0">
                    <a:solidFill>
                      <a:srgbClr val="0070C0"/>
                    </a:solidFill>
                  </a:rPr>
                  <a:t>The dot product of a Unitary matrix with a vector respects the norm</a:t>
                </a:r>
              </a:p>
              <a:p>
                <a:pPr marL="457200" indent="-457200">
                  <a:buFont typeface="+mj-lt"/>
                  <a:buAutoNum type="arabicParenR" startAt="8"/>
                </a:pPr>
                <a:r>
                  <a:rPr lang="en-US" sz="2400" dirty="0"/>
                  <a:t> </a:t>
                </a:r>
                <a14:m>
                  <m:oMath xmlns:m="http://schemas.openxmlformats.org/officeDocument/2006/math">
                    <m:d>
                      <m:dPr>
                        <m:begChr m:val="⟨"/>
                        <m:endChr m:val="⟩"/>
                        <m:ctrlPr>
                          <a:rPr lang="en-US" sz="2400" i="1">
                            <a:latin typeface="Cambria Math" panose="02040503050406030204" pitchFamily="18" charset="0"/>
                          </a:rPr>
                        </m:ctrlPr>
                      </m:dPr>
                      <m:e>
                        <m:r>
                          <a:rPr lang="en-US" sz="2400" b="1" i="1">
                            <a:latin typeface="Cambria Math" panose="02040503050406030204" pitchFamily="18" charset="0"/>
                          </a:rPr>
                          <m:t>𝒗</m:t>
                        </m:r>
                        <m:r>
                          <a:rPr lang="en-US" sz="2400" i="1">
                            <a:latin typeface="Cambria Math" panose="02040503050406030204" pitchFamily="18" charset="0"/>
                          </a:rPr>
                          <m:t>,</m:t>
                        </m:r>
                        <m:r>
                          <a:rPr lang="en-US" sz="2400" b="1" i="1">
                            <a:latin typeface="Cambria Math" panose="02040503050406030204" pitchFamily="18" charset="0"/>
                          </a:rPr>
                          <m:t>𝒘</m:t>
                        </m:r>
                      </m:e>
                    </m:d>
                    <m:r>
                      <a:rPr lang="en-US" sz="2400" i="1">
                        <a:latin typeface="Cambria Math" panose="02040503050406030204" pitchFamily="18" charset="0"/>
                      </a:rPr>
                      <m:t>=</m:t>
                    </m:r>
                    <m:acc>
                      <m:accPr>
                        <m:chr m:val="̅"/>
                        <m:ctrlPr>
                          <a:rPr lang="en-US" sz="2400" i="1">
                            <a:latin typeface="Cambria Math" panose="02040503050406030204" pitchFamily="18" charset="0"/>
                          </a:rPr>
                        </m:ctrlPr>
                      </m:accPr>
                      <m:e>
                        <m:d>
                          <m:dPr>
                            <m:begChr m:val="⟨"/>
                            <m:endChr m:val="⟩"/>
                            <m:ctrlPr>
                              <a:rPr lang="en-US" sz="2400" i="1">
                                <a:latin typeface="Cambria Math" panose="02040503050406030204" pitchFamily="18" charset="0"/>
                              </a:rPr>
                            </m:ctrlPr>
                          </m:dPr>
                          <m:e>
                            <m:r>
                              <a:rPr lang="en-US" sz="2400" b="1" i="1">
                                <a:latin typeface="Cambria Math" panose="02040503050406030204" pitchFamily="18" charset="0"/>
                              </a:rPr>
                              <m:t>𝒘</m:t>
                            </m:r>
                            <m:r>
                              <a:rPr lang="en-US" sz="2400" i="1">
                                <a:latin typeface="Cambria Math" panose="02040503050406030204" pitchFamily="18" charset="0"/>
                              </a:rPr>
                              <m:t>,</m:t>
                            </m:r>
                            <m:r>
                              <a:rPr lang="en-US" sz="2400" b="1" i="1">
                                <a:latin typeface="Cambria Math" panose="02040503050406030204" pitchFamily="18" charset="0"/>
                              </a:rPr>
                              <m:t>𝒗</m:t>
                            </m:r>
                          </m:e>
                        </m:d>
                      </m:e>
                    </m:acc>
                  </m:oMath>
                </a14:m>
                <a:endParaRPr lang="en-US" sz="2400" dirty="0"/>
              </a:p>
              <a:p>
                <a:pPr marL="0" indent="0">
                  <a:buNone/>
                </a:pPr>
                <a:r>
                  <a:rPr lang="en-US" sz="2000" dirty="0">
                    <a:solidFill>
                      <a:srgbClr val="0070C0"/>
                    </a:solidFill>
                  </a:rPr>
                  <a:t>Commutation of two vectors within an inner product produces the conjugate of that inner product</a:t>
                </a:r>
              </a:p>
              <a:p>
                <a:pPr marL="457200" indent="-457200">
                  <a:buFont typeface="+mj-lt"/>
                  <a:buAutoNum type="arabicParenR" startAt="9"/>
                </a:pPr>
                <a:r>
                  <a:rPr lang="en-US" sz="2400" dirty="0"/>
                  <a:t> </a:t>
                </a:r>
                <a14:m>
                  <m:oMath xmlns:m="http://schemas.openxmlformats.org/officeDocument/2006/math">
                    <m:d>
                      <m:dPr>
                        <m:begChr m:val="|"/>
                        <m:endChr m:val="|"/>
                        <m:ctrlPr>
                          <a:rPr lang="en-US" sz="2400" i="1">
                            <a:latin typeface="Cambria Math" panose="02040503050406030204" pitchFamily="18" charset="0"/>
                          </a:rPr>
                        </m:ctrlPr>
                      </m:dPr>
                      <m:e>
                        <m:d>
                          <m:dPr>
                            <m:begChr m:val="⟨"/>
                            <m:endChr m:val="⟩"/>
                            <m:ctrlPr>
                              <a:rPr lang="en-US" sz="2400" i="1">
                                <a:latin typeface="Cambria Math" panose="02040503050406030204" pitchFamily="18" charset="0"/>
                              </a:rPr>
                            </m:ctrlPr>
                          </m:dPr>
                          <m:e>
                            <m:r>
                              <a:rPr lang="en-US" sz="2400" b="1" i="1">
                                <a:latin typeface="Cambria Math" panose="02040503050406030204" pitchFamily="18" charset="0"/>
                              </a:rPr>
                              <m:t>𝒗</m:t>
                            </m:r>
                            <m:r>
                              <a:rPr lang="en-US" sz="2400" i="1">
                                <a:latin typeface="Cambria Math" panose="02040503050406030204" pitchFamily="18" charset="0"/>
                              </a:rPr>
                              <m:t>,</m:t>
                            </m:r>
                            <m:r>
                              <a:rPr lang="en-US" sz="2400" b="1" i="1">
                                <a:latin typeface="Cambria Math" panose="02040503050406030204" pitchFamily="18" charset="0"/>
                              </a:rPr>
                              <m:t>𝒘</m:t>
                            </m:r>
                          </m:e>
                        </m:d>
                      </m:e>
                    </m:d>
                    <m:r>
                      <a:rPr lang="en-US" sz="2400" i="1">
                        <a:latin typeface="Cambria Math" panose="02040503050406030204" pitchFamily="18" charset="0"/>
                        <a:ea typeface="Cambria Math" panose="02040503050406030204" pitchFamily="18" charset="0"/>
                      </a:rPr>
                      <m:t>≤</m:t>
                    </m:r>
                    <m:d>
                      <m:dPr>
                        <m:begChr m:val="‖"/>
                        <m:endChr m:val="‖"/>
                        <m:ctrlPr>
                          <a:rPr lang="en-US" sz="2400" i="1">
                            <a:latin typeface="Cambria Math" panose="02040503050406030204" pitchFamily="18" charset="0"/>
                            <a:ea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𝒗</m:t>
                        </m:r>
                      </m:e>
                    </m:d>
                    <m:d>
                      <m:dPr>
                        <m:begChr m:val="‖"/>
                        <m:endChr m:val="‖"/>
                        <m:ctrlPr>
                          <a:rPr lang="en-US" sz="2400" i="1">
                            <a:latin typeface="Cambria Math" panose="02040503050406030204" pitchFamily="18" charset="0"/>
                            <a:ea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𝒘</m:t>
                        </m:r>
                      </m:e>
                    </m:d>
                    <m:r>
                      <a:rPr lang="en-US" sz="2400" i="1">
                        <a:latin typeface="Cambria Math" panose="02040503050406030204" pitchFamily="18" charset="0"/>
                        <a:ea typeface="Cambria Math" panose="02040503050406030204" pitchFamily="18" charset="0"/>
                      </a:rPr>
                      <m:t> </m:t>
                    </m:r>
                  </m:oMath>
                </a14:m>
                <a:endParaRPr lang="en-US" sz="2400" dirty="0"/>
              </a:p>
              <a:p>
                <a:pPr marL="0" indent="0">
                  <a:buNone/>
                </a:pPr>
                <a:r>
                  <a:rPr lang="en-US" sz="2000" dirty="0">
                    <a:solidFill>
                      <a:srgbClr val="0070C0"/>
                    </a:solidFill>
                  </a:rPr>
                  <a:t>Demonstrate the Cauchy–Schwarz inequality</a:t>
                </a:r>
              </a:p>
              <a:p>
                <a:pPr marL="457200" indent="-457200">
                  <a:buFont typeface="+mj-lt"/>
                  <a:buAutoNum type="arabicParenR" startAt="10"/>
                </a:pPr>
                <a:r>
                  <a:rPr lang="en-US" sz="2400" dirty="0"/>
                  <a:t> </a:t>
                </a:r>
                <a14:m>
                  <m:oMath xmlns:m="http://schemas.openxmlformats.org/officeDocument/2006/math">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b="1" i="1">
                                <a:latin typeface="Cambria Math" panose="02040503050406030204" pitchFamily="18" charset="0"/>
                              </a:rPr>
                              <m:t>𝑨</m:t>
                            </m:r>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rPr>
                              <m:t>𝑩</m:t>
                            </m:r>
                          </m:e>
                        </m:d>
                      </m:e>
                      <m:sup>
                        <m:r>
                          <a:rPr lang="en-US" sz="2400" i="1">
                            <a:latin typeface="Cambria Math" panose="02040503050406030204" pitchFamily="18" charset="0"/>
                            <a:ea typeface="Cambria Math" panose="02040503050406030204" pitchFamily="18" charset="0"/>
                          </a:rPr>
                          <m:t>†</m:t>
                        </m:r>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𝑩</m:t>
                        </m:r>
                      </m:e>
                      <m:sup>
                        <m:r>
                          <a:rPr lang="en-US" sz="2400" i="1">
                            <a:latin typeface="Cambria Math" panose="02040503050406030204" pitchFamily="18" charset="0"/>
                            <a:ea typeface="Cambria Math" panose="02040503050406030204" pitchFamily="18" charset="0"/>
                          </a:rPr>
                          <m:t>†</m:t>
                        </m:r>
                      </m:sup>
                    </m:sSup>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𝑨</m:t>
                        </m:r>
                      </m:e>
                      <m:sup>
                        <m:r>
                          <a:rPr lang="en-US" sz="2400" i="1">
                            <a:latin typeface="Cambria Math" panose="02040503050406030204" pitchFamily="18" charset="0"/>
                            <a:ea typeface="Cambria Math" panose="02040503050406030204" pitchFamily="18" charset="0"/>
                          </a:rPr>
                          <m:t>†</m:t>
                        </m:r>
                      </m:sup>
                    </m:sSup>
                  </m:oMath>
                </a14:m>
                <a:endParaRPr lang="en-US" sz="2400" dirty="0"/>
              </a:p>
              <a:p>
                <a:pPr marL="0" indent="0">
                  <a:buNone/>
                </a:pPr>
                <a:r>
                  <a:rPr lang="en-US" sz="2000" dirty="0">
                    <a:solidFill>
                      <a:srgbClr val="0070C0"/>
                    </a:solidFill>
                  </a:rPr>
                  <a:t>The adjoint operator is distributive across a commutated dot product</a:t>
                </a:r>
              </a:p>
              <a:p>
                <a:pPr marL="457200" indent="-457200">
                  <a:buFont typeface="+mj-lt"/>
                  <a:buAutoNum type="arabicParenR" startAt="5"/>
                </a:pPr>
                <a:endParaRPr lang="en-US" sz="2400" dirty="0"/>
              </a:p>
            </p:txBody>
          </p:sp>
        </mc:Choice>
        <mc:Fallback xmlns="">
          <p:sp>
            <p:nvSpPr>
              <p:cNvPr id="57" name="Content Placeholder 56">
                <a:extLst>
                  <a:ext uri="{FF2B5EF4-FFF2-40B4-BE49-F238E27FC236}">
                    <a16:creationId xmlns:a16="http://schemas.microsoft.com/office/drawing/2014/main" id="{0C4A0F0D-DD16-874E-79AD-78C119EC5AF3}"/>
                  </a:ext>
                </a:extLst>
              </p:cNvPr>
              <p:cNvSpPr>
                <a:spLocks noGrp="1" noRot="1" noChangeAspect="1" noMove="1" noResize="1" noEditPoints="1" noAdjustHandles="1" noChangeArrowheads="1" noChangeShapeType="1" noTextEdit="1"/>
              </p:cNvSpPr>
              <p:nvPr>
                <p:ph idx="1"/>
              </p:nvPr>
            </p:nvSpPr>
            <p:spPr>
              <a:xfrm>
                <a:off x="628650" y="1825624"/>
                <a:ext cx="7886700" cy="4667249"/>
              </a:xfrm>
              <a:blipFill>
                <a:blip r:embed="rId3"/>
                <a:stretch>
                  <a:fillRect l="-1236" t="-1958" r="-696" b="-130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77</a:t>
            </a:fld>
            <a:endParaRPr lang="en-US" dirty="0"/>
          </a:p>
        </p:txBody>
      </p:sp>
    </p:spTree>
    <p:extLst>
      <p:ext uri="{BB962C8B-B14F-4D97-AF65-F5344CB8AC3E}">
        <p14:creationId xmlns:p14="http://schemas.microsoft.com/office/powerpoint/2010/main" val="2671725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7">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0C4760-3D08-4C38-8068-BD51ECC24B3B}"/>
              </a:ext>
            </a:extLst>
          </p:cNvPr>
          <p:cNvPicPr>
            <a:picLocks noChangeAspect="1"/>
          </p:cNvPicPr>
          <p:nvPr/>
        </p:nvPicPr>
        <p:blipFill>
          <a:blip r:embed="rId3"/>
          <a:stretch>
            <a:fillRect/>
          </a:stretch>
        </p:blipFill>
        <p:spPr>
          <a:xfrm>
            <a:off x="307921" y="1917305"/>
            <a:ext cx="5476190" cy="4733333"/>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78</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6 – complex_matrices.ipynb</a:t>
            </a:r>
          </a:p>
        </p:txBody>
      </p:sp>
      <p:sp>
        <p:nvSpPr>
          <p:cNvPr id="21" name="Rectangle 20">
            <a:extLst>
              <a:ext uri="{FF2B5EF4-FFF2-40B4-BE49-F238E27FC236}">
                <a16:creationId xmlns:a16="http://schemas.microsoft.com/office/drawing/2014/main" id="{8B6C66FF-BD3B-4674-8A46-C6D114EF0D89}"/>
              </a:ext>
            </a:extLst>
          </p:cNvPr>
          <p:cNvSpPr/>
          <p:nvPr/>
        </p:nvSpPr>
        <p:spPr>
          <a:xfrm>
            <a:off x="442650" y="2241543"/>
            <a:ext cx="4615529" cy="1777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9F365C95-4D03-44BA-B4BC-B92BEE1E8528}"/>
              </a:ext>
            </a:extLst>
          </p:cNvPr>
          <p:cNvGrpSpPr/>
          <p:nvPr/>
        </p:nvGrpSpPr>
        <p:grpSpPr>
          <a:xfrm>
            <a:off x="2624954" y="3068964"/>
            <a:ext cx="1076632" cy="369332"/>
            <a:chOff x="4968362" y="2079211"/>
            <a:chExt cx="1076632" cy="369332"/>
          </a:xfrm>
        </p:grpSpPr>
        <p:cxnSp>
          <p:nvCxnSpPr>
            <p:cNvPr id="28" name="Straight Arrow Connector 27">
              <a:extLst>
                <a:ext uri="{FF2B5EF4-FFF2-40B4-BE49-F238E27FC236}">
                  <a16:creationId xmlns:a16="http://schemas.microsoft.com/office/drawing/2014/main" id="{886AE0DA-40E1-42B9-BAE2-08C4788AE2F7}"/>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7DAADCF-7732-43F6-A20D-73C94F7234F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C7E9A23-6287-4BAA-940F-A0E2932ACAB3}"/>
                  </a:ext>
                </a:extLst>
              </p:cNvPr>
              <p:cNvSpPr txBox="1"/>
              <p:nvPr/>
            </p:nvSpPr>
            <p:spPr>
              <a:xfrm>
                <a:off x="1268361" y="1536798"/>
                <a:ext cx="38275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𝑨</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𝒘</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𝑨</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𝒘</m:t>
                          </m:r>
                        </m:e>
                      </m:d>
                      <m:r>
                        <a:rPr lang="en-US" b="0" i="1" smtClean="0">
                          <a:latin typeface="Cambria Math" panose="02040503050406030204" pitchFamily="18" charset="0"/>
                        </a:rPr>
                        <m:t> </m:t>
                      </m:r>
                      <m:r>
                        <a:rPr lang="en-US" b="0" i="1" smtClean="0">
                          <a:latin typeface="Cambria Math" panose="02040503050406030204" pitchFamily="18" charset="0"/>
                        </a:rPr>
                        <m:t>𝑖𝑓𝑓</m:t>
                      </m:r>
                      <m:r>
                        <a:rPr lang="en-US" b="0" i="1" smtClean="0">
                          <a:latin typeface="Cambria Math" panose="02040503050406030204" pitchFamily="18" charset="0"/>
                        </a:rPr>
                        <m:t> </m:t>
                      </m:r>
                      <m:r>
                        <a:rPr lang="en-US" b="1" i="1" smtClean="0">
                          <a:latin typeface="Cambria Math" panose="02040503050406030204" pitchFamily="18" charset="0"/>
                        </a:rPr>
                        <m:t>𝑨</m:t>
                      </m:r>
                      <m:r>
                        <a:rPr lang="en-US" b="0" i="1" smtClean="0">
                          <a:latin typeface="Cambria Math" panose="02040503050406030204" pitchFamily="18" charset="0"/>
                        </a:rPr>
                        <m:t> </m:t>
                      </m:r>
                      <m:r>
                        <a:rPr lang="en-US" b="0" i="1" smtClean="0">
                          <a:latin typeface="Cambria Math" panose="02040503050406030204" pitchFamily="18" charset="0"/>
                        </a:rPr>
                        <m:t>h𝑒𝑟𝑚𝑖𝑡𝑖𝑎𝑛</m:t>
                      </m:r>
                    </m:oMath>
                  </m:oMathPara>
                </a14:m>
                <a:endParaRPr lang="en-US" dirty="0"/>
              </a:p>
            </p:txBody>
          </p:sp>
        </mc:Choice>
        <mc:Fallback xmlns="">
          <p:sp>
            <p:nvSpPr>
              <p:cNvPr id="18" name="TextBox 17">
                <a:extLst>
                  <a:ext uri="{FF2B5EF4-FFF2-40B4-BE49-F238E27FC236}">
                    <a16:creationId xmlns:a16="http://schemas.microsoft.com/office/drawing/2014/main" id="{1C7E9A23-6287-4BAA-940F-A0E2932ACAB3}"/>
                  </a:ext>
                </a:extLst>
              </p:cNvPr>
              <p:cNvSpPr txBox="1">
                <a:spLocks noRot="1" noChangeAspect="1" noMove="1" noResize="1" noEditPoints="1" noAdjustHandles="1" noChangeArrowheads="1" noChangeShapeType="1" noTextEdit="1"/>
              </p:cNvSpPr>
              <p:nvPr/>
            </p:nvSpPr>
            <p:spPr>
              <a:xfrm>
                <a:off x="1268361" y="1536798"/>
                <a:ext cx="3827522" cy="276999"/>
              </a:xfrm>
              <a:prstGeom prst="rect">
                <a:avLst/>
              </a:prstGeom>
              <a:blipFill>
                <a:blip r:embed="rId4"/>
                <a:stretch>
                  <a:fillRect t="-2174" r="-1115" b="-32609"/>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83DA1815-A0BF-44E0-8924-7DAA1BB2060D}"/>
              </a:ext>
            </a:extLst>
          </p:cNvPr>
          <p:cNvPicPr>
            <a:picLocks noChangeAspect="1"/>
          </p:cNvPicPr>
          <p:nvPr/>
        </p:nvPicPr>
        <p:blipFill>
          <a:blip r:embed="rId5"/>
          <a:stretch>
            <a:fillRect/>
          </a:stretch>
        </p:blipFill>
        <p:spPr>
          <a:xfrm>
            <a:off x="5363078" y="1536798"/>
            <a:ext cx="3447619" cy="2047619"/>
          </a:xfrm>
          <a:prstGeom prst="rect">
            <a:avLst/>
          </a:prstGeom>
          <a:ln>
            <a:solidFill>
              <a:schemeClr val="tx1"/>
            </a:solidFill>
          </a:ln>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7EF05C5-F048-4AA1-AAA4-F1F868A9CF50}"/>
                  </a:ext>
                </a:extLst>
              </p:cNvPr>
              <p:cNvSpPr txBox="1"/>
              <p:nvPr/>
            </p:nvSpPr>
            <p:spPr>
              <a:xfrm>
                <a:off x="6150523" y="4099305"/>
                <a:ext cx="2498834" cy="369332"/>
              </a:xfrm>
              <a:prstGeom prst="rect">
                <a:avLst/>
              </a:prstGeom>
              <a:solidFill>
                <a:srgbClr val="0070C0"/>
              </a:solidFill>
              <a:ln>
                <a:solidFill>
                  <a:srgbClr val="0070C0"/>
                </a:solidFill>
              </a:ln>
            </p:spPr>
            <p:txBody>
              <a:bodyPr wrap="square" rtlCol="0">
                <a:spAutoFit/>
              </a:bodyPr>
              <a:lstStyle/>
              <a:p>
                <a:pPr algn="ctr"/>
                <a:r>
                  <a:rPr lang="en-US" dirty="0">
                    <a:ln>
                      <a:solidFill>
                        <a:schemeClr val="bg1"/>
                      </a:solidFill>
                    </a:ln>
                    <a:solidFill>
                      <a:schemeClr val="bg1"/>
                    </a:solidFill>
                  </a:rPr>
                  <a:t>Matrix </a:t>
                </a:r>
                <a14:m>
                  <m:oMath xmlns:m="http://schemas.openxmlformats.org/officeDocument/2006/math">
                    <m:r>
                      <a:rPr lang="en-US" i="1" dirty="0" smtClean="0">
                        <a:ln>
                          <a:solidFill>
                            <a:schemeClr val="bg1"/>
                          </a:solidFill>
                        </a:ln>
                        <a:solidFill>
                          <a:schemeClr val="bg1"/>
                        </a:solidFill>
                        <a:latin typeface="Cambria Math" panose="02040503050406030204" pitchFamily="18" charset="0"/>
                      </a:rPr>
                      <m:t>𝐴</m:t>
                    </m:r>
                  </m:oMath>
                </a14:m>
                <a:r>
                  <a:rPr lang="en-US" dirty="0">
                    <a:ln>
                      <a:solidFill>
                        <a:schemeClr val="bg1"/>
                      </a:solidFill>
                    </a:ln>
                    <a:solidFill>
                      <a:schemeClr val="bg1"/>
                    </a:solidFill>
                  </a:rPr>
                  <a:t> is </a:t>
                </a:r>
                <a:r>
                  <a:rPr lang="en-US" dirty="0">
                    <a:ln>
                      <a:solidFill>
                        <a:srgbClr val="FFFF00"/>
                      </a:solidFill>
                    </a:ln>
                    <a:solidFill>
                      <a:srgbClr val="FFFF00"/>
                    </a:solidFill>
                  </a:rPr>
                  <a:t>Hermitian</a:t>
                </a:r>
              </a:p>
            </p:txBody>
          </p:sp>
        </mc:Choice>
        <mc:Fallback xmlns="">
          <p:sp>
            <p:nvSpPr>
              <p:cNvPr id="10" name="TextBox 9">
                <a:extLst>
                  <a:ext uri="{FF2B5EF4-FFF2-40B4-BE49-F238E27FC236}">
                    <a16:creationId xmlns:a16="http://schemas.microsoft.com/office/drawing/2014/main" id="{F7EF05C5-F048-4AA1-AAA4-F1F868A9CF50}"/>
                  </a:ext>
                </a:extLst>
              </p:cNvPr>
              <p:cNvSpPr txBox="1">
                <a:spLocks noRot="1" noChangeAspect="1" noMove="1" noResize="1" noEditPoints="1" noAdjustHandles="1" noChangeArrowheads="1" noChangeShapeType="1" noTextEdit="1"/>
              </p:cNvSpPr>
              <p:nvPr/>
            </p:nvSpPr>
            <p:spPr>
              <a:xfrm>
                <a:off x="6150523" y="4099305"/>
                <a:ext cx="2498834" cy="369332"/>
              </a:xfrm>
              <a:prstGeom prst="rect">
                <a:avLst/>
              </a:prstGeom>
              <a:blipFill>
                <a:blip r:embed="rId6"/>
                <a:stretch>
                  <a:fillRect/>
                </a:stretch>
              </a:blipFill>
              <a:ln>
                <a:solidFill>
                  <a:srgbClr val="0070C0"/>
                </a:solidFill>
              </a:ln>
            </p:spPr>
            <p:txBody>
              <a:bodyPr/>
              <a:lstStyle/>
              <a:p>
                <a:r>
                  <a:rPr lang="en-US">
                    <a:noFill/>
                  </a:rPr>
                  <a:t> </a:t>
                </a:r>
              </a:p>
            </p:txBody>
          </p:sp>
        </mc:Fallback>
      </mc:AlternateContent>
      <p:sp>
        <p:nvSpPr>
          <p:cNvPr id="11" name="Rectangle 10">
            <a:extLst>
              <a:ext uri="{FF2B5EF4-FFF2-40B4-BE49-F238E27FC236}">
                <a16:creationId xmlns:a16="http://schemas.microsoft.com/office/drawing/2014/main" id="{9D10B430-FDB2-4D96-BBB6-10BEC739989E}"/>
              </a:ext>
            </a:extLst>
          </p:cNvPr>
          <p:cNvSpPr/>
          <p:nvPr/>
        </p:nvSpPr>
        <p:spPr>
          <a:xfrm>
            <a:off x="6361386" y="2136228"/>
            <a:ext cx="472966" cy="1891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B10C4C0-79E5-4060-ACBF-D1BE8D2213D1}"/>
              </a:ext>
            </a:extLst>
          </p:cNvPr>
          <p:cNvSpPr/>
          <p:nvPr/>
        </p:nvSpPr>
        <p:spPr>
          <a:xfrm>
            <a:off x="5784111" y="2336253"/>
            <a:ext cx="472966" cy="1891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00C0748-73A0-4A06-89D9-ED514A5A0847}"/>
              </a:ext>
            </a:extLst>
          </p:cNvPr>
          <p:cNvSpPr/>
          <p:nvPr/>
        </p:nvSpPr>
        <p:spPr>
          <a:xfrm>
            <a:off x="6878911" y="2136228"/>
            <a:ext cx="472966" cy="1891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21C37DE-44AF-4A05-A740-695C20CF66A3}"/>
              </a:ext>
            </a:extLst>
          </p:cNvPr>
          <p:cNvSpPr/>
          <p:nvPr/>
        </p:nvSpPr>
        <p:spPr>
          <a:xfrm>
            <a:off x="5784111" y="2537204"/>
            <a:ext cx="472966" cy="1891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0DC976B8-87EF-48CA-92A1-B1661089CAD1}"/>
              </a:ext>
            </a:extLst>
          </p:cNvPr>
          <p:cNvCxnSpPr>
            <a:stCxn id="11" idx="1"/>
            <a:endCxn id="30" idx="0"/>
          </p:cNvCxnSpPr>
          <p:nvPr/>
        </p:nvCxnSpPr>
        <p:spPr>
          <a:xfrm rot="10800000" flipV="1">
            <a:off x="6020594" y="2230821"/>
            <a:ext cx="340792" cy="105432"/>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7243B1C4-A594-4A71-A9DA-0108969AC856}"/>
              </a:ext>
            </a:extLst>
          </p:cNvPr>
          <p:cNvCxnSpPr>
            <a:stCxn id="31" idx="2"/>
            <a:endCxn id="32" idx="3"/>
          </p:cNvCxnSpPr>
          <p:nvPr/>
        </p:nvCxnSpPr>
        <p:spPr>
          <a:xfrm rot="5400000">
            <a:off x="6533045" y="2049447"/>
            <a:ext cx="306383" cy="858317"/>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370408E-ACDA-4B9E-BE16-1F6F6A278295}"/>
                  </a:ext>
                </a:extLst>
              </p:cNvPr>
              <p:cNvSpPr txBox="1"/>
              <p:nvPr/>
            </p:nvSpPr>
            <p:spPr>
              <a:xfrm>
                <a:off x="6756553" y="4762503"/>
                <a:ext cx="1190646" cy="442044"/>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800" b="1" i="1" smtClean="0">
                          <a:ln>
                            <a:solidFill>
                              <a:srgbClr val="FF0000"/>
                            </a:solidFill>
                          </a:ln>
                          <a:solidFill>
                            <a:srgbClr val="FF0000"/>
                          </a:solidFill>
                          <a:latin typeface="Cambria Math" panose="02040503050406030204" pitchFamily="18" charset="0"/>
                        </a:rPr>
                        <m:t>𝑨</m:t>
                      </m:r>
                      <m:r>
                        <a:rPr lang="en-US" sz="2800" b="0" i="1" smtClean="0">
                          <a:ln>
                            <a:solidFill>
                              <a:srgbClr val="FF0000"/>
                            </a:solidFill>
                          </a:ln>
                          <a:solidFill>
                            <a:srgbClr val="FF0000"/>
                          </a:solidFill>
                          <a:latin typeface="Cambria Math" panose="02040503050406030204" pitchFamily="18" charset="0"/>
                        </a:rPr>
                        <m:t>=</m:t>
                      </m:r>
                      <m:sSup>
                        <m:sSupPr>
                          <m:ctrlPr>
                            <a:rPr lang="en-US" sz="2800" i="1" smtClean="0">
                              <a:ln>
                                <a:solidFill>
                                  <a:srgbClr val="FF0000"/>
                                </a:solidFill>
                              </a:ln>
                              <a:solidFill>
                                <a:srgbClr val="FF0000"/>
                              </a:solidFill>
                              <a:latin typeface="Cambria Math" panose="02040503050406030204" pitchFamily="18" charset="0"/>
                            </a:rPr>
                          </m:ctrlPr>
                        </m:sSupPr>
                        <m:e>
                          <m:r>
                            <a:rPr lang="en-US" sz="2800" b="1" i="1" smtClean="0">
                              <a:ln>
                                <a:solidFill>
                                  <a:srgbClr val="FF0000"/>
                                </a:solidFill>
                              </a:ln>
                              <a:solidFill>
                                <a:srgbClr val="FF0000"/>
                              </a:solidFill>
                              <a:latin typeface="Cambria Math" panose="02040503050406030204" pitchFamily="18" charset="0"/>
                            </a:rPr>
                            <m:t>𝑨</m:t>
                          </m:r>
                        </m:e>
                        <m:sup>
                          <m:r>
                            <a:rPr lang="en-US" sz="2800" i="1" smtClean="0">
                              <a:ln>
                                <a:solidFill>
                                  <a:srgbClr val="FF0000"/>
                                </a:solidFill>
                              </a:ln>
                              <a:solidFill>
                                <a:srgbClr val="FF0000"/>
                              </a:solidFill>
                              <a:latin typeface="Cambria Math" panose="02040503050406030204" pitchFamily="18" charset="0"/>
                              <a:ea typeface="Cambria Math" panose="02040503050406030204" pitchFamily="18" charset="0"/>
                            </a:rPr>
                            <m:t>†</m:t>
                          </m:r>
                        </m:sup>
                      </m:sSup>
                    </m:oMath>
                  </m:oMathPara>
                </a14:m>
                <a:endParaRPr lang="en-US" sz="2800" b="1" dirty="0">
                  <a:ln>
                    <a:solidFill>
                      <a:srgbClr val="FF0000"/>
                    </a:solidFill>
                  </a:ln>
                  <a:solidFill>
                    <a:srgbClr val="FF0000"/>
                  </a:solidFill>
                </a:endParaRPr>
              </a:p>
            </p:txBody>
          </p:sp>
        </mc:Choice>
        <mc:Fallback xmlns="">
          <p:sp>
            <p:nvSpPr>
              <p:cNvPr id="33" name="TextBox 32">
                <a:extLst>
                  <a:ext uri="{FF2B5EF4-FFF2-40B4-BE49-F238E27FC236}">
                    <a16:creationId xmlns:a16="http://schemas.microsoft.com/office/drawing/2014/main" id="{8370408E-ACDA-4B9E-BE16-1F6F6A278295}"/>
                  </a:ext>
                </a:extLst>
              </p:cNvPr>
              <p:cNvSpPr txBox="1">
                <a:spLocks noRot="1" noChangeAspect="1" noMove="1" noResize="1" noEditPoints="1" noAdjustHandles="1" noChangeArrowheads="1" noChangeShapeType="1" noTextEdit="1"/>
              </p:cNvSpPr>
              <p:nvPr/>
            </p:nvSpPr>
            <p:spPr>
              <a:xfrm>
                <a:off x="6756553" y="4762503"/>
                <a:ext cx="1190646" cy="442044"/>
              </a:xfrm>
              <a:prstGeom prst="rect">
                <a:avLst/>
              </a:prstGeom>
              <a:blipFill>
                <a:blip r:embed="rId7"/>
                <a:stretch>
                  <a:fillRect/>
                </a:stretch>
              </a:blipFill>
            </p:spPr>
            <p:txBody>
              <a:bodyPr/>
              <a:lstStyle/>
              <a:p>
                <a:r>
                  <a:rPr lang="en-US">
                    <a:noFill/>
                  </a:rPr>
                  <a:t> </a:t>
                </a:r>
              </a:p>
            </p:txBody>
          </p:sp>
        </mc:Fallback>
      </mc:AlternateContent>
      <p:sp>
        <p:nvSpPr>
          <p:cNvPr id="34" name="Rectangle 33">
            <a:extLst>
              <a:ext uri="{FF2B5EF4-FFF2-40B4-BE49-F238E27FC236}">
                <a16:creationId xmlns:a16="http://schemas.microsoft.com/office/drawing/2014/main" id="{913F37E4-FC45-4843-A239-DD9EB9EA75B0}"/>
              </a:ext>
            </a:extLst>
          </p:cNvPr>
          <p:cNvSpPr/>
          <p:nvPr/>
        </p:nvSpPr>
        <p:spPr>
          <a:xfrm>
            <a:off x="1056289" y="3088892"/>
            <a:ext cx="1202253" cy="22071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63417B84-65E5-27D3-2E3E-87AE753F66D7}"/>
              </a:ext>
            </a:extLst>
          </p:cNvPr>
          <p:cNvSpPr txBox="1"/>
          <p:nvPr/>
        </p:nvSpPr>
        <p:spPr>
          <a:xfrm>
            <a:off x="1558633" y="120986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22" name="TextBox 21">
            <a:extLst>
              <a:ext uri="{FF2B5EF4-FFF2-40B4-BE49-F238E27FC236}">
                <a16:creationId xmlns:a16="http://schemas.microsoft.com/office/drawing/2014/main" id="{E5B316C6-04F6-603F-9FBC-160ECB413AEE}"/>
              </a:ext>
            </a:extLst>
          </p:cNvPr>
          <p:cNvSpPr txBox="1"/>
          <p:nvPr/>
        </p:nvSpPr>
        <p:spPr>
          <a:xfrm>
            <a:off x="2737239" y="120986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spTree>
    <p:extLst>
      <p:ext uri="{BB962C8B-B14F-4D97-AF65-F5344CB8AC3E}">
        <p14:creationId xmlns:p14="http://schemas.microsoft.com/office/powerpoint/2010/main" val="249691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6" presetClass="entr" presetSubtype="21" fill="hold" grpId="0" nodeType="after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arn(inVertical)">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right)">
                                      <p:cBhvr>
                                        <p:cTn id="15" dur="500"/>
                                        <p:tgtEl>
                                          <p:spTgt spid="27"/>
                                        </p:tgtEl>
                                      </p:cBhvr>
                                    </p:animEffect>
                                  </p:childTnLst>
                                </p:cTn>
                              </p:par>
                            </p:childTnLst>
                          </p:cTn>
                        </p:par>
                        <p:par>
                          <p:cTn id="16" fill="hold">
                            <p:stCondLst>
                              <p:cond delay="500"/>
                            </p:stCondLst>
                            <p:childTnLst>
                              <p:par>
                                <p:cTn id="17" presetID="16" presetClass="entr" presetSubtype="21"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barn(inVertical)">
                                      <p:cBhvr>
                                        <p:cTn id="19" dur="500"/>
                                        <p:tgtEl>
                                          <p:spTgt spid="3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arn(inVertical)">
                                      <p:cBhvr>
                                        <p:cTn id="28" dur="500"/>
                                        <p:tgtEl>
                                          <p:spTgt spid="10"/>
                                        </p:tgtEl>
                                      </p:cBhvr>
                                    </p:animEffect>
                                  </p:childTnLst>
                                </p:cTn>
                              </p:par>
                            </p:childTnLst>
                          </p:cTn>
                        </p:par>
                        <p:par>
                          <p:cTn id="29" fill="hold">
                            <p:stCondLst>
                              <p:cond delay="500"/>
                            </p:stCondLst>
                            <p:childTnLst>
                              <p:par>
                                <p:cTn id="30" presetID="22" presetClass="entr" presetSubtype="2"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right)">
                                      <p:cBhvr>
                                        <p:cTn id="32" dur="500"/>
                                        <p:tgtEl>
                                          <p:spTgt spid="11"/>
                                        </p:tgtEl>
                                      </p:cBhvr>
                                    </p:animEffect>
                                  </p:childTnLst>
                                </p:cTn>
                              </p:par>
                            </p:childTnLst>
                          </p:cTn>
                        </p:par>
                        <p:par>
                          <p:cTn id="33" fill="hold">
                            <p:stCondLst>
                              <p:cond delay="1000"/>
                            </p:stCondLst>
                            <p:childTnLst>
                              <p:par>
                                <p:cTn id="34" presetID="22" presetClass="entr" presetSubtype="2" fill="hold"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right)">
                                      <p:cBhvr>
                                        <p:cTn id="36" dur="500"/>
                                        <p:tgtEl>
                                          <p:spTgt spid="13"/>
                                        </p:tgtEl>
                                      </p:cBhvr>
                                    </p:animEffect>
                                  </p:childTnLst>
                                </p:cTn>
                              </p:par>
                            </p:childTnLst>
                          </p:cTn>
                        </p:par>
                        <p:par>
                          <p:cTn id="37" fill="hold">
                            <p:stCondLst>
                              <p:cond delay="1500"/>
                            </p:stCondLst>
                            <p:childTnLst>
                              <p:par>
                                <p:cTn id="38" presetID="22" presetClass="entr" presetSubtype="1" fill="hold" grpId="0" nodeType="after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wipe(up)">
                                      <p:cBhvr>
                                        <p:cTn id="40" dur="500"/>
                                        <p:tgtEl>
                                          <p:spTgt spid="30"/>
                                        </p:tgtEl>
                                      </p:cBhvr>
                                    </p:animEffect>
                                  </p:childTnLst>
                                </p:cTn>
                              </p:par>
                            </p:childTnLst>
                          </p:cTn>
                        </p:par>
                        <p:par>
                          <p:cTn id="41" fill="hold">
                            <p:stCondLst>
                              <p:cond delay="2000"/>
                            </p:stCondLst>
                            <p:childTnLst>
                              <p:par>
                                <p:cTn id="42" presetID="22" presetClass="entr" presetSubtype="1" fill="hold" grpId="0" nodeType="after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wipe(up)">
                                      <p:cBhvr>
                                        <p:cTn id="44" dur="500"/>
                                        <p:tgtEl>
                                          <p:spTgt spid="31"/>
                                        </p:tgtEl>
                                      </p:cBhvr>
                                    </p:animEffect>
                                  </p:childTnLst>
                                </p:cTn>
                              </p:par>
                            </p:childTnLst>
                          </p:cTn>
                        </p:par>
                        <p:par>
                          <p:cTn id="45" fill="hold">
                            <p:stCondLst>
                              <p:cond delay="2500"/>
                            </p:stCondLst>
                            <p:childTnLst>
                              <p:par>
                                <p:cTn id="46" presetID="22" presetClass="entr" presetSubtype="2" fill="hold" nodeType="after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wipe(right)">
                                      <p:cBhvr>
                                        <p:cTn id="48" dur="500"/>
                                        <p:tgtEl>
                                          <p:spTgt spid="23"/>
                                        </p:tgtEl>
                                      </p:cBhvr>
                                    </p:animEffect>
                                  </p:childTnLst>
                                </p:cTn>
                              </p:par>
                            </p:childTnLst>
                          </p:cTn>
                        </p:par>
                        <p:par>
                          <p:cTn id="49" fill="hold">
                            <p:stCondLst>
                              <p:cond delay="3000"/>
                            </p:stCondLst>
                            <p:childTnLst>
                              <p:par>
                                <p:cTn id="50" presetID="22" presetClass="entr" presetSubtype="2" fill="hold" grpId="0"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right)">
                                      <p:cBhvr>
                                        <p:cTn id="52" dur="500"/>
                                        <p:tgtEl>
                                          <p:spTgt spid="32"/>
                                        </p:tgtEl>
                                      </p:cBhvr>
                                    </p:animEffect>
                                  </p:childTnLst>
                                </p:cTn>
                              </p:par>
                            </p:childTnLst>
                          </p:cTn>
                        </p:par>
                        <p:par>
                          <p:cTn id="53" fill="hold">
                            <p:stCondLst>
                              <p:cond delay="3500"/>
                            </p:stCondLst>
                            <p:childTnLst>
                              <p:par>
                                <p:cTn id="54" presetID="2" presetClass="entr" presetSubtype="4" fill="hold" grpId="0" nodeType="afterEffect">
                                  <p:stCondLst>
                                    <p:cond delay="0"/>
                                  </p:stCondLst>
                                  <p:childTnLst>
                                    <p:set>
                                      <p:cBhvr>
                                        <p:cTn id="55" dur="1" fill="hold">
                                          <p:stCondLst>
                                            <p:cond delay="0"/>
                                          </p:stCondLst>
                                        </p:cTn>
                                        <p:tgtEl>
                                          <p:spTgt spid="33"/>
                                        </p:tgtEl>
                                        <p:attrNameLst>
                                          <p:attrName>style.visibility</p:attrName>
                                        </p:attrNameLst>
                                      </p:cBhvr>
                                      <p:to>
                                        <p:strVal val="visible"/>
                                      </p:to>
                                    </p:set>
                                    <p:anim calcmode="lin" valueType="num">
                                      <p:cBhvr additive="base">
                                        <p:cTn id="56" dur="500" fill="hold"/>
                                        <p:tgtEl>
                                          <p:spTgt spid="33"/>
                                        </p:tgtEl>
                                        <p:attrNameLst>
                                          <p:attrName>ppt_x</p:attrName>
                                        </p:attrNameLst>
                                      </p:cBhvr>
                                      <p:tavLst>
                                        <p:tav tm="0">
                                          <p:val>
                                            <p:strVal val="#ppt_x"/>
                                          </p:val>
                                        </p:tav>
                                        <p:tav tm="100000">
                                          <p:val>
                                            <p:strVal val="#ppt_x"/>
                                          </p:val>
                                        </p:tav>
                                      </p:tavLst>
                                    </p:anim>
                                    <p:anim calcmode="lin" valueType="num">
                                      <p:cBhvr additive="base">
                                        <p:cTn id="57"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0" grpId="0" animBg="1"/>
      <p:bldP spid="11" grpId="0" animBg="1"/>
      <p:bldP spid="30" grpId="0" animBg="1"/>
      <p:bldP spid="31" grpId="0" animBg="1"/>
      <p:bldP spid="32" grpId="0" animBg="1"/>
      <p:bldP spid="33" grpId="0"/>
      <p:bldP spid="3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E5084D9-3CB7-48FB-9197-F0617298A6EB}"/>
              </a:ext>
            </a:extLst>
          </p:cNvPr>
          <p:cNvPicPr>
            <a:picLocks noChangeAspect="1"/>
          </p:cNvPicPr>
          <p:nvPr/>
        </p:nvPicPr>
        <p:blipFill>
          <a:blip r:embed="rId3"/>
          <a:stretch>
            <a:fillRect/>
          </a:stretch>
        </p:blipFill>
        <p:spPr>
          <a:xfrm>
            <a:off x="307920" y="1917305"/>
            <a:ext cx="5232963" cy="4732495"/>
          </a:xfrm>
          <a:prstGeom prst="rect">
            <a:avLst/>
          </a:prstGeom>
          <a:ln>
            <a:solidFill>
              <a:schemeClr val="tx1"/>
            </a:solidFill>
          </a:ln>
        </p:spPr>
      </p:pic>
      <p:pic>
        <p:nvPicPr>
          <p:cNvPr id="8" name="Picture 7">
            <a:extLst>
              <a:ext uri="{FF2B5EF4-FFF2-40B4-BE49-F238E27FC236}">
                <a16:creationId xmlns:a16="http://schemas.microsoft.com/office/drawing/2014/main" id="{0F0A4CFC-CAE3-4DF3-A30D-58DFCB4105ED}"/>
              </a:ext>
            </a:extLst>
          </p:cNvPr>
          <p:cNvPicPr>
            <a:picLocks noChangeAspect="1"/>
          </p:cNvPicPr>
          <p:nvPr/>
        </p:nvPicPr>
        <p:blipFill>
          <a:blip r:embed="rId4"/>
          <a:stretch>
            <a:fillRect/>
          </a:stretch>
        </p:blipFill>
        <p:spPr>
          <a:xfrm>
            <a:off x="5797182" y="1917305"/>
            <a:ext cx="3126407" cy="4176067"/>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79</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7 – complex_matrices.ipynb</a:t>
            </a:r>
          </a:p>
        </p:txBody>
      </p:sp>
      <p:sp>
        <p:nvSpPr>
          <p:cNvPr id="21" name="Rectangle 20">
            <a:extLst>
              <a:ext uri="{FF2B5EF4-FFF2-40B4-BE49-F238E27FC236}">
                <a16:creationId xmlns:a16="http://schemas.microsoft.com/office/drawing/2014/main" id="{8B6C66FF-BD3B-4674-8A46-C6D114EF0D89}"/>
              </a:ext>
            </a:extLst>
          </p:cNvPr>
          <p:cNvSpPr/>
          <p:nvPr/>
        </p:nvSpPr>
        <p:spPr>
          <a:xfrm>
            <a:off x="442650" y="2194245"/>
            <a:ext cx="4615529" cy="1777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9F365C95-4D03-44BA-B4BC-B92BEE1E8528}"/>
              </a:ext>
            </a:extLst>
          </p:cNvPr>
          <p:cNvGrpSpPr/>
          <p:nvPr/>
        </p:nvGrpSpPr>
        <p:grpSpPr>
          <a:xfrm>
            <a:off x="5195434" y="2770008"/>
            <a:ext cx="671765" cy="369332"/>
            <a:chOff x="4880163" y="2080775"/>
            <a:chExt cx="671765" cy="369332"/>
          </a:xfrm>
        </p:grpSpPr>
        <p:cxnSp>
          <p:nvCxnSpPr>
            <p:cNvPr id="28" name="Straight Arrow Connector 27">
              <a:extLst>
                <a:ext uri="{FF2B5EF4-FFF2-40B4-BE49-F238E27FC236}">
                  <a16:creationId xmlns:a16="http://schemas.microsoft.com/office/drawing/2014/main" id="{886AE0DA-40E1-42B9-BAE2-08C4788AE2F7}"/>
                </a:ext>
              </a:extLst>
            </p:cNvPr>
            <p:cNvCxnSpPr>
              <a:cxnSpLocks/>
            </p:cNvCxnSpPr>
            <p:nvPr/>
          </p:nvCxnSpPr>
          <p:spPr>
            <a:xfrm flipH="1">
              <a:off x="4880163" y="2265441"/>
              <a:ext cx="34615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7DAADCF-7732-43F6-A20D-73C94F7234F0}"/>
                </a:ext>
              </a:extLst>
            </p:cNvPr>
            <p:cNvSpPr txBox="1"/>
            <p:nvPr/>
          </p:nvSpPr>
          <p:spPr>
            <a:xfrm>
              <a:off x="5168470" y="20807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34" name="Rectangle 33">
            <a:extLst>
              <a:ext uri="{FF2B5EF4-FFF2-40B4-BE49-F238E27FC236}">
                <a16:creationId xmlns:a16="http://schemas.microsoft.com/office/drawing/2014/main" id="{913F37E4-FC45-4843-A239-DD9EB9EA75B0}"/>
              </a:ext>
            </a:extLst>
          </p:cNvPr>
          <p:cNvSpPr/>
          <p:nvPr/>
        </p:nvSpPr>
        <p:spPr>
          <a:xfrm>
            <a:off x="8447608" y="5505799"/>
            <a:ext cx="388471" cy="22071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4F53340-ECA8-4BC8-90BB-846F01C2FBC9}"/>
                  </a:ext>
                </a:extLst>
              </p:cNvPr>
              <p:cNvSpPr txBox="1"/>
              <p:nvPr/>
            </p:nvSpPr>
            <p:spPr>
              <a:xfrm>
                <a:off x="815597" y="1381616"/>
                <a:ext cx="4460837" cy="3354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1" i="1">
                              <a:latin typeface="Cambria Math" panose="02040503050406030204" pitchFamily="18" charset="0"/>
                            </a:rPr>
                            <m:t>𝒗</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𝑼</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𝒗</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𝑼</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𝒗</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𝑼</m:t>
                              </m:r>
                            </m:e>
                          </m:d>
                        </m:e>
                      </m:rad>
                      <m:r>
                        <a:rPr lang="en-US" b="0" i="1" smtClean="0">
                          <a:latin typeface="Cambria Math" panose="02040503050406030204" pitchFamily="18" charset="0"/>
                        </a:rPr>
                        <m:t> </m:t>
                      </m:r>
                      <m:r>
                        <a:rPr lang="en-US" i="1">
                          <a:latin typeface="Cambria Math" panose="02040503050406030204" pitchFamily="18" charset="0"/>
                        </a:rPr>
                        <m:t>𝑖𝑓</m:t>
                      </m:r>
                      <m:r>
                        <a:rPr lang="en-US" i="1">
                          <a:latin typeface="Cambria Math" panose="02040503050406030204" pitchFamily="18" charset="0"/>
                        </a:rPr>
                        <m:t> </m:t>
                      </m:r>
                      <m:r>
                        <a:rPr lang="en-US" b="1" i="1" smtClean="0">
                          <a:latin typeface="Cambria Math" panose="02040503050406030204" pitchFamily="18" charset="0"/>
                        </a:rPr>
                        <m:t>𝑼</m:t>
                      </m:r>
                      <m:r>
                        <a:rPr lang="en-US" i="1">
                          <a:latin typeface="Cambria Math" panose="02040503050406030204" pitchFamily="18" charset="0"/>
                        </a:rPr>
                        <m:t> </m:t>
                      </m:r>
                      <m:r>
                        <a:rPr lang="en-US" b="0" i="1" smtClean="0">
                          <a:latin typeface="Cambria Math" panose="02040503050406030204" pitchFamily="18" charset="0"/>
                        </a:rPr>
                        <m:t>𝑢𝑛𝑖𝑡𝑎𝑟𝑦</m:t>
                      </m:r>
                    </m:oMath>
                  </m:oMathPara>
                </a14:m>
                <a:endParaRPr lang="en-US" dirty="0"/>
              </a:p>
            </p:txBody>
          </p:sp>
        </mc:Choice>
        <mc:Fallback xmlns="">
          <p:sp>
            <p:nvSpPr>
              <p:cNvPr id="20" name="TextBox 19">
                <a:extLst>
                  <a:ext uri="{FF2B5EF4-FFF2-40B4-BE49-F238E27FC236}">
                    <a16:creationId xmlns:a16="http://schemas.microsoft.com/office/drawing/2014/main" id="{04F53340-ECA8-4BC8-90BB-846F01C2FBC9}"/>
                  </a:ext>
                </a:extLst>
              </p:cNvPr>
              <p:cNvSpPr txBox="1">
                <a:spLocks noRot="1" noChangeAspect="1" noMove="1" noResize="1" noEditPoints="1" noAdjustHandles="1" noChangeArrowheads="1" noChangeShapeType="1" noTextEdit="1"/>
              </p:cNvSpPr>
              <p:nvPr/>
            </p:nvSpPr>
            <p:spPr>
              <a:xfrm>
                <a:off x="815597" y="1381616"/>
                <a:ext cx="4460837" cy="335413"/>
              </a:xfrm>
              <a:prstGeom prst="rect">
                <a:avLst/>
              </a:prstGeom>
              <a:blipFill>
                <a:blip r:embed="rId5"/>
                <a:stretch>
                  <a:fillRect r="-1366" b="-29091"/>
                </a:stretch>
              </a:blipFill>
            </p:spPr>
            <p:txBody>
              <a:bodyPr/>
              <a:lstStyle/>
              <a:p>
                <a:r>
                  <a:rPr lang="en-US">
                    <a:noFill/>
                  </a:rPr>
                  <a:t> </a:t>
                </a:r>
              </a:p>
            </p:txBody>
          </p:sp>
        </mc:Fallback>
      </mc:AlternateContent>
      <p:grpSp>
        <p:nvGrpSpPr>
          <p:cNvPr id="26" name="Group 25">
            <a:extLst>
              <a:ext uri="{FF2B5EF4-FFF2-40B4-BE49-F238E27FC236}">
                <a16:creationId xmlns:a16="http://schemas.microsoft.com/office/drawing/2014/main" id="{D7A9D33A-7CE1-4BC7-90AC-C4442F4E4630}"/>
              </a:ext>
            </a:extLst>
          </p:cNvPr>
          <p:cNvGrpSpPr/>
          <p:nvPr/>
        </p:nvGrpSpPr>
        <p:grpSpPr>
          <a:xfrm>
            <a:off x="1763636" y="3167915"/>
            <a:ext cx="1076632" cy="369332"/>
            <a:chOff x="4704120" y="2356972"/>
            <a:chExt cx="1076632" cy="369332"/>
          </a:xfrm>
        </p:grpSpPr>
        <p:cxnSp>
          <p:nvCxnSpPr>
            <p:cNvPr id="35" name="Straight Arrow Connector 34">
              <a:extLst>
                <a:ext uri="{FF2B5EF4-FFF2-40B4-BE49-F238E27FC236}">
                  <a16:creationId xmlns:a16="http://schemas.microsoft.com/office/drawing/2014/main" id="{D72EE126-8DA8-4D9B-828B-BF3003B5D324}"/>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FFB4283-6795-41C2-B57F-EFA91D7A2221}"/>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9" name="Group 18">
            <a:extLst>
              <a:ext uri="{FF2B5EF4-FFF2-40B4-BE49-F238E27FC236}">
                <a16:creationId xmlns:a16="http://schemas.microsoft.com/office/drawing/2014/main" id="{7F8EAE7A-9AE6-62BD-DEB5-6D71DE33E7B4}"/>
              </a:ext>
            </a:extLst>
          </p:cNvPr>
          <p:cNvGrpSpPr/>
          <p:nvPr/>
        </p:nvGrpSpPr>
        <p:grpSpPr>
          <a:xfrm>
            <a:off x="8220408" y="2771223"/>
            <a:ext cx="671765" cy="369332"/>
            <a:chOff x="4880163" y="2080775"/>
            <a:chExt cx="671765" cy="369332"/>
          </a:xfrm>
        </p:grpSpPr>
        <p:cxnSp>
          <p:nvCxnSpPr>
            <p:cNvPr id="22" name="Straight Arrow Connector 21">
              <a:extLst>
                <a:ext uri="{FF2B5EF4-FFF2-40B4-BE49-F238E27FC236}">
                  <a16:creationId xmlns:a16="http://schemas.microsoft.com/office/drawing/2014/main" id="{38AB4C65-D17C-667A-4FFF-61205ED88BC0}"/>
                </a:ext>
              </a:extLst>
            </p:cNvPr>
            <p:cNvCxnSpPr>
              <a:cxnSpLocks/>
            </p:cNvCxnSpPr>
            <p:nvPr/>
          </p:nvCxnSpPr>
          <p:spPr>
            <a:xfrm flipH="1">
              <a:off x="4880163" y="2265441"/>
              <a:ext cx="34615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A7F3C97-3138-2BE8-33AB-95E91813F513}"/>
                </a:ext>
              </a:extLst>
            </p:cNvPr>
            <p:cNvSpPr txBox="1"/>
            <p:nvPr/>
          </p:nvSpPr>
          <p:spPr>
            <a:xfrm>
              <a:off x="5168470" y="20807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4" name="Group 23">
            <a:extLst>
              <a:ext uri="{FF2B5EF4-FFF2-40B4-BE49-F238E27FC236}">
                <a16:creationId xmlns:a16="http://schemas.microsoft.com/office/drawing/2014/main" id="{6E61BDE6-8823-A597-1A64-2B68C5BCF510}"/>
              </a:ext>
            </a:extLst>
          </p:cNvPr>
          <p:cNvGrpSpPr/>
          <p:nvPr/>
        </p:nvGrpSpPr>
        <p:grpSpPr>
          <a:xfrm>
            <a:off x="7316851" y="4098886"/>
            <a:ext cx="1076632" cy="369332"/>
            <a:chOff x="4704120" y="2356972"/>
            <a:chExt cx="1076632" cy="369332"/>
          </a:xfrm>
        </p:grpSpPr>
        <p:cxnSp>
          <p:nvCxnSpPr>
            <p:cNvPr id="25" name="Straight Arrow Connector 24">
              <a:extLst>
                <a:ext uri="{FF2B5EF4-FFF2-40B4-BE49-F238E27FC236}">
                  <a16:creationId xmlns:a16="http://schemas.microsoft.com/office/drawing/2014/main" id="{24FAF9B3-EB28-4358-D5FE-E3B5DB916996}"/>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8F11DBF-CAC5-F78B-E1F0-760A6E7C6C12}"/>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1" name="Group 30">
            <a:extLst>
              <a:ext uri="{FF2B5EF4-FFF2-40B4-BE49-F238E27FC236}">
                <a16:creationId xmlns:a16="http://schemas.microsoft.com/office/drawing/2014/main" id="{7972E1E6-04EC-DD20-CB17-FFAD0F7FCF85}"/>
              </a:ext>
            </a:extLst>
          </p:cNvPr>
          <p:cNvGrpSpPr/>
          <p:nvPr/>
        </p:nvGrpSpPr>
        <p:grpSpPr>
          <a:xfrm>
            <a:off x="3485930" y="6141102"/>
            <a:ext cx="1068643" cy="369332"/>
            <a:chOff x="3647644" y="4910075"/>
            <a:chExt cx="1068643" cy="369332"/>
          </a:xfrm>
        </p:grpSpPr>
        <p:sp>
          <p:nvSpPr>
            <p:cNvPr id="32" name="TextBox 31">
              <a:extLst>
                <a:ext uri="{FF2B5EF4-FFF2-40B4-BE49-F238E27FC236}">
                  <a16:creationId xmlns:a16="http://schemas.microsoft.com/office/drawing/2014/main" id="{93CCED7F-A69B-352A-34EA-1C8CD60B6096}"/>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3" name="Straight Arrow Connector 32">
              <a:extLst>
                <a:ext uri="{FF2B5EF4-FFF2-40B4-BE49-F238E27FC236}">
                  <a16:creationId xmlns:a16="http://schemas.microsoft.com/office/drawing/2014/main" id="{D944110D-3DC1-AF7E-5FF2-765472656DE5}"/>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6C1EB7DD-C6D4-B288-DF10-3663075EC562}"/>
              </a:ext>
            </a:extLst>
          </p:cNvPr>
          <p:cNvGrpSpPr/>
          <p:nvPr/>
        </p:nvGrpSpPr>
        <p:grpSpPr>
          <a:xfrm>
            <a:off x="8436658" y="5777175"/>
            <a:ext cx="556262" cy="369332"/>
            <a:chOff x="3647644" y="4910075"/>
            <a:chExt cx="556262" cy="369332"/>
          </a:xfrm>
        </p:grpSpPr>
        <p:sp>
          <p:nvSpPr>
            <p:cNvPr id="38" name="TextBox 37">
              <a:extLst>
                <a:ext uri="{FF2B5EF4-FFF2-40B4-BE49-F238E27FC236}">
                  <a16:creationId xmlns:a16="http://schemas.microsoft.com/office/drawing/2014/main" id="{153D3508-55CD-0559-EBB3-94F5F9CF2771}"/>
                </a:ext>
              </a:extLst>
            </p:cNvPr>
            <p:cNvSpPr txBox="1"/>
            <p:nvPr/>
          </p:nvSpPr>
          <p:spPr>
            <a:xfrm>
              <a:off x="3820448"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9" name="Straight Arrow Connector 38">
              <a:extLst>
                <a:ext uri="{FF2B5EF4-FFF2-40B4-BE49-F238E27FC236}">
                  <a16:creationId xmlns:a16="http://schemas.microsoft.com/office/drawing/2014/main" id="{DB5CA2A5-7EC6-CBA4-99C0-69E651135729}"/>
                </a:ext>
              </a:extLst>
            </p:cNvPr>
            <p:cNvCxnSpPr>
              <a:cxnSpLocks/>
            </p:cNvCxnSpPr>
            <p:nvPr/>
          </p:nvCxnSpPr>
          <p:spPr>
            <a:xfrm flipH="1">
              <a:off x="3647644" y="5094741"/>
              <a:ext cx="23013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9277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16" presetClass="entr" presetSubtype="21" fill="hold" grpId="0" nodeType="after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arn(inVertical)">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par>
                          <p:cTn id="15" fill="hold">
                            <p:stCondLst>
                              <p:cond delay="0"/>
                            </p:stCondLst>
                            <p:childTnLst>
                              <p:par>
                                <p:cTn id="16" presetID="22" presetClass="entr" presetSubtype="2" fill="hold" nodeType="after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right)">
                                      <p:cBhvr>
                                        <p:cTn id="18" dur="500"/>
                                        <p:tgtEl>
                                          <p:spTgt spid="27"/>
                                        </p:tgtEl>
                                      </p:cBhvr>
                                    </p:animEffect>
                                  </p:childTnLst>
                                </p:cTn>
                              </p:par>
                            </p:childTnLst>
                          </p:cTn>
                        </p:par>
                        <p:par>
                          <p:cTn id="19" fill="hold">
                            <p:stCondLst>
                              <p:cond delay="500"/>
                            </p:stCondLst>
                            <p:childTnLst>
                              <p:par>
                                <p:cTn id="20" presetID="22" presetClass="entr" presetSubtype="2" fill="hold" nodeType="after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right)">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right)">
                                      <p:cBhvr>
                                        <p:cTn id="27" dur="500"/>
                                        <p:tgtEl>
                                          <p:spTgt spid="26"/>
                                        </p:tgtEl>
                                      </p:cBhvr>
                                    </p:animEffect>
                                  </p:childTnLst>
                                </p:cTn>
                              </p:par>
                            </p:childTnLst>
                          </p:cTn>
                        </p:par>
                        <p:par>
                          <p:cTn id="28" fill="hold">
                            <p:stCondLst>
                              <p:cond delay="500"/>
                            </p:stCondLst>
                            <p:childTnLst>
                              <p:par>
                                <p:cTn id="29" presetID="22" presetClass="entr" presetSubtype="2"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right)">
                                      <p:cBhvr>
                                        <p:cTn id="31" dur="5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barn(inVertical)">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wipe(right)">
                                      <p:cBhvr>
                                        <p:cTn id="41" dur="500"/>
                                        <p:tgtEl>
                                          <p:spTgt spid="31"/>
                                        </p:tgtEl>
                                      </p:cBhvr>
                                    </p:animEffect>
                                  </p:childTnLst>
                                </p:cTn>
                              </p:par>
                            </p:childTnLst>
                          </p:cTn>
                        </p:par>
                        <p:par>
                          <p:cTn id="42" fill="hold">
                            <p:stCondLst>
                              <p:cond delay="500"/>
                            </p:stCondLst>
                            <p:childTnLst>
                              <p:par>
                                <p:cTn id="43" presetID="22" presetClass="entr" presetSubtype="2" fill="hold" nodeType="after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wipe(right)">
                                      <p:cBhvr>
                                        <p:cTn id="4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itle 1">
                <a:extLst>
                  <a:ext uri="{FF2B5EF4-FFF2-40B4-BE49-F238E27FC236}">
                    <a16:creationId xmlns:a16="http://schemas.microsoft.com/office/drawing/2014/main" id="{E28909D3-E069-4B59-8043-0006112FC7CD}"/>
                  </a:ext>
                </a:extLst>
              </p:cNvPr>
              <p:cNvSpPr>
                <a:spLocks noGrp="1"/>
              </p:cNvSpPr>
              <p:nvPr>
                <p:ph type="title"/>
              </p:nvPr>
            </p:nvSpPr>
            <p:spPr/>
            <p:txBody>
              <a:bodyPr>
                <a:noAutofit/>
              </a:bodyPr>
              <a:lstStyle/>
              <a:p>
                <a:pPr algn="ctr"/>
                <a:r>
                  <a:rPr lang="en-US" sz="3200" b="1" dirty="0">
                    <a:latin typeface="+mn-lt"/>
                  </a:rPr>
                  <a:t>Real</a:t>
                </a:r>
                <a:r>
                  <a:rPr lang="en-US" sz="3200" dirty="0">
                    <a:latin typeface="+mn-lt"/>
                  </a:rPr>
                  <a:t> Vectors – Dot Product (Vector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oMath>
                </a14:m>
                <a:r>
                  <a:rPr lang="en-US" sz="3200" dirty="0">
                    <a:latin typeface="+mn-lt"/>
                  </a:rPr>
                  <a:t>Vector)</a:t>
                </a:r>
              </a:p>
            </p:txBody>
          </p:sp>
        </mc:Choice>
        <mc:Fallback xmlns="">
          <p:sp>
            <p:nvSpPr>
              <p:cNvPr id="11" name="Title 1">
                <a:extLst>
                  <a:ext uri="{FF2B5EF4-FFF2-40B4-BE49-F238E27FC236}">
                    <a16:creationId xmlns:a16="http://schemas.microsoft.com/office/drawing/2014/main" id="{E28909D3-E069-4B59-8043-0006112FC7CD}"/>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8</a:t>
            </a:fld>
            <a:endParaRPr lang="en-US" dirty="0"/>
          </a:p>
        </p:txBody>
      </p:sp>
      <p:pic>
        <p:nvPicPr>
          <p:cNvPr id="2" name="Picture 1">
            <a:extLst>
              <a:ext uri="{FF2B5EF4-FFF2-40B4-BE49-F238E27FC236}">
                <a16:creationId xmlns:a16="http://schemas.microsoft.com/office/drawing/2014/main" id="{3E98587F-781F-4F15-BD03-E42BBE72E498}"/>
              </a:ext>
            </a:extLst>
          </p:cNvPr>
          <p:cNvPicPr>
            <a:picLocks noChangeAspect="1"/>
          </p:cNvPicPr>
          <p:nvPr/>
        </p:nvPicPr>
        <p:blipFill>
          <a:blip r:embed="rId4"/>
          <a:stretch>
            <a:fillRect/>
          </a:stretch>
        </p:blipFill>
        <p:spPr>
          <a:xfrm>
            <a:off x="740979" y="1468581"/>
            <a:ext cx="2617076" cy="2617076"/>
          </a:xfrm>
          <a:prstGeom prst="rect">
            <a:avLst/>
          </a:prstGeom>
        </p:spPr>
      </p:pic>
      <p:pic>
        <p:nvPicPr>
          <p:cNvPr id="6" name="Picture 5">
            <a:extLst>
              <a:ext uri="{FF2B5EF4-FFF2-40B4-BE49-F238E27FC236}">
                <a16:creationId xmlns:a16="http://schemas.microsoft.com/office/drawing/2014/main" id="{FFBA82E3-0ACC-432F-BD97-31835A56D725}"/>
              </a:ext>
            </a:extLst>
          </p:cNvPr>
          <p:cNvPicPr>
            <a:picLocks noChangeAspect="1"/>
          </p:cNvPicPr>
          <p:nvPr/>
        </p:nvPicPr>
        <p:blipFill rotWithShape="1">
          <a:blip r:embed="rId5"/>
          <a:srcRect b="81931"/>
          <a:stretch/>
        </p:blipFill>
        <p:spPr>
          <a:xfrm>
            <a:off x="3941922" y="1607793"/>
            <a:ext cx="4674072" cy="764918"/>
          </a:xfrm>
          <a:prstGeom prst="rect">
            <a:avLst/>
          </a:prstGeom>
        </p:spPr>
      </p:pic>
      <p:pic>
        <p:nvPicPr>
          <p:cNvPr id="7" name="Picture 6">
            <a:extLst>
              <a:ext uri="{FF2B5EF4-FFF2-40B4-BE49-F238E27FC236}">
                <a16:creationId xmlns:a16="http://schemas.microsoft.com/office/drawing/2014/main" id="{CCCA34EC-5684-4CF5-8D4F-CF53F2BACF78}"/>
              </a:ext>
            </a:extLst>
          </p:cNvPr>
          <p:cNvPicPr>
            <a:picLocks noChangeAspect="1"/>
          </p:cNvPicPr>
          <p:nvPr/>
        </p:nvPicPr>
        <p:blipFill>
          <a:blip r:embed="rId6"/>
          <a:stretch>
            <a:fillRect/>
          </a:stretch>
        </p:blipFill>
        <p:spPr>
          <a:xfrm>
            <a:off x="528006" y="4307584"/>
            <a:ext cx="3200677" cy="2231329"/>
          </a:xfrm>
          <a:prstGeom prst="rect">
            <a:avLst/>
          </a:prstGeom>
        </p:spPr>
      </p:pic>
    </p:spTree>
    <p:extLst>
      <p:ext uri="{BB962C8B-B14F-4D97-AF65-F5344CB8AC3E}">
        <p14:creationId xmlns:p14="http://schemas.microsoft.com/office/powerpoint/2010/main" val="4148731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BEBF1F-606E-4B6A-21B8-8845962A88B8}"/>
              </a:ext>
            </a:extLst>
          </p:cNvPr>
          <p:cNvPicPr>
            <a:picLocks noChangeAspect="1"/>
          </p:cNvPicPr>
          <p:nvPr/>
        </p:nvPicPr>
        <p:blipFill>
          <a:blip r:embed="rId3"/>
          <a:stretch>
            <a:fillRect/>
          </a:stretch>
        </p:blipFill>
        <p:spPr>
          <a:xfrm>
            <a:off x="307924" y="2259206"/>
            <a:ext cx="4999793" cy="3561905"/>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80</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8 – complex_matrices.ipynb</a:t>
            </a:r>
          </a:p>
        </p:txBody>
      </p:sp>
      <p:sp>
        <p:nvSpPr>
          <p:cNvPr id="21" name="Rectangle 20">
            <a:extLst>
              <a:ext uri="{FF2B5EF4-FFF2-40B4-BE49-F238E27FC236}">
                <a16:creationId xmlns:a16="http://schemas.microsoft.com/office/drawing/2014/main" id="{8B6C66FF-BD3B-4674-8A46-C6D114EF0D89}"/>
              </a:ext>
            </a:extLst>
          </p:cNvPr>
          <p:cNvSpPr/>
          <p:nvPr/>
        </p:nvSpPr>
        <p:spPr>
          <a:xfrm>
            <a:off x="452219" y="2594534"/>
            <a:ext cx="3862605" cy="1777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BB2F43E-1D47-479E-85BD-EB518AD492FE}"/>
              </a:ext>
            </a:extLst>
          </p:cNvPr>
          <p:cNvPicPr>
            <a:picLocks noChangeAspect="1"/>
          </p:cNvPicPr>
          <p:nvPr/>
        </p:nvPicPr>
        <p:blipFill>
          <a:blip r:embed="rId4"/>
          <a:stretch>
            <a:fillRect/>
          </a:stretch>
        </p:blipFill>
        <p:spPr>
          <a:xfrm>
            <a:off x="5478620" y="2653637"/>
            <a:ext cx="3419048" cy="1419048"/>
          </a:xfrm>
          <a:prstGeom prst="rect">
            <a:avLst/>
          </a:prstGeom>
          <a:ln>
            <a:solidFill>
              <a:schemeClr val="tx1"/>
            </a:solidFill>
          </a:ln>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012D01E-2587-4730-9D55-4BD621053420}"/>
                  </a:ext>
                </a:extLst>
              </p:cNvPr>
              <p:cNvSpPr txBox="1"/>
              <p:nvPr/>
            </p:nvSpPr>
            <p:spPr>
              <a:xfrm>
                <a:off x="1967097" y="1791776"/>
                <a:ext cx="1491177" cy="2932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𝒗</m:t>
                          </m:r>
                          <m:r>
                            <a:rPr lang="en-US" i="1">
                              <a:latin typeface="Cambria Math" panose="02040503050406030204" pitchFamily="18" charset="0"/>
                            </a:rPr>
                            <m:t>,</m:t>
                          </m:r>
                          <m:r>
                            <a:rPr lang="en-US" b="1" i="1" smtClean="0">
                              <a:latin typeface="Cambria Math" panose="02040503050406030204" pitchFamily="18" charset="0"/>
                            </a:rPr>
                            <m:t>𝒘</m:t>
                          </m:r>
                        </m:e>
                      </m:d>
                      <m:r>
                        <a:rPr lang="en-US" i="1">
                          <a:latin typeface="Cambria Math" panose="02040503050406030204" pitchFamily="18" charset="0"/>
                        </a:rPr>
                        <m:t>=</m:t>
                      </m:r>
                      <m:acc>
                        <m:accPr>
                          <m:chr m:val="̅"/>
                          <m:ctrlPr>
                            <a:rPr lang="en-US" i="1" smtClean="0">
                              <a:latin typeface="Cambria Math" panose="02040503050406030204" pitchFamily="18" charset="0"/>
                            </a:rPr>
                          </m:ctrlPr>
                        </m:accPr>
                        <m:e>
                          <m:d>
                            <m:dPr>
                              <m:begChr m:val="⟨"/>
                              <m:endChr m:val="⟩"/>
                              <m:ctrlPr>
                                <a:rPr lang="en-US" i="1">
                                  <a:latin typeface="Cambria Math" panose="02040503050406030204" pitchFamily="18" charset="0"/>
                                </a:rPr>
                              </m:ctrlPr>
                            </m:dPr>
                            <m:e>
                              <m:r>
                                <a:rPr lang="en-US" b="1" i="1" smtClean="0">
                                  <a:latin typeface="Cambria Math" panose="02040503050406030204" pitchFamily="18" charset="0"/>
                                </a:rPr>
                                <m:t>𝒘</m:t>
                              </m:r>
                              <m:r>
                                <a:rPr lang="en-US" i="1">
                                  <a:latin typeface="Cambria Math" panose="02040503050406030204" pitchFamily="18" charset="0"/>
                                </a:rPr>
                                <m:t>,</m:t>
                              </m:r>
                              <m:r>
                                <a:rPr lang="en-US" b="1" i="1" smtClean="0">
                                  <a:latin typeface="Cambria Math" panose="02040503050406030204" pitchFamily="18" charset="0"/>
                                </a:rPr>
                                <m:t>𝒗</m:t>
                              </m:r>
                            </m:e>
                          </m:d>
                        </m:e>
                      </m:acc>
                    </m:oMath>
                  </m:oMathPara>
                </a14:m>
                <a:endParaRPr lang="en-US" dirty="0"/>
              </a:p>
            </p:txBody>
          </p:sp>
        </mc:Choice>
        <mc:Fallback xmlns="">
          <p:sp>
            <p:nvSpPr>
              <p:cNvPr id="19" name="TextBox 18">
                <a:extLst>
                  <a:ext uri="{FF2B5EF4-FFF2-40B4-BE49-F238E27FC236}">
                    <a16:creationId xmlns:a16="http://schemas.microsoft.com/office/drawing/2014/main" id="{F012D01E-2587-4730-9D55-4BD621053420}"/>
                  </a:ext>
                </a:extLst>
              </p:cNvPr>
              <p:cNvSpPr txBox="1">
                <a:spLocks noRot="1" noChangeAspect="1" noMove="1" noResize="1" noEditPoints="1" noAdjustHandles="1" noChangeArrowheads="1" noChangeShapeType="1" noTextEdit="1"/>
              </p:cNvSpPr>
              <p:nvPr/>
            </p:nvSpPr>
            <p:spPr>
              <a:xfrm>
                <a:off x="1967097" y="1791776"/>
                <a:ext cx="1491177" cy="293222"/>
              </a:xfrm>
              <a:prstGeom prst="rect">
                <a:avLst/>
              </a:prstGeom>
              <a:blipFill>
                <a:blip r:embed="rId5"/>
                <a:stretch>
                  <a:fillRect/>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436AA049-3DCA-4A80-8321-FE14875BBFA4}"/>
              </a:ext>
            </a:extLst>
          </p:cNvPr>
          <p:cNvGrpSpPr/>
          <p:nvPr/>
        </p:nvGrpSpPr>
        <p:grpSpPr>
          <a:xfrm>
            <a:off x="1889085" y="3263386"/>
            <a:ext cx="1076632" cy="369332"/>
            <a:chOff x="4704120" y="2356972"/>
            <a:chExt cx="1076632" cy="369332"/>
          </a:xfrm>
        </p:grpSpPr>
        <p:cxnSp>
          <p:nvCxnSpPr>
            <p:cNvPr id="30" name="Straight Arrow Connector 29">
              <a:extLst>
                <a:ext uri="{FF2B5EF4-FFF2-40B4-BE49-F238E27FC236}">
                  <a16:creationId xmlns:a16="http://schemas.microsoft.com/office/drawing/2014/main" id="{6E56ADF4-323E-4A9D-B7A1-CE2610CF762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6D8F14A-B458-4547-90C0-E58B1D80F1C3}"/>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2" name="Group 31">
            <a:extLst>
              <a:ext uri="{FF2B5EF4-FFF2-40B4-BE49-F238E27FC236}">
                <a16:creationId xmlns:a16="http://schemas.microsoft.com/office/drawing/2014/main" id="{3ABC2515-C901-4755-A534-5C05809A7699}"/>
              </a:ext>
            </a:extLst>
          </p:cNvPr>
          <p:cNvGrpSpPr/>
          <p:nvPr/>
        </p:nvGrpSpPr>
        <p:grpSpPr>
          <a:xfrm>
            <a:off x="2376709" y="3416396"/>
            <a:ext cx="1068643" cy="369332"/>
            <a:chOff x="3647644" y="4910075"/>
            <a:chExt cx="1068643" cy="369332"/>
          </a:xfrm>
        </p:grpSpPr>
        <p:sp>
          <p:nvSpPr>
            <p:cNvPr id="33" name="TextBox 32">
              <a:extLst>
                <a:ext uri="{FF2B5EF4-FFF2-40B4-BE49-F238E27FC236}">
                  <a16:creationId xmlns:a16="http://schemas.microsoft.com/office/drawing/2014/main" id="{B13B302B-232B-427A-B44F-73764C24418B}"/>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7" name="Straight Arrow Connector 36">
              <a:extLst>
                <a:ext uri="{FF2B5EF4-FFF2-40B4-BE49-F238E27FC236}">
                  <a16:creationId xmlns:a16="http://schemas.microsoft.com/office/drawing/2014/main" id="{379FFA5D-3BFB-4F5C-BB02-DAE9A47FCFB3}"/>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20A0FF1A-3062-46D9-9763-6D9265471F7E}"/>
              </a:ext>
            </a:extLst>
          </p:cNvPr>
          <p:cNvSpPr txBox="1"/>
          <p:nvPr/>
        </p:nvSpPr>
        <p:spPr>
          <a:xfrm>
            <a:off x="2053586" y="1459115"/>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39" name="TextBox 38">
            <a:extLst>
              <a:ext uri="{FF2B5EF4-FFF2-40B4-BE49-F238E27FC236}">
                <a16:creationId xmlns:a16="http://schemas.microsoft.com/office/drawing/2014/main" id="{3E5000BA-06E2-4585-BDD5-1E2BF56FD382}"/>
              </a:ext>
            </a:extLst>
          </p:cNvPr>
          <p:cNvSpPr txBox="1"/>
          <p:nvPr/>
        </p:nvSpPr>
        <p:spPr>
          <a:xfrm>
            <a:off x="2954463" y="1435241"/>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grpSp>
        <p:nvGrpSpPr>
          <p:cNvPr id="22" name="Group 21">
            <a:extLst>
              <a:ext uri="{FF2B5EF4-FFF2-40B4-BE49-F238E27FC236}">
                <a16:creationId xmlns:a16="http://schemas.microsoft.com/office/drawing/2014/main" id="{10521D34-19F5-2B9B-7058-CDCEBE68B0F7}"/>
              </a:ext>
            </a:extLst>
          </p:cNvPr>
          <p:cNvGrpSpPr/>
          <p:nvPr/>
        </p:nvGrpSpPr>
        <p:grpSpPr>
          <a:xfrm>
            <a:off x="7496362" y="3170612"/>
            <a:ext cx="1076632" cy="369332"/>
            <a:chOff x="4704120" y="2356972"/>
            <a:chExt cx="1076632" cy="369332"/>
          </a:xfrm>
        </p:grpSpPr>
        <p:cxnSp>
          <p:nvCxnSpPr>
            <p:cNvPr id="23" name="Straight Arrow Connector 22">
              <a:extLst>
                <a:ext uri="{FF2B5EF4-FFF2-40B4-BE49-F238E27FC236}">
                  <a16:creationId xmlns:a16="http://schemas.microsoft.com/office/drawing/2014/main" id="{5E80B6D3-3C75-1C12-06B1-05BF18700E9E}"/>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D34D997-13CA-02B0-315D-D3CADDBF7099}"/>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6" name="Group 25">
            <a:extLst>
              <a:ext uri="{FF2B5EF4-FFF2-40B4-BE49-F238E27FC236}">
                <a16:creationId xmlns:a16="http://schemas.microsoft.com/office/drawing/2014/main" id="{769EAC86-C25E-6FEC-7A78-A9FD9887B1D8}"/>
              </a:ext>
            </a:extLst>
          </p:cNvPr>
          <p:cNvGrpSpPr/>
          <p:nvPr/>
        </p:nvGrpSpPr>
        <p:grpSpPr>
          <a:xfrm>
            <a:off x="7496362" y="3471701"/>
            <a:ext cx="1068643" cy="369332"/>
            <a:chOff x="3647644" y="4910075"/>
            <a:chExt cx="1068643" cy="369332"/>
          </a:xfrm>
        </p:grpSpPr>
        <p:sp>
          <p:nvSpPr>
            <p:cNvPr id="27" name="TextBox 26">
              <a:extLst>
                <a:ext uri="{FF2B5EF4-FFF2-40B4-BE49-F238E27FC236}">
                  <a16:creationId xmlns:a16="http://schemas.microsoft.com/office/drawing/2014/main" id="{E6D81B3C-1220-FC31-81B4-4DE77133C99D}"/>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8" name="Straight Arrow Connector 27">
              <a:extLst>
                <a:ext uri="{FF2B5EF4-FFF2-40B4-BE49-F238E27FC236}">
                  <a16:creationId xmlns:a16="http://schemas.microsoft.com/office/drawing/2014/main" id="{F759C90A-94EE-74E3-C16C-74D5D6BD31C2}"/>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50338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arn(inVertical)">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right)">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right)">
                                      <p:cBhvr>
                                        <p:cTn id="21" dur="500"/>
                                        <p:tgtEl>
                                          <p:spTgt spid="3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up)">
                                      <p:cBhvr>
                                        <p:cTn id="26" dur="500"/>
                                        <p:tgtEl>
                                          <p:spTgt spid="6"/>
                                        </p:tgtEl>
                                      </p:cBhvr>
                                    </p:animEffect>
                                  </p:childTnLst>
                                </p:cTn>
                              </p:par>
                            </p:childTnLst>
                          </p:cTn>
                        </p:par>
                        <p:par>
                          <p:cTn id="27" fill="hold">
                            <p:stCondLst>
                              <p:cond delay="500"/>
                            </p:stCondLst>
                            <p:childTnLst>
                              <p:par>
                                <p:cTn id="28" presetID="22" presetClass="entr" presetSubtype="2" fill="hold"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right)">
                                      <p:cBhvr>
                                        <p:cTn id="30" dur="500"/>
                                        <p:tgtEl>
                                          <p:spTgt spid="22"/>
                                        </p:tgtEl>
                                      </p:cBhvr>
                                    </p:animEffect>
                                  </p:childTnLst>
                                </p:cTn>
                              </p:par>
                            </p:childTnLst>
                          </p:cTn>
                        </p:par>
                        <p:par>
                          <p:cTn id="31" fill="hold">
                            <p:stCondLst>
                              <p:cond delay="1000"/>
                            </p:stCondLst>
                            <p:childTnLst>
                              <p:par>
                                <p:cTn id="32" presetID="22" presetClass="entr" presetSubtype="2" fill="hold" nodeType="after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right)">
                                      <p:cBhvr>
                                        <p:cTn id="3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57580B-8771-61A9-60C6-65A28A835BB0}"/>
              </a:ext>
            </a:extLst>
          </p:cNvPr>
          <p:cNvPicPr>
            <a:picLocks noChangeAspect="1"/>
          </p:cNvPicPr>
          <p:nvPr/>
        </p:nvPicPr>
        <p:blipFill>
          <a:blip r:embed="rId3"/>
          <a:stretch>
            <a:fillRect/>
          </a:stretch>
        </p:blipFill>
        <p:spPr>
          <a:xfrm>
            <a:off x="341971" y="2242447"/>
            <a:ext cx="5181758" cy="2381790"/>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81</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9 – complex_matrices.ipynb</a:t>
            </a:r>
          </a:p>
        </p:txBody>
      </p:sp>
      <p:sp>
        <p:nvSpPr>
          <p:cNvPr id="21" name="Rectangle 20">
            <a:extLst>
              <a:ext uri="{FF2B5EF4-FFF2-40B4-BE49-F238E27FC236}">
                <a16:creationId xmlns:a16="http://schemas.microsoft.com/office/drawing/2014/main" id="{8B6C66FF-BD3B-4674-8A46-C6D114EF0D89}"/>
              </a:ext>
            </a:extLst>
          </p:cNvPr>
          <p:cNvSpPr/>
          <p:nvPr/>
        </p:nvSpPr>
        <p:spPr>
          <a:xfrm>
            <a:off x="490538" y="2594340"/>
            <a:ext cx="2725628" cy="1488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436AA049-3DCA-4A80-8321-FE14875BBFA4}"/>
              </a:ext>
            </a:extLst>
          </p:cNvPr>
          <p:cNvGrpSpPr/>
          <p:nvPr/>
        </p:nvGrpSpPr>
        <p:grpSpPr>
          <a:xfrm>
            <a:off x="2651594" y="2797145"/>
            <a:ext cx="1076632" cy="369332"/>
            <a:chOff x="4704120" y="2356972"/>
            <a:chExt cx="1076632" cy="369332"/>
          </a:xfrm>
        </p:grpSpPr>
        <p:cxnSp>
          <p:nvCxnSpPr>
            <p:cNvPr id="30" name="Straight Arrow Connector 29">
              <a:extLst>
                <a:ext uri="{FF2B5EF4-FFF2-40B4-BE49-F238E27FC236}">
                  <a16:creationId xmlns:a16="http://schemas.microsoft.com/office/drawing/2014/main" id="{6E56ADF4-323E-4A9D-B7A1-CE2610CF762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6D8F14A-B458-4547-90C0-E58B1D80F1C3}"/>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2" name="Group 31">
            <a:extLst>
              <a:ext uri="{FF2B5EF4-FFF2-40B4-BE49-F238E27FC236}">
                <a16:creationId xmlns:a16="http://schemas.microsoft.com/office/drawing/2014/main" id="{3ABC2515-C901-4755-A534-5C05809A7699}"/>
              </a:ext>
            </a:extLst>
          </p:cNvPr>
          <p:cNvGrpSpPr/>
          <p:nvPr/>
        </p:nvGrpSpPr>
        <p:grpSpPr>
          <a:xfrm>
            <a:off x="3177392" y="2949566"/>
            <a:ext cx="1068643" cy="369332"/>
            <a:chOff x="3647644" y="4910075"/>
            <a:chExt cx="1068643" cy="369332"/>
          </a:xfrm>
        </p:grpSpPr>
        <p:sp>
          <p:nvSpPr>
            <p:cNvPr id="33" name="TextBox 32">
              <a:extLst>
                <a:ext uri="{FF2B5EF4-FFF2-40B4-BE49-F238E27FC236}">
                  <a16:creationId xmlns:a16="http://schemas.microsoft.com/office/drawing/2014/main" id="{B13B302B-232B-427A-B44F-73764C24418B}"/>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7" name="Straight Arrow Connector 36">
              <a:extLst>
                <a:ext uri="{FF2B5EF4-FFF2-40B4-BE49-F238E27FC236}">
                  <a16:creationId xmlns:a16="http://schemas.microsoft.com/office/drawing/2014/main" id="{379FFA5D-3BFB-4F5C-BB02-DAE9A47FCFB3}"/>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20A0FF1A-3062-46D9-9763-6D9265471F7E}"/>
              </a:ext>
            </a:extLst>
          </p:cNvPr>
          <p:cNvSpPr txBox="1"/>
          <p:nvPr/>
        </p:nvSpPr>
        <p:spPr>
          <a:xfrm>
            <a:off x="2053585" y="1459115"/>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39" name="TextBox 38">
            <a:extLst>
              <a:ext uri="{FF2B5EF4-FFF2-40B4-BE49-F238E27FC236}">
                <a16:creationId xmlns:a16="http://schemas.microsoft.com/office/drawing/2014/main" id="{3E5000BA-06E2-4585-BDD5-1E2BF56FD382}"/>
              </a:ext>
            </a:extLst>
          </p:cNvPr>
          <p:cNvSpPr txBox="1"/>
          <p:nvPr/>
        </p:nvSpPr>
        <p:spPr>
          <a:xfrm>
            <a:off x="3074530" y="1459115"/>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pic>
        <p:nvPicPr>
          <p:cNvPr id="10" name="Picture 9">
            <a:extLst>
              <a:ext uri="{FF2B5EF4-FFF2-40B4-BE49-F238E27FC236}">
                <a16:creationId xmlns:a16="http://schemas.microsoft.com/office/drawing/2014/main" id="{D60ABEDD-7054-45C1-8F8C-695E8F16C68E}"/>
              </a:ext>
            </a:extLst>
          </p:cNvPr>
          <p:cNvPicPr>
            <a:picLocks noChangeAspect="1"/>
          </p:cNvPicPr>
          <p:nvPr/>
        </p:nvPicPr>
        <p:blipFill>
          <a:blip r:embed="rId4"/>
          <a:stretch>
            <a:fillRect/>
          </a:stretch>
        </p:blipFill>
        <p:spPr>
          <a:xfrm>
            <a:off x="6090851" y="3171319"/>
            <a:ext cx="2435675" cy="1103454"/>
          </a:xfrm>
          <a:prstGeom prst="rect">
            <a:avLst/>
          </a:prstGeom>
          <a:ln>
            <a:solidFill>
              <a:schemeClr val="tx1"/>
            </a:solidFill>
          </a:ln>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E30ED97-BFAD-48F6-9982-5B72BEC01F50}"/>
                  </a:ext>
                </a:extLst>
              </p:cNvPr>
              <p:cNvSpPr txBox="1"/>
              <p:nvPr/>
            </p:nvSpPr>
            <p:spPr>
              <a:xfrm>
                <a:off x="1874447" y="1827594"/>
                <a:ext cx="19198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𝒘</m:t>
                              </m:r>
                            </m:e>
                          </m:d>
                        </m:e>
                      </m:d>
                      <m:r>
                        <a:rPr lang="en-US" i="1" smtClean="0">
                          <a:latin typeface="Cambria Math" panose="02040503050406030204" pitchFamily="18" charset="0"/>
                          <a:ea typeface="Cambria Math" panose="02040503050406030204" pitchFamily="18" charset="0"/>
                        </a:rPr>
                        <m:t>≤</m:t>
                      </m:r>
                      <m:d>
                        <m:dPr>
                          <m:begChr m:val="‖"/>
                          <m:endChr m:val="‖"/>
                          <m:ctrlPr>
                            <a:rPr lang="en-US"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𝒗</m:t>
                          </m:r>
                        </m:e>
                      </m:d>
                      <m:d>
                        <m:dPr>
                          <m:begChr m:val="‖"/>
                          <m:endChr m:val="‖"/>
                          <m:ctrlPr>
                            <a:rPr lang="en-US"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𝒘</m:t>
                          </m:r>
                        </m:e>
                      </m:d>
                      <m:r>
                        <a:rPr lang="en-US" b="0" i="1" smtClean="0">
                          <a:latin typeface="Cambria Math" panose="02040503050406030204" pitchFamily="18" charset="0"/>
                          <a:ea typeface="Cambria Math" panose="02040503050406030204" pitchFamily="18" charset="0"/>
                        </a:rPr>
                        <m:t> </m:t>
                      </m:r>
                    </m:oMath>
                  </m:oMathPara>
                </a14:m>
                <a:endParaRPr lang="en-US" dirty="0"/>
              </a:p>
            </p:txBody>
          </p:sp>
        </mc:Choice>
        <mc:Fallback xmlns="">
          <p:sp>
            <p:nvSpPr>
              <p:cNvPr id="22" name="TextBox 21">
                <a:extLst>
                  <a:ext uri="{FF2B5EF4-FFF2-40B4-BE49-F238E27FC236}">
                    <a16:creationId xmlns:a16="http://schemas.microsoft.com/office/drawing/2014/main" id="{2E30ED97-BFAD-48F6-9982-5B72BEC01F50}"/>
                  </a:ext>
                </a:extLst>
              </p:cNvPr>
              <p:cNvSpPr txBox="1">
                <a:spLocks noRot="1" noChangeAspect="1" noMove="1" noResize="1" noEditPoints="1" noAdjustHandles="1" noChangeArrowheads="1" noChangeShapeType="1" noTextEdit="1"/>
              </p:cNvSpPr>
              <p:nvPr/>
            </p:nvSpPr>
            <p:spPr>
              <a:xfrm>
                <a:off x="1874447" y="1827594"/>
                <a:ext cx="1919885" cy="276999"/>
              </a:xfrm>
              <a:prstGeom prst="rect">
                <a:avLst/>
              </a:prstGeom>
              <a:blipFill>
                <a:blip r:embed="rId5"/>
                <a:stretch>
                  <a:fillRect b="-1111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80AA5018-2D96-4026-9601-7812C31F487F}"/>
              </a:ext>
            </a:extLst>
          </p:cNvPr>
          <p:cNvPicPr>
            <a:picLocks noChangeAspect="1"/>
          </p:cNvPicPr>
          <p:nvPr/>
        </p:nvPicPr>
        <p:blipFill>
          <a:blip r:embed="rId6"/>
          <a:stretch>
            <a:fillRect/>
          </a:stretch>
        </p:blipFill>
        <p:spPr>
          <a:xfrm>
            <a:off x="536051" y="4992491"/>
            <a:ext cx="7038095" cy="1190476"/>
          </a:xfrm>
          <a:prstGeom prst="rect">
            <a:avLst/>
          </a:prstGeom>
          <a:ln>
            <a:solidFill>
              <a:schemeClr val="tx1"/>
            </a:solidFill>
          </a:ln>
        </p:spPr>
      </p:pic>
      <p:sp>
        <p:nvSpPr>
          <p:cNvPr id="23" name="Rectangle 22">
            <a:extLst>
              <a:ext uri="{FF2B5EF4-FFF2-40B4-BE49-F238E27FC236}">
                <a16:creationId xmlns:a16="http://schemas.microsoft.com/office/drawing/2014/main" id="{2694D049-7F89-45F3-A49E-8461F9C07500}"/>
              </a:ext>
            </a:extLst>
          </p:cNvPr>
          <p:cNvSpPr/>
          <p:nvPr/>
        </p:nvSpPr>
        <p:spPr>
          <a:xfrm>
            <a:off x="1627152" y="2853329"/>
            <a:ext cx="957731" cy="22071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A40E720-9ABD-46F1-9CAC-8B95E7F7F8A0}"/>
              </a:ext>
            </a:extLst>
          </p:cNvPr>
          <p:cNvSpPr/>
          <p:nvPr/>
        </p:nvSpPr>
        <p:spPr>
          <a:xfrm>
            <a:off x="1466192" y="5938584"/>
            <a:ext cx="3499945" cy="22071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20F3FC40-D571-4B3D-9CB3-21130FE7E799}"/>
              </a:ext>
            </a:extLst>
          </p:cNvPr>
          <p:cNvCxnSpPr>
            <a:cxnSpLocks/>
            <a:stCxn id="23" idx="2"/>
            <a:endCxn id="24" idx="0"/>
          </p:cNvCxnSpPr>
          <p:nvPr/>
        </p:nvCxnSpPr>
        <p:spPr>
          <a:xfrm rot="16200000" flipH="1">
            <a:off x="1228822" y="3951241"/>
            <a:ext cx="2864538" cy="1110147"/>
          </a:xfrm>
          <a:prstGeom prst="bentConnector3">
            <a:avLst>
              <a:gd name="adj1" fmla="val 50000"/>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F027D782-1454-2554-4F65-2DF22E01B2B3}"/>
              </a:ext>
            </a:extLst>
          </p:cNvPr>
          <p:cNvPicPr>
            <a:picLocks noChangeAspect="1"/>
          </p:cNvPicPr>
          <p:nvPr/>
        </p:nvPicPr>
        <p:blipFill>
          <a:blip r:embed="rId7"/>
          <a:stretch>
            <a:fillRect/>
          </a:stretch>
        </p:blipFill>
        <p:spPr>
          <a:xfrm>
            <a:off x="4572000" y="2001305"/>
            <a:ext cx="3958221" cy="764566"/>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29393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arn(inVertical)">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right)">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right)">
                                      <p:cBhvr>
                                        <p:cTn id="21" dur="500"/>
                                        <p:tgtEl>
                                          <p:spTgt spid="3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up)">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par>
                          <p:cTn id="31" fill="hold">
                            <p:stCondLst>
                              <p:cond delay="0"/>
                            </p:stCondLst>
                            <p:childTnLst>
                              <p:par>
                                <p:cTn id="32" presetID="53" presetClass="entr" presetSubtype="16" fill="hold" grpId="0" nodeType="after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p:cTn id="34" dur="500" fill="hold"/>
                                        <p:tgtEl>
                                          <p:spTgt spid="23"/>
                                        </p:tgtEl>
                                        <p:attrNameLst>
                                          <p:attrName>ppt_w</p:attrName>
                                        </p:attrNameLst>
                                      </p:cBhvr>
                                      <p:tavLst>
                                        <p:tav tm="0">
                                          <p:val>
                                            <p:fltVal val="0"/>
                                          </p:val>
                                        </p:tav>
                                        <p:tav tm="100000">
                                          <p:val>
                                            <p:strVal val="#ppt_w"/>
                                          </p:val>
                                        </p:tav>
                                      </p:tavLst>
                                    </p:anim>
                                    <p:anim calcmode="lin" valueType="num">
                                      <p:cBhvr>
                                        <p:cTn id="35" dur="500" fill="hold"/>
                                        <p:tgtEl>
                                          <p:spTgt spid="23"/>
                                        </p:tgtEl>
                                        <p:attrNameLst>
                                          <p:attrName>ppt_h</p:attrName>
                                        </p:attrNameLst>
                                      </p:cBhvr>
                                      <p:tavLst>
                                        <p:tav tm="0">
                                          <p:val>
                                            <p:fltVal val="0"/>
                                          </p:val>
                                        </p:tav>
                                        <p:tav tm="100000">
                                          <p:val>
                                            <p:strVal val="#ppt_h"/>
                                          </p:val>
                                        </p:tav>
                                      </p:tavLst>
                                    </p:anim>
                                    <p:animEffect transition="in" filter="fade">
                                      <p:cBhvr>
                                        <p:cTn id="36" dur="500"/>
                                        <p:tgtEl>
                                          <p:spTgt spid="23"/>
                                        </p:tgtEl>
                                      </p:cBhvr>
                                    </p:animEffect>
                                  </p:childTnLst>
                                </p:cTn>
                              </p:par>
                            </p:childTnLst>
                          </p:cTn>
                        </p:par>
                        <p:par>
                          <p:cTn id="37" fill="hold">
                            <p:stCondLst>
                              <p:cond delay="500"/>
                            </p:stCondLst>
                            <p:childTnLst>
                              <p:par>
                                <p:cTn id="38" presetID="22" presetClass="entr" presetSubtype="1" fill="hold"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up)">
                                      <p:cBhvr>
                                        <p:cTn id="40" dur="500"/>
                                        <p:tgtEl>
                                          <p:spTgt spid="13"/>
                                        </p:tgtEl>
                                      </p:cBhvr>
                                    </p:animEffect>
                                  </p:childTnLst>
                                </p:cTn>
                              </p:par>
                            </p:childTnLst>
                          </p:cTn>
                        </p:par>
                        <p:par>
                          <p:cTn id="41" fill="hold">
                            <p:stCondLst>
                              <p:cond delay="1000"/>
                            </p:stCondLst>
                            <p:childTnLst>
                              <p:par>
                                <p:cTn id="42" presetID="16" presetClass="entr" presetSubtype="21"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barn(inVertical)">
                                      <p:cBhvr>
                                        <p:cTn id="44" dur="500"/>
                                        <p:tgtEl>
                                          <p:spTgt spid="24"/>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1"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fill="hold"/>
                                        <p:tgtEl>
                                          <p:spTgt spid="17"/>
                                        </p:tgtEl>
                                        <p:attrNameLst>
                                          <p:attrName>ppt_x</p:attrName>
                                        </p:attrNameLst>
                                      </p:cBhvr>
                                      <p:tavLst>
                                        <p:tav tm="0">
                                          <p:val>
                                            <p:strVal val="#ppt_x"/>
                                          </p:val>
                                        </p:tav>
                                        <p:tav tm="100000">
                                          <p:val>
                                            <p:strVal val="#ppt_x"/>
                                          </p:val>
                                        </p:tav>
                                      </p:tavLst>
                                    </p:anim>
                                    <p:anim calcmode="lin" valueType="num">
                                      <p:cBhvr additive="base">
                                        <p:cTn id="50"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4"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D7BA47-5A82-77F5-7095-D90B4A6905AB}"/>
              </a:ext>
            </a:extLst>
          </p:cNvPr>
          <p:cNvPicPr>
            <a:picLocks noChangeAspect="1"/>
          </p:cNvPicPr>
          <p:nvPr/>
        </p:nvPicPr>
        <p:blipFill>
          <a:blip r:embed="rId3"/>
          <a:stretch>
            <a:fillRect/>
          </a:stretch>
        </p:blipFill>
        <p:spPr>
          <a:xfrm>
            <a:off x="308636" y="2249272"/>
            <a:ext cx="5153395" cy="2514286"/>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82</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10 – complex_matrices.ipynb</a:t>
            </a:r>
          </a:p>
        </p:txBody>
      </p:sp>
      <p:sp>
        <p:nvSpPr>
          <p:cNvPr id="21" name="Rectangle 20">
            <a:extLst>
              <a:ext uri="{FF2B5EF4-FFF2-40B4-BE49-F238E27FC236}">
                <a16:creationId xmlns:a16="http://schemas.microsoft.com/office/drawing/2014/main" id="{8B6C66FF-BD3B-4674-8A46-C6D114EF0D89}"/>
              </a:ext>
            </a:extLst>
          </p:cNvPr>
          <p:cNvSpPr/>
          <p:nvPr/>
        </p:nvSpPr>
        <p:spPr>
          <a:xfrm>
            <a:off x="469900" y="2595878"/>
            <a:ext cx="4933949" cy="1488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436AA049-3DCA-4A80-8321-FE14875BBFA4}"/>
              </a:ext>
            </a:extLst>
          </p:cNvPr>
          <p:cNvGrpSpPr/>
          <p:nvPr/>
        </p:nvGrpSpPr>
        <p:grpSpPr>
          <a:xfrm>
            <a:off x="2065210" y="2794237"/>
            <a:ext cx="1076632" cy="369332"/>
            <a:chOff x="4704120" y="2356972"/>
            <a:chExt cx="1076632" cy="369332"/>
          </a:xfrm>
        </p:grpSpPr>
        <p:cxnSp>
          <p:nvCxnSpPr>
            <p:cNvPr id="30" name="Straight Arrow Connector 29">
              <a:extLst>
                <a:ext uri="{FF2B5EF4-FFF2-40B4-BE49-F238E27FC236}">
                  <a16:creationId xmlns:a16="http://schemas.microsoft.com/office/drawing/2014/main" id="{6E56ADF4-323E-4A9D-B7A1-CE2610CF762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6D8F14A-B458-4547-90C0-E58B1D80F1C3}"/>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2" name="Group 31">
            <a:extLst>
              <a:ext uri="{FF2B5EF4-FFF2-40B4-BE49-F238E27FC236}">
                <a16:creationId xmlns:a16="http://schemas.microsoft.com/office/drawing/2014/main" id="{3ABC2515-C901-4755-A534-5C05809A7699}"/>
              </a:ext>
            </a:extLst>
          </p:cNvPr>
          <p:cNvGrpSpPr/>
          <p:nvPr/>
        </p:nvGrpSpPr>
        <p:grpSpPr>
          <a:xfrm>
            <a:off x="2604382" y="2953280"/>
            <a:ext cx="1068643" cy="369332"/>
            <a:chOff x="3647644" y="4910075"/>
            <a:chExt cx="1068643" cy="369332"/>
          </a:xfrm>
        </p:grpSpPr>
        <p:sp>
          <p:nvSpPr>
            <p:cNvPr id="33" name="TextBox 32">
              <a:extLst>
                <a:ext uri="{FF2B5EF4-FFF2-40B4-BE49-F238E27FC236}">
                  <a16:creationId xmlns:a16="http://schemas.microsoft.com/office/drawing/2014/main" id="{B13B302B-232B-427A-B44F-73764C24418B}"/>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7" name="Straight Arrow Connector 36">
              <a:extLst>
                <a:ext uri="{FF2B5EF4-FFF2-40B4-BE49-F238E27FC236}">
                  <a16:creationId xmlns:a16="http://schemas.microsoft.com/office/drawing/2014/main" id="{379FFA5D-3BFB-4F5C-BB02-DAE9A47FCFB3}"/>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20A0FF1A-3062-46D9-9763-6D9265471F7E}"/>
              </a:ext>
            </a:extLst>
          </p:cNvPr>
          <p:cNvSpPr txBox="1"/>
          <p:nvPr/>
        </p:nvSpPr>
        <p:spPr>
          <a:xfrm>
            <a:off x="2053585" y="1459115"/>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39" name="TextBox 38">
            <a:extLst>
              <a:ext uri="{FF2B5EF4-FFF2-40B4-BE49-F238E27FC236}">
                <a16:creationId xmlns:a16="http://schemas.microsoft.com/office/drawing/2014/main" id="{3E5000BA-06E2-4585-BDD5-1E2BF56FD382}"/>
              </a:ext>
            </a:extLst>
          </p:cNvPr>
          <p:cNvSpPr txBox="1"/>
          <p:nvPr/>
        </p:nvSpPr>
        <p:spPr>
          <a:xfrm>
            <a:off x="3074530" y="1459115"/>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75CA5A6-6CAD-4820-984E-5667B395CA9A}"/>
                  </a:ext>
                </a:extLst>
              </p:cNvPr>
              <p:cNvSpPr txBox="1"/>
              <p:nvPr/>
            </p:nvSpPr>
            <p:spPr>
              <a:xfrm>
                <a:off x="1830010" y="1850883"/>
                <a:ext cx="1842491" cy="2841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r>
                                <a:rPr lang="en-US" b="1" i="1" smtClean="0">
                                  <a:latin typeface="Cambria Math" panose="02040503050406030204" pitchFamily="18" charset="0"/>
                                </a:rPr>
                                <m:t>𝑨</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𝑩</m:t>
                              </m:r>
                            </m:e>
                          </m:d>
                        </m:e>
                        <m:sup>
                          <m:r>
                            <a:rPr lang="en-US"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𝑩</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𝑨</m:t>
                          </m:r>
                        </m:e>
                        <m:sup>
                          <m:r>
                            <a:rPr lang="en-US" b="0" i="1" smtClean="0">
                              <a:latin typeface="Cambria Math" panose="02040503050406030204" pitchFamily="18" charset="0"/>
                              <a:ea typeface="Cambria Math" panose="02040503050406030204" pitchFamily="18" charset="0"/>
                            </a:rPr>
                            <m:t>†</m:t>
                          </m:r>
                        </m:sup>
                      </m:sSup>
                    </m:oMath>
                  </m:oMathPara>
                </a14:m>
                <a:endParaRPr lang="en-US" dirty="0"/>
              </a:p>
            </p:txBody>
          </p:sp>
        </mc:Choice>
        <mc:Fallback xmlns="">
          <p:sp>
            <p:nvSpPr>
              <p:cNvPr id="23" name="TextBox 22">
                <a:extLst>
                  <a:ext uri="{FF2B5EF4-FFF2-40B4-BE49-F238E27FC236}">
                    <a16:creationId xmlns:a16="http://schemas.microsoft.com/office/drawing/2014/main" id="{675CA5A6-6CAD-4820-984E-5667B395CA9A}"/>
                  </a:ext>
                </a:extLst>
              </p:cNvPr>
              <p:cNvSpPr txBox="1">
                <a:spLocks noRot="1" noChangeAspect="1" noMove="1" noResize="1" noEditPoints="1" noAdjustHandles="1" noChangeArrowheads="1" noChangeShapeType="1" noTextEdit="1"/>
              </p:cNvSpPr>
              <p:nvPr/>
            </p:nvSpPr>
            <p:spPr>
              <a:xfrm>
                <a:off x="1830010" y="1850883"/>
                <a:ext cx="1842491" cy="284117"/>
              </a:xfrm>
              <a:prstGeom prst="rect">
                <a:avLst/>
              </a:prstGeom>
              <a:blipFill>
                <a:blip r:embed="rId4"/>
                <a:stretch>
                  <a:fillRect t="-6522" r="-1656" b="-8696"/>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7DAA5D6C-5E7F-4269-8F4F-E8F547BFE3B0}"/>
              </a:ext>
            </a:extLst>
          </p:cNvPr>
          <p:cNvPicPr>
            <a:picLocks noChangeAspect="1"/>
          </p:cNvPicPr>
          <p:nvPr/>
        </p:nvPicPr>
        <p:blipFill>
          <a:blip r:embed="rId5"/>
          <a:stretch>
            <a:fillRect/>
          </a:stretch>
        </p:blipFill>
        <p:spPr>
          <a:xfrm>
            <a:off x="3400033" y="4959980"/>
            <a:ext cx="4571429" cy="1657143"/>
          </a:xfrm>
          <a:prstGeom prst="rect">
            <a:avLst/>
          </a:prstGeom>
          <a:ln>
            <a:solidFill>
              <a:schemeClr val="tx1"/>
            </a:solidFill>
          </a:ln>
        </p:spPr>
      </p:pic>
      <p:sp>
        <p:nvSpPr>
          <p:cNvPr id="17" name="TextBox 16">
            <a:extLst>
              <a:ext uri="{FF2B5EF4-FFF2-40B4-BE49-F238E27FC236}">
                <a16:creationId xmlns:a16="http://schemas.microsoft.com/office/drawing/2014/main" id="{E9067FB6-4858-4323-ADEF-0EFF3A200D8A}"/>
              </a:ext>
            </a:extLst>
          </p:cNvPr>
          <p:cNvSpPr txBox="1"/>
          <p:nvPr/>
        </p:nvSpPr>
        <p:spPr>
          <a:xfrm>
            <a:off x="5609756" y="2779978"/>
            <a:ext cx="2433767" cy="738664"/>
          </a:xfrm>
          <a:prstGeom prst="rect">
            <a:avLst/>
          </a:prstGeom>
          <a:noFill/>
        </p:spPr>
        <p:txBody>
          <a:bodyPr wrap="square" rtlCol="0">
            <a:spAutoFit/>
          </a:bodyPr>
          <a:lstStyle/>
          <a:p>
            <a:pPr algn="ctr"/>
            <a:r>
              <a:rPr lang="en-US" sz="1400" dirty="0">
                <a:solidFill>
                  <a:srgbClr val="FF0000"/>
                </a:solidFill>
              </a:rPr>
              <a:t>Now we do need to use </a:t>
            </a:r>
            <a:r>
              <a:rPr lang="en-US" sz="1400" b="1" dirty="0">
                <a:ln>
                  <a:solidFill>
                    <a:srgbClr val="FF0000"/>
                  </a:solidFill>
                </a:ln>
                <a:solidFill>
                  <a:srgbClr val="FF0000"/>
                </a:solidFill>
              </a:rPr>
              <a:t>.T</a:t>
            </a:r>
            <a:r>
              <a:rPr lang="en-US" sz="1400" dirty="0">
                <a:solidFill>
                  <a:srgbClr val="FF0000"/>
                </a:solidFill>
              </a:rPr>
              <a:t> because we are dealing with 2D arrays (matrices)</a:t>
            </a:r>
          </a:p>
        </p:txBody>
      </p:sp>
      <p:cxnSp>
        <p:nvCxnSpPr>
          <p:cNvPr id="18" name="Straight Arrow Connector 17">
            <a:extLst>
              <a:ext uri="{FF2B5EF4-FFF2-40B4-BE49-F238E27FC236}">
                <a16:creationId xmlns:a16="http://schemas.microsoft.com/office/drawing/2014/main" id="{0E48C050-1230-44AE-BF0E-E659B9AE2EB3}"/>
              </a:ext>
            </a:extLst>
          </p:cNvPr>
          <p:cNvCxnSpPr>
            <a:cxnSpLocks/>
          </p:cNvCxnSpPr>
          <p:nvPr/>
        </p:nvCxnSpPr>
        <p:spPr>
          <a:xfrm flipH="1">
            <a:off x="3672501" y="2953280"/>
            <a:ext cx="2084048" cy="1960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992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arn(inVertical)">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right)">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right)">
                                      <p:cBhvr>
                                        <p:cTn id="21" dur="500"/>
                                        <p:tgtEl>
                                          <p:spTgt spid="32"/>
                                        </p:tgtEl>
                                      </p:cBhvr>
                                    </p:animEffect>
                                  </p:childTnLst>
                                </p:cTn>
                              </p:par>
                            </p:childTnLst>
                          </p:cTn>
                        </p:par>
                        <p:par>
                          <p:cTn id="22" fill="hold">
                            <p:stCondLst>
                              <p:cond delay="500"/>
                            </p:stCondLst>
                            <p:childTnLst>
                              <p:par>
                                <p:cTn id="23" presetID="53" presetClass="entr" presetSubtype="16"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fltVal val="0"/>
                                          </p:val>
                                        </p:tav>
                                        <p:tav tm="100000">
                                          <p:val>
                                            <p:strVal val="#ppt_h"/>
                                          </p:val>
                                        </p:tav>
                                      </p:tavLst>
                                    </p:anim>
                                    <p:animEffect transition="in" filter="fade">
                                      <p:cBhvr>
                                        <p:cTn id="27" dur="500"/>
                                        <p:tgtEl>
                                          <p:spTgt spid="17"/>
                                        </p:tgtEl>
                                      </p:cBhvr>
                                    </p:animEffect>
                                  </p:childTnLst>
                                </p:cTn>
                              </p:par>
                            </p:childTnLst>
                          </p:cTn>
                        </p:par>
                        <p:par>
                          <p:cTn id="28" fill="hold">
                            <p:stCondLst>
                              <p:cond delay="1000"/>
                            </p:stCondLst>
                            <p:childTnLst>
                              <p:par>
                                <p:cTn id="29" presetID="22" presetClass="entr" presetSubtype="2" fill="hold"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right)">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up)">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11 – complex_matrices.ipynb</a:t>
            </a:r>
            <a:endParaRPr lang="en-US" sz="3200" b="1" dirty="0">
              <a:solidFill>
                <a:srgbClr val="FF0000"/>
              </a:solidFill>
              <a:latin typeface="+mn-lt"/>
            </a:endParaRPr>
          </a:p>
        </p:txBody>
      </p:sp>
      <mc:AlternateContent xmlns:mc="http://schemas.openxmlformats.org/markup-compatibility/2006" xmlns:a14="http://schemas.microsoft.com/office/drawing/2010/main">
        <mc:Choice Requires="a14">
          <p:sp>
            <p:nvSpPr>
              <p:cNvPr id="57" name="Content Placeholder 56">
                <a:extLst>
                  <a:ext uri="{FF2B5EF4-FFF2-40B4-BE49-F238E27FC236}">
                    <a16:creationId xmlns:a16="http://schemas.microsoft.com/office/drawing/2014/main" id="{0C4A0F0D-DD16-874E-79AD-78C119EC5AF3}"/>
                  </a:ext>
                </a:extLst>
              </p:cNvPr>
              <p:cNvSpPr>
                <a:spLocks noGrp="1"/>
              </p:cNvSpPr>
              <p:nvPr>
                <p:ph idx="1"/>
              </p:nvPr>
            </p:nvSpPr>
            <p:spPr/>
            <p:txBody>
              <a:bodyPr>
                <a:normAutofit/>
              </a:bodyPr>
              <a:lstStyle/>
              <a:p>
                <a:pPr marL="514350" indent="-514350">
                  <a:buFont typeface="+mj-lt"/>
                  <a:buAutoNum type="arabicParenR" startAt="11"/>
                </a:pPr>
                <a:r>
                  <a:rPr lang="en-US" sz="2400" dirty="0"/>
                  <a:t> </a:t>
                </a:r>
                <a14:m>
                  <m:oMath xmlns:m="http://schemas.openxmlformats.org/officeDocument/2006/math">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𝑐</m:t>
                        </m:r>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𝒗</m:t>
                        </m:r>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𝑐</m:t>
                        </m:r>
                      </m:e>
                    </m:d>
                    <m:r>
                      <a:rPr lang="en-US" sz="2400" i="1">
                        <a:latin typeface="Cambria Math" panose="02040503050406030204" pitchFamily="18" charset="0"/>
                        <a:ea typeface="Cambria Math" panose="02040503050406030204" pitchFamily="18" charset="0"/>
                      </a:rPr>
                      <m:t>∙</m:t>
                    </m:r>
                    <m:d>
                      <m:dPr>
                        <m:begChr m:val="|"/>
                        <m:endChr m:val="|"/>
                        <m:ctrlPr>
                          <a:rPr lang="en-US" sz="2400" i="1">
                            <a:latin typeface="Cambria Math" panose="02040503050406030204" pitchFamily="18" charset="0"/>
                            <a:ea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𝒗</m:t>
                        </m:r>
                      </m:e>
                    </m:d>
                  </m:oMath>
                </a14:m>
                <a:endParaRPr lang="en-US" sz="2400" dirty="0"/>
              </a:p>
              <a:p>
                <a:pPr marL="0" indent="0">
                  <a:buNone/>
                </a:pPr>
                <a:r>
                  <a:rPr lang="en-US" sz="2000" dirty="0">
                    <a:solidFill>
                      <a:srgbClr val="0070C0"/>
                    </a:solidFill>
                  </a:rPr>
                  <a:t>Complex scalar multiplication respects a vector's norm</a:t>
                </a:r>
                <a:endParaRPr lang="en-US" sz="2400" dirty="0"/>
              </a:p>
            </p:txBody>
          </p:sp>
        </mc:Choice>
        <mc:Fallback xmlns="">
          <p:sp>
            <p:nvSpPr>
              <p:cNvPr id="57" name="Content Placeholder 56">
                <a:extLst>
                  <a:ext uri="{FF2B5EF4-FFF2-40B4-BE49-F238E27FC236}">
                    <a16:creationId xmlns:a16="http://schemas.microsoft.com/office/drawing/2014/main" id="{0C4A0F0D-DD16-874E-79AD-78C119EC5AF3}"/>
                  </a:ext>
                </a:extLst>
              </p:cNvPr>
              <p:cNvSpPr>
                <a:spLocks noGrp="1" noRot="1" noChangeAspect="1" noMove="1" noResize="1" noEditPoints="1" noAdjustHandles="1" noChangeArrowheads="1" noChangeShapeType="1" noTextEdit="1"/>
              </p:cNvSpPr>
              <p:nvPr>
                <p:ph idx="1"/>
              </p:nvPr>
            </p:nvSpPr>
            <p:spPr>
              <a:blipFill>
                <a:blip r:embed="rId3"/>
                <a:stretch>
                  <a:fillRect l="-1236" t="-210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83</a:t>
            </a:fld>
            <a:endParaRPr lang="en-US" dirty="0"/>
          </a:p>
        </p:txBody>
      </p:sp>
      <p:pic>
        <p:nvPicPr>
          <p:cNvPr id="5" name="Picture 4">
            <a:extLst>
              <a:ext uri="{FF2B5EF4-FFF2-40B4-BE49-F238E27FC236}">
                <a16:creationId xmlns:a16="http://schemas.microsoft.com/office/drawing/2014/main" id="{B4C336EB-A09C-025C-8E65-B281B9DA0272}"/>
              </a:ext>
            </a:extLst>
          </p:cNvPr>
          <p:cNvPicPr>
            <a:picLocks noChangeAspect="1"/>
          </p:cNvPicPr>
          <p:nvPr/>
        </p:nvPicPr>
        <p:blipFill>
          <a:blip r:embed="rId4"/>
          <a:stretch>
            <a:fillRect/>
          </a:stretch>
        </p:blipFill>
        <p:spPr>
          <a:xfrm>
            <a:off x="628651" y="2716135"/>
            <a:ext cx="7088400" cy="3595764"/>
          </a:xfrm>
          <a:prstGeom prst="rect">
            <a:avLst/>
          </a:prstGeom>
          <a:ln>
            <a:solidFill>
              <a:schemeClr val="tx1"/>
            </a:solidFill>
          </a:ln>
        </p:spPr>
      </p:pic>
      <p:pic>
        <p:nvPicPr>
          <p:cNvPr id="7" name="Picture 6">
            <a:extLst>
              <a:ext uri="{FF2B5EF4-FFF2-40B4-BE49-F238E27FC236}">
                <a16:creationId xmlns:a16="http://schemas.microsoft.com/office/drawing/2014/main" id="{B7AA36D1-AE83-9707-7FA5-DF369D3443DC}"/>
              </a:ext>
            </a:extLst>
          </p:cNvPr>
          <p:cNvPicPr>
            <a:picLocks noChangeAspect="1"/>
          </p:cNvPicPr>
          <p:nvPr/>
        </p:nvPicPr>
        <p:blipFill>
          <a:blip r:embed="rId5"/>
          <a:stretch>
            <a:fillRect/>
          </a:stretch>
        </p:blipFill>
        <p:spPr>
          <a:xfrm>
            <a:off x="5057466" y="3692592"/>
            <a:ext cx="3800510" cy="1636152"/>
          </a:xfrm>
          <a:prstGeom prst="rect">
            <a:avLst/>
          </a:prstGeom>
          <a:ln>
            <a:solidFill>
              <a:schemeClr val="tx1"/>
            </a:solidFill>
          </a:ln>
          <a:effectLst>
            <a:outerShdw blurRad="50800" dist="38100" dir="13500000" algn="br" rotWithShape="0">
              <a:prstClr val="black">
                <a:alpha val="40000"/>
              </a:prstClr>
            </a:outerShdw>
          </a:effectLst>
        </p:spPr>
      </p:pic>
      <p:grpSp>
        <p:nvGrpSpPr>
          <p:cNvPr id="9" name="Group 8">
            <a:extLst>
              <a:ext uri="{FF2B5EF4-FFF2-40B4-BE49-F238E27FC236}">
                <a16:creationId xmlns:a16="http://schemas.microsoft.com/office/drawing/2014/main" id="{7563395C-1878-1C53-A457-B094118A7D4A}"/>
              </a:ext>
            </a:extLst>
          </p:cNvPr>
          <p:cNvGrpSpPr/>
          <p:nvPr/>
        </p:nvGrpSpPr>
        <p:grpSpPr>
          <a:xfrm>
            <a:off x="7048942" y="4341768"/>
            <a:ext cx="1076632" cy="369332"/>
            <a:chOff x="4968362" y="2079211"/>
            <a:chExt cx="1076632" cy="369332"/>
          </a:xfrm>
        </p:grpSpPr>
        <p:cxnSp>
          <p:nvCxnSpPr>
            <p:cNvPr id="10" name="Straight Arrow Connector 9">
              <a:extLst>
                <a:ext uri="{FF2B5EF4-FFF2-40B4-BE49-F238E27FC236}">
                  <a16:creationId xmlns:a16="http://schemas.microsoft.com/office/drawing/2014/main" id="{F34F6207-4482-5A67-45F6-0D58E2050B51}"/>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DC2BE37-840A-FE79-311B-5D8D0B25F7E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2" name="Group 11">
            <a:extLst>
              <a:ext uri="{FF2B5EF4-FFF2-40B4-BE49-F238E27FC236}">
                <a16:creationId xmlns:a16="http://schemas.microsoft.com/office/drawing/2014/main" id="{51750EFC-E514-3E9B-90D1-1C5620431347}"/>
              </a:ext>
            </a:extLst>
          </p:cNvPr>
          <p:cNvGrpSpPr/>
          <p:nvPr/>
        </p:nvGrpSpPr>
        <p:grpSpPr>
          <a:xfrm>
            <a:off x="7238128" y="4646799"/>
            <a:ext cx="1076632" cy="369332"/>
            <a:chOff x="4704120" y="2356972"/>
            <a:chExt cx="1076632" cy="369332"/>
          </a:xfrm>
        </p:grpSpPr>
        <p:cxnSp>
          <p:nvCxnSpPr>
            <p:cNvPr id="13" name="Straight Arrow Connector 12">
              <a:extLst>
                <a:ext uri="{FF2B5EF4-FFF2-40B4-BE49-F238E27FC236}">
                  <a16:creationId xmlns:a16="http://schemas.microsoft.com/office/drawing/2014/main" id="{3321CC1C-1222-80EB-2496-25521C537F02}"/>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6706BA8-0D38-D318-FFDB-0F83A3BD944D}"/>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2250680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right)">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right)">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Basis Sets</a:t>
            </a:r>
          </a:p>
        </p:txBody>
      </p:sp>
      <p:sp>
        <p:nvSpPr>
          <p:cNvPr id="4" name="Slide Number Placeholder 3"/>
          <p:cNvSpPr>
            <a:spLocks noGrp="1"/>
          </p:cNvSpPr>
          <p:nvPr>
            <p:ph type="sldNum" sz="quarter" idx="12"/>
          </p:nvPr>
        </p:nvSpPr>
        <p:spPr/>
        <p:txBody>
          <a:bodyPr/>
          <a:lstStyle/>
          <a:p>
            <a:fld id="{650AD656-6FF9-465D-B7B0-1CD0DD39CD23}" type="slidenum">
              <a:rPr lang="en-US" smtClean="0"/>
              <a:t>84</a:t>
            </a:fld>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4E7946D-347D-435C-A2FF-E5B96781625C}"/>
                  </a:ext>
                </a:extLst>
              </p:cNvPr>
              <p:cNvSpPr txBox="1"/>
              <p:nvPr/>
            </p:nvSpPr>
            <p:spPr>
              <a:xfrm>
                <a:off x="2439365" y="1700939"/>
                <a:ext cx="42652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𝟎</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1</m:t>
                          </m:r>
                        </m:sub>
                      </m:sSub>
                      <m:r>
                        <a:rPr lang="en-US" i="1" smtClean="0">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𝟏</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𝟐</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i="1" smtClean="0">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𝒏</m:t>
                          </m:r>
                          <m:r>
                            <a:rPr lang="en-US" b="1" i="1" smtClean="0">
                              <a:latin typeface="Cambria Math" panose="02040503050406030204" pitchFamily="18" charset="0"/>
                            </a:rPr>
                            <m:t>−</m:t>
                          </m:r>
                          <m:r>
                            <a:rPr lang="en-US" b="1" i="1" smtClean="0">
                              <a:latin typeface="Cambria Math" panose="02040503050406030204" pitchFamily="18" charset="0"/>
                            </a:rPr>
                            <m:t>𝟏</m:t>
                          </m:r>
                        </m:sub>
                      </m:sSub>
                    </m:oMath>
                  </m:oMathPara>
                </a14:m>
                <a:endParaRPr lang="en-US" b="1" dirty="0"/>
              </a:p>
            </p:txBody>
          </p:sp>
        </mc:Choice>
        <mc:Fallback xmlns="">
          <p:sp>
            <p:nvSpPr>
              <p:cNvPr id="3" name="TextBox 2">
                <a:extLst>
                  <a:ext uri="{FF2B5EF4-FFF2-40B4-BE49-F238E27FC236}">
                    <a16:creationId xmlns:a16="http://schemas.microsoft.com/office/drawing/2014/main" id="{04E7946D-347D-435C-A2FF-E5B96781625C}"/>
                  </a:ext>
                </a:extLst>
              </p:cNvPr>
              <p:cNvSpPr txBox="1">
                <a:spLocks noRot="1" noChangeAspect="1" noMove="1" noResize="1" noEditPoints="1" noAdjustHandles="1" noChangeArrowheads="1" noChangeShapeType="1" noTextEdit="1"/>
              </p:cNvSpPr>
              <p:nvPr/>
            </p:nvSpPr>
            <p:spPr>
              <a:xfrm>
                <a:off x="2439365" y="1700939"/>
                <a:ext cx="4265270" cy="276999"/>
              </a:xfrm>
              <a:prstGeom prst="rect">
                <a:avLst/>
              </a:prstGeom>
              <a:blipFill>
                <a:blip r:embed="rId3"/>
                <a:stretch>
                  <a:fillRect l="-429" r="-286"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BA16C66-5D22-4410-A0E2-6F3AC4632C8B}"/>
                  </a:ext>
                </a:extLst>
              </p:cNvPr>
              <p:cNvSpPr txBox="1"/>
              <p:nvPr/>
            </p:nvSpPr>
            <p:spPr>
              <a:xfrm>
                <a:off x="2299396" y="2366234"/>
                <a:ext cx="4545208" cy="646331"/>
              </a:xfrm>
              <a:prstGeom prst="rect">
                <a:avLst/>
              </a:prstGeom>
              <a:noFill/>
            </p:spPr>
            <p:txBody>
              <a:bodyPr wrap="square" rtlCol="0">
                <a:spAutoFit/>
              </a:bodyPr>
              <a:lstStyle/>
              <a:p>
                <a:pPr algn="ctr"/>
                <a:r>
                  <a:rPr lang="en-US" dirty="0"/>
                  <a:t>The set of </a:t>
                </a:r>
                <a:r>
                  <a:rPr lang="en-US" b="1" dirty="0"/>
                  <a:t>linearly independent </a:t>
                </a:r>
                <a:r>
                  <a:rPr lang="en-US" dirty="0"/>
                  <a:t>vectors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𝟎</m:t>
                            </m:r>
                          </m:sub>
                        </m:sSub>
                        <m:r>
                          <a:rPr lang="en-US" b="0" i="1" smtClean="0">
                            <a:latin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𝟏</m:t>
                            </m:r>
                          </m:sub>
                        </m:sSub>
                        <m:r>
                          <a:rPr lang="en-US" b="0" i="1" smtClean="0">
                            <a:latin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𝟐</m:t>
                            </m:r>
                          </m:sub>
                        </m:sSub>
                        <m:r>
                          <a:rPr lang="en-US" i="1">
                            <a:latin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𝒏</m:t>
                            </m:r>
                            <m:r>
                              <a:rPr lang="en-US" b="1" i="1" smtClean="0">
                                <a:latin typeface="Cambria Math" panose="02040503050406030204" pitchFamily="18" charset="0"/>
                              </a:rPr>
                              <m:t>−</m:t>
                            </m:r>
                            <m:r>
                              <a:rPr lang="en-US" b="1" i="1" smtClean="0">
                                <a:latin typeface="Cambria Math" panose="02040503050406030204" pitchFamily="18" charset="0"/>
                              </a:rPr>
                              <m:t>𝟏</m:t>
                            </m:r>
                          </m:sub>
                        </m:sSub>
                      </m:e>
                    </m:d>
                  </m:oMath>
                </a14:m>
                <a:r>
                  <a:rPr lang="en-US" dirty="0"/>
                  <a:t> is called the </a:t>
                </a:r>
                <a:r>
                  <a:rPr lang="en-US" b="1" dirty="0">
                    <a:solidFill>
                      <a:srgbClr val="0070C0"/>
                    </a:solidFill>
                  </a:rPr>
                  <a:t>basis set </a:t>
                </a:r>
                <a:r>
                  <a:rPr lang="en-US" dirty="0"/>
                  <a:t>for </a:t>
                </a:r>
                <a14:m>
                  <m:oMath xmlns:m="http://schemas.openxmlformats.org/officeDocument/2006/math">
                    <m:r>
                      <a:rPr lang="en-US" b="1" i="1" dirty="0" smtClean="0">
                        <a:latin typeface="Cambria Math" panose="02040503050406030204" pitchFamily="18" charset="0"/>
                      </a:rPr>
                      <m:t>𝒗</m:t>
                    </m:r>
                  </m:oMath>
                </a14:m>
                <a:endParaRPr lang="en-US" b="1" dirty="0"/>
              </a:p>
            </p:txBody>
          </p:sp>
        </mc:Choice>
        <mc:Fallback xmlns="">
          <p:sp>
            <p:nvSpPr>
              <p:cNvPr id="5" name="TextBox 4">
                <a:extLst>
                  <a:ext uri="{FF2B5EF4-FFF2-40B4-BE49-F238E27FC236}">
                    <a16:creationId xmlns:a16="http://schemas.microsoft.com/office/drawing/2014/main" id="{9BA16C66-5D22-4410-A0E2-6F3AC4632C8B}"/>
                  </a:ext>
                </a:extLst>
              </p:cNvPr>
              <p:cNvSpPr txBox="1">
                <a:spLocks noRot="1" noChangeAspect="1" noMove="1" noResize="1" noEditPoints="1" noAdjustHandles="1" noChangeArrowheads="1" noChangeShapeType="1" noTextEdit="1"/>
              </p:cNvSpPr>
              <p:nvPr/>
            </p:nvSpPr>
            <p:spPr>
              <a:xfrm>
                <a:off x="2299396" y="2366234"/>
                <a:ext cx="4545208" cy="646331"/>
              </a:xfrm>
              <a:prstGeom prst="rect">
                <a:avLst/>
              </a:prstGeom>
              <a:blipFill>
                <a:blip r:embed="rId4"/>
                <a:stretch>
                  <a:fillRect t="-4717"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9551186-5F4E-454D-A0F5-0DB038824DA0}"/>
                  </a:ext>
                </a:extLst>
              </p:cNvPr>
              <p:cNvSpPr txBox="1"/>
              <p:nvPr/>
            </p:nvSpPr>
            <p:spPr>
              <a:xfrm>
                <a:off x="2481139" y="3400861"/>
                <a:ext cx="4181722" cy="1020472"/>
              </a:xfrm>
              <a:prstGeom prst="rect">
                <a:avLst/>
              </a:prstGeom>
              <a:noFill/>
            </p:spPr>
            <p:txBody>
              <a:bodyPr wrap="none" lIns="0" tIns="0" rIns="0" bIns="0" rtlCol="0">
                <a:spAutoFit/>
              </a:bodyPr>
              <a:lstStyle/>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𝟎</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m:t>
                              </m: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𝟏</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0</m:t>
                              </m:r>
                            </m:e>
                          </m:mr>
                          <m:mr>
                            <m:e>
                              <m:r>
                                <a:rPr lang="en-US" b="0" i="1" smtClean="0">
                                  <a:latin typeface="Cambria Math" panose="02040503050406030204" pitchFamily="18" charset="0"/>
                                </a:rPr>
                                <m:t>1</m:t>
                              </m:r>
                            </m:e>
                          </m:mr>
                          <m:mr>
                            <m:e>
                              <m:r>
                                <a:rPr lang="en-US" i="1">
                                  <a:latin typeface="Cambria Math" panose="02040503050406030204" pitchFamily="18" charset="0"/>
                                  <a:ea typeface="Cambria Math" panose="02040503050406030204" pitchFamily="18" charset="0"/>
                                </a:rPr>
                                <m:t>⋮</m:t>
                              </m:r>
                            </m:e>
                          </m:mr>
                          <m:mr>
                            <m:e>
                              <m:r>
                                <a:rPr lang="en-US" i="1">
                                  <a:latin typeface="Cambria Math" panose="02040503050406030204" pitchFamily="18" charset="0"/>
                                </a:rPr>
                                <m:t>0</m:t>
                              </m:r>
                            </m:e>
                          </m:mr>
                        </m:m>
                      </m:e>
                    </m:d>
                    <m:r>
                      <a:rPr lang="en-US" i="1">
                        <a:latin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𝟐</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0</m:t>
                              </m:r>
                            </m:e>
                          </m:mr>
                          <m:mr>
                            <m:e>
                              <m:r>
                                <a:rPr lang="en-US" i="1">
                                  <a:latin typeface="Cambria Math" panose="02040503050406030204" pitchFamily="18" charset="0"/>
                                  <a:ea typeface="Cambria Math" panose="02040503050406030204" pitchFamily="18" charset="0"/>
                                </a:rPr>
                                <m:t>⋮</m:t>
                              </m:r>
                            </m:e>
                          </m:mr>
                          <m:mr>
                            <m:e>
                              <m:r>
                                <a:rPr lang="en-US" b="0" i="1" smtClean="0">
                                  <a:latin typeface="Cambria Math" panose="02040503050406030204" pitchFamily="18" charset="0"/>
                                </a:rPr>
                                <m:t>1</m:t>
                              </m:r>
                            </m:e>
                          </m:mr>
                          <m:mr>
                            <m:e>
                              <m:r>
                                <a:rPr lang="en-US" i="1">
                                  <a:latin typeface="Cambria Math" panose="02040503050406030204" pitchFamily="18" charset="0"/>
                                </a:rPr>
                                <m:t>0</m:t>
                              </m:r>
                            </m:e>
                          </m:mr>
                        </m:m>
                      </m:e>
                    </m:d>
                    <m:r>
                      <a:rPr lang="en-US" i="1">
                        <a:latin typeface="Cambria Math" panose="02040503050406030204" pitchFamily="18" charset="0"/>
                      </a:rPr>
                      <m:t>,</m:t>
                    </m:r>
                  </m:oMath>
                </a14:m>
                <a:r>
                  <a:rPr lang="en-US" dirty="0"/>
                  <a:t> </a:t>
                </a:r>
                <a14:m>
                  <m:oMath xmlns:m="http://schemas.openxmlformats.org/officeDocument/2006/math">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𝒏</m:t>
                        </m:r>
                        <m:r>
                          <a:rPr lang="en-US" b="1" i="1" smtClean="0">
                            <a:latin typeface="Cambria Math" panose="02040503050406030204" pitchFamily="18" charset="0"/>
                          </a:rPr>
                          <m:t>−</m:t>
                        </m:r>
                        <m:r>
                          <a:rPr lang="en-US" b="1" i="1" smtClean="0">
                            <a:latin typeface="Cambria Math" panose="02040503050406030204" pitchFamily="18" charset="0"/>
                          </a:rPr>
                          <m:t>𝟏</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0</m:t>
                              </m:r>
                            </m:e>
                          </m:mr>
                          <m:mr>
                            <m:e>
                              <m:r>
                                <a:rPr lang="en-US" i="1">
                                  <a:latin typeface="Cambria Math" panose="02040503050406030204" pitchFamily="18" charset="0"/>
                                </a:rPr>
                                <m:t>0</m:t>
                              </m:r>
                            </m:e>
                          </m:mr>
                          <m:mr>
                            <m:e>
                              <m:r>
                                <a:rPr lang="en-US" i="1">
                                  <a:latin typeface="Cambria Math" panose="02040503050406030204" pitchFamily="18" charset="0"/>
                                  <a:ea typeface="Cambria Math" panose="02040503050406030204" pitchFamily="18" charset="0"/>
                                </a:rPr>
                                <m:t>⋮</m:t>
                              </m:r>
                            </m:e>
                          </m:mr>
                          <m:mr>
                            <m:e>
                              <m:r>
                                <a:rPr lang="en-US" b="0" i="1" smtClean="0">
                                  <a:latin typeface="Cambria Math" panose="02040503050406030204" pitchFamily="18" charset="0"/>
                                  <a:ea typeface="Cambria Math" panose="02040503050406030204" pitchFamily="18" charset="0"/>
                                </a:rPr>
                                <m:t>1</m:t>
                              </m:r>
                            </m:e>
                          </m:mr>
                        </m:m>
                      </m:e>
                    </m:d>
                  </m:oMath>
                </a14:m>
                <a:endParaRPr lang="en-US" dirty="0"/>
              </a:p>
            </p:txBody>
          </p:sp>
        </mc:Choice>
        <mc:Fallback xmlns="">
          <p:sp>
            <p:nvSpPr>
              <p:cNvPr id="6" name="TextBox 5">
                <a:extLst>
                  <a:ext uri="{FF2B5EF4-FFF2-40B4-BE49-F238E27FC236}">
                    <a16:creationId xmlns:a16="http://schemas.microsoft.com/office/drawing/2014/main" id="{99551186-5F4E-454D-A0F5-0DB038824DA0}"/>
                  </a:ext>
                </a:extLst>
              </p:cNvPr>
              <p:cNvSpPr txBox="1">
                <a:spLocks noRot="1" noChangeAspect="1" noMove="1" noResize="1" noEditPoints="1" noAdjustHandles="1" noChangeArrowheads="1" noChangeShapeType="1" noTextEdit="1"/>
              </p:cNvSpPr>
              <p:nvPr/>
            </p:nvSpPr>
            <p:spPr>
              <a:xfrm>
                <a:off x="2481139" y="3400861"/>
                <a:ext cx="4181722" cy="102047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6E50A26-C0DA-444A-8F21-3A45692E0A54}"/>
                  </a:ext>
                </a:extLst>
              </p:cNvPr>
              <p:cNvSpPr txBox="1"/>
              <p:nvPr/>
            </p:nvSpPr>
            <p:spPr>
              <a:xfrm>
                <a:off x="3543300" y="4809629"/>
                <a:ext cx="2157386" cy="90185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b="1" i="1" smtClean="0">
                          <a:latin typeface="Cambria Math" panose="02040503050406030204" pitchFamily="18" charset="0"/>
                        </a:rPr>
                        <m:t>𝒗</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=0</m:t>
                          </m:r>
                        </m:sub>
                        <m:sup>
                          <m:r>
                            <a:rPr lang="en-US" b="0" i="1" smtClean="0">
                              <a:latin typeface="Cambria Math" panose="02040503050406030204" pitchFamily="18" charset="0"/>
                            </a:rPr>
                            <m:t>𝑛</m:t>
                          </m:r>
                          <m:r>
                            <a:rPr lang="en-US" b="0" i="1" smtClean="0">
                              <a:latin typeface="Cambria Math" panose="02040503050406030204" pitchFamily="18" charset="0"/>
                            </a:rPr>
                            <m:t>−1</m:t>
                          </m:r>
                        </m:sup>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𝒋</m:t>
                                  </m:r>
                                </m:sub>
                              </m:sSub>
                            </m:e>
                          </m:d>
                        </m:e>
                      </m:nary>
                    </m:oMath>
                  </m:oMathPara>
                </a14:m>
                <a:endParaRPr lang="en-US" dirty="0"/>
              </a:p>
            </p:txBody>
          </p:sp>
        </mc:Choice>
        <mc:Fallback xmlns="">
          <p:sp>
            <p:nvSpPr>
              <p:cNvPr id="10" name="TextBox 9">
                <a:extLst>
                  <a:ext uri="{FF2B5EF4-FFF2-40B4-BE49-F238E27FC236}">
                    <a16:creationId xmlns:a16="http://schemas.microsoft.com/office/drawing/2014/main" id="{76E50A26-C0DA-444A-8F21-3A45692E0A54}"/>
                  </a:ext>
                </a:extLst>
              </p:cNvPr>
              <p:cNvSpPr txBox="1">
                <a:spLocks noRot="1" noChangeAspect="1" noMove="1" noResize="1" noEditPoints="1" noAdjustHandles="1" noChangeArrowheads="1" noChangeShapeType="1" noTextEdit="1"/>
              </p:cNvSpPr>
              <p:nvPr/>
            </p:nvSpPr>
            <p:spPr>
              <a:xfrm>
                <a:off x="3543300" y="4809629"/>
                <a:ext cx="2157386" cy="901850"/>
              </a:xfrm>
              <a:prstGeom prst="rect">
                <a:avLst/>
              </a:prstGeom>
              <a:blipFill>
                <a:blip r:embed="rId6"/>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BB9339B9-BC8A-4490-A009-0C72CCCB3E85}"/>
              </a:ext>
            </a:extLst>
          </p:cNvPr>
          <p:cNvSpPr txBox="1"/>
          <p:nvPr/>
        </p:nvSpPr>
        <p:spPr>
          <a:xfrm>
            <a:off x="6184984" y="4809629"/>
            <a:ext cx="1745797" cy="1200329"/>
          </a:xfrm>
          <a:prstGeom prst="rect">
            <a:avLst/>
          </a:prstGeom>
          <a:noFill/>
        </p:spPr>
        <p:txBody>
          <a:bodyPr wrap="square" rtlCol="0">
            <a:spAutoFit/>
          </a:bodyPr>
          <a:lstStyle/>
          <a:p>
            <a:pPr algn="ctr"/>
            <a:r>
              <a:rPr lang="en-US" dirty="0">
                <a:solidFill>
                  <a:srgbClr val="7030A0"/>
                </a:solidFill>
              </a:rPr>
              <a:t>Every vector is a linear sum of amplitudes and its basis vectors</a:t>
            </a:r>
          </a:p>
        </p:txBody>
      </p:sp>
      <p:sp>
        <p:nvSpPr>
          <p:cNvPr id="12" name="TextBox 11">
            <a:extLst>
              <a:ext uri="{FF2B5EF4-FFF2-40B4-BE49-F238E27FC236}">
                <a16:creationId xmlns:a16="http://schemas.microsoft.com/office/drawing/2014/main" id="{560C5351-7EAA-4476-80B6-F3DF5569F2BC}"/>
              </a:ext>
            </a:extLst>
          </p:cNvPr>
          <p:cNvSpPr txBox="1"/>
          <p:nvPr/>
        </p:nvSpPr>
        <p:spPr>
          <a:xfrm>
            <a:off x="801631" y="4809629"/>
            <a:ext cx="2157386" cy="1477328"/>
          </a:xfrm>
          <a:prstGeom prst="rect">
            <a:avLst/>
          </a:prstGeom>
          <a:noFill/>
        </p:spPr>
        <p:txBody>
          <a:bodyPr wrap="square" rtlCol="0">
            <a:spAutoFit/>
          </a:bodyPr>
          <a:lstStyle/>
          <a:p>
            <a:pPr algn="ctr"/>
            <a:r>
              <a:rPr lang="en-US" dirty="0">
                <a:solidFill>
                  <a:srgbClr val="7030A0"/>
                </a:solidFill>
              </a:rPr>
              <a:t>Basis vectors can have elements of any value (not just 1)</a:t>
            </a:r>
          </a:p>
          <a:p>
            <a:pPr algn="ctr"/>
            <a:r>
              <a:rPr lang="en-US" dirty="0">
                <a:solidFill>
                  <a:srgbClr val="7030A0"/>
                </a:solidFill>
              </a:rPr>
              <a:t>but must all remain </a:t>
            </a:r>
            <a:r>
              <a:rPr lang="en-US" b="1" dirty="0">
                <a:solidFill>
                  <a:srgbClr val="7030A0"/>
                </a:solidFill>
              </a:rPr>
              <a:t>linearly independent</a:t>
            </a:r>
          </a:p>
        </p:txBody>
      </p:sp>
    </p:spTree>
    <p:extLst>
      <p:ext uri="{BB962C8B-B14F-4D97-AF65-F5344CB8AC3E}">
        <p14:creationId xmlns:p14="http://schemas.microsoft.com/office/powerpoint/2010/main" val="3621847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par>
                          <p:cTn id="19" fill="hold">
                            <p:stCondLst>
                              <p:cond delay="0"/>
                            </p:stCondLst>
                            <p:childTnLst>
                              <p:par>
                                <p:cTn id="20" presetID="22" presetClass="entr" presetSubtype="8"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0" grpId="0"/>
      <p:bldP spid="11" grpId="0"/>
      <p:bldP spid="1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Basis Sets</a:t>
            </a:r>
          </a:p>
        </p:txBody>
      </p:sp>
      <p:sp>
        <p:nvSpPr>
          <p:cNvPr id="4" name="Slide Number Placeholder 3"/>
          <p:cNvSpPr>
            <a:spLocks noGrp="1"/>
          </p:cNvSpPr>
          <p:nvPr>
            <p:ph type="sldNum" sz="quarter" idx="12"/>
          </p:nvPr>
        </p:nvSpPr>
        <p:spPr/>
        <p:txBody>
          <a:bodyPr/>
          <a:lstStyle/>
          <a:p>
            <a:fld id="{650AD656-6FF9-465D-B7B0-1CD0DD39CD23}" type="slidenum">
              <a:rPr lang="en-US" smtClean="0"/>
              <a:t>85</a:t>
            </a:fld>
            <a:endParaRPr lang="en-US" dirty="0"/>
          </a:p>
        </p:txBody>
      </p:sp>
      <p:pic>
        <p:nvPicPr>
          <p:cNvPr id="6" name="Picture 5">
            <a:extLst>
              <a:ext uri="{FF2B5EF4-FFF2-40B4-BE49-F238E27FC236}">
                <a16:creationId xmlns:a16="http://schemas.microsoft.com/office/drawing/2014/main" id="{300052D9-5A50-4B7C-A33E-62A36E22416A}"/>
              </a:ext>
            </a:extLst>
          </p:cNvPr>
          <p:cNvPicPr>
            <a:picLocks noChangeAspect="1"/>
          </p:cNvPicPr>
          <p:nvPr/>
        </p:nvPicPr>
        <p:blipFill>
          <a:blip r:embed="rId3"/>
          <a:stretch>
            <a:fillRect/>
          </a:stretch>
        </p:blipFill>
        <p:spPr>
          <a:xfrm>
            <a:off x="2133361" y="4054659"/>
            <a:ext cx="2453063" cy="213707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40A7624-9C41-4027-B13E-A0B555B02FBF}"/>
                  </a:ext>
                </a:extLst>
              </p:cNvPr>
              <p:cNvSpPr txBox="1"/>
              <p:nvPr/>
            </p:nvSpPr>
            <p:spPr>
              <a:xfrm>
                <a:off x="5371624" y="4598630"/>
                <a:ext cx="1983658" cy="683392"/>
              </a:xfrm>
              <a:prstGeom prst="rect">
                <a:avLst/>
              </a:prstGeom>
              <a:noFill/>
            </p:spPr>
            <p:txBody>
              <a:bodyPr wrap="square" rtlCol="0">
                <a:spAutoFit/>
              </a:bodyPr>
              <a:lstStyle/>
              <a:p>
                <a:r>
                  <a:rPr lang="en-US" b="1" dirty="0"/>
                  <a:t>Orthonormal</a:t>
                </a:r>
                <a:r>
                  <a:rPr lang="en-US" dirty="0"/>
                  <a:t> Basis</a:t>
                </a:r>
              </a:p>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e>
                      </m:d>
                    </m:oMath>
                  </m:oMathPara>
                </a14:m>
                <a:endParaRPr lang="en-US" dirty="0"/>
              </a:p>
            </p:txBody>
          </p:sp>
        </mc:Choice>
        <mc:Fallback xmlns="">
          <p:sp>
            <p:nvSpPr>
              <p:cNvPr id="9" name="TextBox 8">
                <a:extLst>
                  <a:ext uri="{FF2B5EF4-FFF2-40B4-BE49-F238E27FC236}">
                    <a16:creationId xmlns:a16="http://schemas.microsoft.com/office/drawing/2014/main" id="{140A7624-9C41-4027-B13E-A0B555B02FBF}"/>
                  </a:ext>
                </a:extLst>
              </p:cNvPr>
              <p:cNvSpPr txBox="1">
                <a:spLocks noRot="1" noChangeAspect="1" noMove="1" noResize="1" noEditPoints="1" noAdjustHandles="1" noChangeArrowheads="1" noChangeShapeType="1" noTextEdit="1"/>
              </p:cNvSpPr>
              <p:nvPr/>
            </p:nvSpPr>
            <p:spPr>
              <a:xfrm>
                <a:off x="5371624" y="4598630"/>
                <a:ext cx="1983658" cy="683392"/>
              </a:xfrm>
              <a:prstGeom prst="rect">
                <a:avLst/>
              </a:prstGeom>
              <a:blipFill>
                <a:blip r:embed="rId4"/>
                <a:stretch>
                  <a:fillRect l="-2454" t="-4464" r="-920" b="-17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A45B96-B46A-434D-BB8A-B6C6C7778B78}"/>
                  </a:ext>
                </a:extLst>
              </p:cNvPr>
              <p:cNvSpPr txBox="1"/>
              <p:nvPr/>
            </p:nvSpPr>
            <p:spPr>
              <a:xfrm>
                <a:off x="5371624" y="2115288"/>
                <a:ext cx="1983658" cy="646331"/>
              </a:xfrm>
              <a:prstGeom prst="rect">
                <a:avLst/>
              </a:prstGeom>
              <a:noFill/>
            </p:spPr>
            <p:txBody>
              <a:bodyPr wrap="square" rtlCol="0">
                <a:spAutoFit/>
              </a:bodyPr>
              <a:lstStyle/>
              <a:p>
                <a:pPr algn="ctr"/>
                <a:r>
                  <a:rPr lang="en-US" b="1" dirty="0"/>
                  <a:t>Orthogonal</a:t>
                </a:r>
                <a:r>
                  <a:rPr lang="en-US" dirty="0"/>
                  <a:t> Basis</a:t>
                </a:r>
              </a:p>
              <a:p>
                <a:pPr algn="ct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𝑢</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𝑣</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𝑤</m:t>
                              </m:r>
                            </m:e>
                          </m:acc>
                        </m:e>
                      </m:d>
                    </m:oMath>
                  </m:oMathPara>
                </a14:m>
                <a:endParaRPr lang="en-US" dirty="0"/>
              </a:p>
            </p:txBody>
          </p:sp>
        </mc:Choice>
        <mc:Fallback xmlns="">
          <p:sp>
            <p:nvSpPr>
              <p:cNvPr id="7" name="TextBox 6">
                <a:extLst>
                  <a:ext uri="{FF2B5EF4-FFF2-40B4-BE49-F238E27FC236}">
                    <a16:creationId xmlns:a16="http://schemas.microsoft.com/office/drawing/2014/main" id="{FAA45B96-B46A-434D-BB8A-B6C6C7778B78}"/>
                  </a:ext>
                </a:extLst>
              </p:cNvPr>
              <p:cNvSpPr txBox="1">
                <a:spLocks noRot="1" noChangeAspect="1" noMove="1" noResize="1" noEditPoints="1" noAdjustHandles="1" noChangeArrowheads="1" noChangeShapeType="1" noTextEdit="1"/>
              </p:cNvSpPr>
              <p:nvPr/>
            </p:nvSpPr>
            <p:spPr>
              <a:xfrm>
                <a:off x="5371624" y="2115288"/>
                <a:ext cx="1983658" cy="646331"/>
              </a:xfrm>
              <a:prstGeom prst="rect">
                <a:avLst/>
              </a:prstGeom>
              <a:blipFill>
                <a:blip r:embed="rId5"/>
                <a:stretch>
                  <a:fillRect t="-5660"/>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DD79701B-8140-40E1-B1B5-66BF5ABE4ED7}"/>
              </a:ext>
            </a:extLst>
          </p:cNvPr>
          <p:cNvPicPr>
            <a:picLocks noChangeAspect="1"/>
          </p:cNvPicPr>
          <p:nvPr/>
        </p:nvPicPr>
        <p:blipFill>
          <a:blip r:embed="rId6"/>
          <a:stretch>
            <a:fillRect/>
          </a:stretch>
        </p:blipFill>
        <p:spPr>
          <a:xfrm>
            <a:off x="1703415" y="1613116"/>
            <a:ext cx="2720276" cy="2060972"/>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238DB6C-D842-4130-B1C9-CEAD9711F503}"/>
                  </a:ext>
                </a:extLst>
              </p:cNvPr>
              <p:cNvSpPr txBox="1"/>
              <p:nvPr/>
            </p:nvSpPr>
            <p:spPr>
              <a:xfrm>
                <a:off x="5286321" y="2870221"/>
                <a:ext cx="2154264" cy="646331"/>
              </a:xfrm>
              <a:prstGeom prst="rect">
                <a:avLst/>
              </a:prstGeom>
              <a:noFill/>
            </p:spPr>
            <p:txBody>
              <a:bodyPr wrap="square" rtlCol="0">
                <a:spAutoFit/>
              </a:bodyPr>
              <a:lstStyle/>
              <a:p>
                <a:pPr algn="ctr"/>
                <a:r>
                  <a:rPr lang="en-US" dirty="0">
                    <a:solidFill>
                      <a:srgbClr val="7030A0"/>
                    </a:solidFill>
                  </a:rPr>
                  <a:t>All perpendicular, but </a:t>
                </a:r>
                <a14:m>
                  <m:oMath xmlns:m="http://schemas.openxmlformats.org/officeDocument/2006/math">
                    <m:d>
                      <m:dPr>
                        <m:begChr m:val="|"/>
                        <m:endChr m:val="|"/>
                        <m:ctrlPr>
                          <a:rPr lang="en-US" i="1" dirty="0" smtClean="0">
                            <a:solidFill>
                              <a:srgbClr val="7030A0"/>
                            </a:solidFill>
                            <a:latin typeface="Cambria Math" panose="02040503050406030204" pitchFamily="18" charset="0"/>
                          </a:rPr>
                        </m:ctrlPr>
                      </m:dPr>
                      <m:e>
                        <m:d>
                          <m:dPr>
                            <m:ctrlPr>
                              <a:rPr lang="en-US" i="1" dirty="0" smtClean="0">
                                <a:solidFill>
                                  <a:srgbClr val="7030A0"/>
                                </a:solidFill>
                                <a:latin typeface="Cambria Math" panose="02040503050406030204" pitchFamily="18" charset="0"/>
                              </a:rPr>
                            </m:ctrlPr>
                          </m:dPr>
                          <m:e>
                            <m:acc>
                              <m:accPr>
                                <m:chr m:val="⃗"/>
                                <m:ctrlPr>
                                  <a:rPr lang="en-US" i="1">
                                    <a:solidFill>
                                      <a:srgbClr val="7030A0"/>
                                    </a:solidFill>
                                    <a:latin typeface="Cambria Math" panose="02040503050406030204" pitchFamily="18" charset="0"/>
                                  </a:rPr>
                                </m:ctrlPr>
                              </m:accPr>
                              <m:e>
                                <m:r>
                                  <a:rPr lang="en-US" i="1">
                                    <a:solidFill>
                                      <a:srgbClr val="7030A0"/>
                                    </a:solidFill>
                                    <a:latin typeface="Cambria Math" panose="02040503050406030204" pitchFamily="18" charset="0"/>
                                  </a:rPr>
                                  <m:t>𝑢</m:t>
                                </m:r>
                              </m:e>
                            </m:acc>
                            <m:r>
                              <a:rPr lang="en-US" i="1">
                                <a:solidFill>
                                  <a:srgbClr val="7030A0"/>
                                </a:solidFill>
                                <a:latin typeface="Cambria Math" panose="02040503050406030204" pitchFamily="18" charset="0"/>
                              </a:rPr>
                              <m:t>,</m:t>
                            </m:r>
                            <m:acc>
                              <m:accPr>
                                <m:chr m:val="⃗"/>
                                <m:ctrlPr>
                                  <a:rPr lang="en-US" i="1">
                                    <a:solidFill>
                                      <a:srgbClr val="7030A0"/>
                                    </a:solidFill>
                                    <a:latin typeface="Cambria Math" panose="02040503050406030204" pitchFamily="18" charset="0"/>
                                  </a:rPr>
                                </m:ctrlPr>
                              </m:accPr>
                              <m:e>
                                <m:r>
                                  <a:rPr lang="en-US" i="1">
                                    <a:solidFill>
                                      <a:srgbClr val="7030A0"/>
                                    </a:solidFill>
                                    <a:latin typeface="Cambria Math" panose="02040503050406030204" pitchFamily="18" charset="0"/>
                                  </a:rPr>
                                  <m:t>𝑣</m:t>
                                </m:r>
                              </m:e>
                            </m:acc>
                            <m:r>
                              <a:rPr lang="en-US" i="1">
                                <a:solidFill>
                                  <a:srgbClr val="7030A0"/>
                                </a:solidFill>
                                <a:latin typeface="Cambria Math" panose="02040503050406030204" pitchFamily="18" charset="0"/>
                              </a:rPr>
                              <m:t>,</m:t>
                            </m:r>
                            <m:acc>
                              <m:accPr>
                                <m:chr m:val="⃗"/>
                                <m:ctrlPr>
                                  <a:rPr lang="en-US" i="1">
                                    <a:solidFill>
                                      <a:srgbClr val="7030A0"/>
                                    </a:solidFill>
                                    <a:latin typeface="Cambria Math" panose="02040503050406030204" pitchFamily="18" charset="0"/>
                                  </a:rPr>
                                </m:ctrlPr>
                              </m:accPr>
                              <m:e>
                                <m:r>
                                  <a:rPr lang="en-US" i="1">
                                    <a:solidFill>
                                      <a:srgbClr val="7030A0"/>
                                    </a:solidFill>
                                    <a:latin typeface="Cambria Math" panose="02040503050406030204" pitchFamily="18" charset="0"/>
                                  </a:rPr>
                                  <m:t>𝑤</m:t>
                                </m:r>
                              </m:e>
                            </m:acc>
                          </m:e>
                        </m:d>
                      </m:e>
                    </m:d>
                    <m:r>
                      <a:rPr lang="en-US" i="1" dirty="0" smtClean="0">
                        <a:solidFill>
                          <a:srgbClr val="7030A0"/>
                        </a:solidFill>
                        <a:latin typeface="Cambria Math" panose="02040503050406030204" pitchFamily="18" charset="0"/>
                      </a:rPr>
                      <m:t> </m:t>
                    </m:r>
                    <m:r>
                      <a:rPr lang="en-US" i="1" dirty="0" smtClean="0">
                        <a:solidFill>
                          <a:srgbClr val="7030A0"/>
                        </a:solidFill>
                        <a:latin typeface="Cambria Math" panose="02040503050406030204" pitchFamily="18" charset="0"/>
                        <a:ea typeface="Cambria Math" panose="02040503050406030204" pitchFamily="18" charset="0"/>
                      </a:rPr>
                      <m:t>≠</m:t>
                    </m:r>
                    <m:r>
                      <a:rPr lang="en-US" i="1" dirty="0" smtClean="0">
                        <a:solidFill>
                          <a:srgbClr val="7030A0"/>
                        </a:solidFill>
                        <a:latin typeface="Cambria Math" panose="02040503050406030204" pitchFamily="18" charset="0"/>
                      </a:rPr>
                      <m:t> 1 </m:t>
                    </m:r>
                  </m:oMath>
                </a14:m>
                <a:endParaRPr lang="en-US" dirty="0">
                  <a:solidFill>
                    <a:srgbClr val="7030A0"/>
                  </a:solidFill>
                </a:endParaRPr>
              </a:p>
            </p:txBody>
          </p:sp>
        </mc:Choice>
        <mc:Fallback xmlns="">
          <p:sp>
            <p:nvSpPr>
              <p:cNvPr id="10" name="TextBox 9">
                <a:extLst>
                  <a:ext uri="{FF2B5EF4-FFF2-40B4-BE49-F238E27FC236}">
                    <a16:creationId xmlns:a16="http://schemas.microsoft.com/office/drawing/2014/main" id="{D238DB6C-D842-4130-B1C9-CEAD9711F503}"/>
                  </a:ext>
                </a:extLst>
              </p:cNvPr>
              <p:cNvSpPr txBox="1">
                <a:spLocks noRot="1" noChangeAspect="1" noMove="1" noResize="1" noEditPoints="1" noAdjustHandles="1" noChangeArrowheads="1" noChangeShapeType="1" noTextEdit="1"/>
              </p:cNvSpPr>
              <p:nvPr/>
            </p:nvSpPr>
            <p:spPr>
              <a:xfrm>
                <a:off x="5286321" y="2870221"/>
                <a:ext cx="2154264" cy="646331"/>
              </a:xfrm>
              <a:prstGeom prst="rect">
                <a:avLst/>
              </a:prstGeom>
              <a:blipFill>
                <a:blip r:embed="rId7"/>
                <a:stretch>
                  <a:fillRect l="-565"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577DAD-77AA-4A75-86A7-72C6B007A138}"/>
                  </a:ext>
                </a:extLst>
              </p:cNvPr>
              <p:cNvSpPr txBox="1"/>
              <p:nvPr/>
            </p:nvSpPr>
            <p:spPr>
              <a:xfrm>
                <a:off x="5286321" y="5366103"/>
                <a:ext cx="2154264" cy="683392"/>
              </a:xfrm>
              <a:prstGeom prst="rect">
                <a:avLst/>
              </a:prstGeom>
              <a:noFill/>
            </p:spPr>
            <p:txBody>
              <a:bodyPr wrap="square" rtlCol="0">
                <a:spAutoFit/>
              </a:bodyPr>
              <a:lstStyle/>
              <a:p>
                <a:pPr algn="ctr"/>
                <a:r>
                  <a:rPr lang="en-US" dirty="0">
                    <a:solidFill>
                      <a:srgbClr val="7030A0"/>
                    </a:solidFill>
                  </a:rPr>
                  <a:t>All perpendicular, and </a:t>
                </a:r>
                <a14:m>
                  <m:oMath xmlns:m="http://schemas.openxmlformats.org/officeDocument/2006/math">
                    <m:d>
                      <m:dPr>
                        <m:begChr m:val="|"/>
                        <m:endChr m:val="|"/>
                        <m:ctrlPr>
                          <a:rPr lang="en-US" i="1" dirty="0" smtClean="0">
                            <a:solidFill>
                              <a:srgbClr val="7030A0"/>
                            </a:solidFill>
                            <a:latin typeface="Cambria Math" panose="02040503050406030204" pitchFamily="18" charset="0"/>
                          </a:rPr>
                        </m:ctrlPr>
                      </m:dPr>
                      <m:e>
                        <m:d>
                          <m:dPr>
                            <m:ctrlPr>
                              <a:rPr lang="en-US" i="1" dirty="0" smtClean="0">
                                <a:solidFill>
                                  <a:srgbClr val="7030A0"/>
                                </a:solidFill>
                                <a:latin typeface="Cambria Math" panose="02040503050406030204" pitchFamily="18" charset="0"/>
                              </a:rPr>
                            </m:ctrlPr>
                          </m:dPr>
                          <m:e>
                            <m:acc>
                              <m:accPr>
                                <m:chr m:val="̂"/>
                                <m:ctrlPr>
                                  <a:rPr lang="en-US" i="1">
                                    <a:solidFill>
                                      <a:srgbClr val="7030A0"/>
                                    </a:solidFill>
                                    <a:latin typeface="Cambria Math" panose="02040503050406030204" pitchFamily="18" charset="0"/>
                                  </a:rPr>
                                </m:ctrlPr>
                              </m:accPr>
                              <m:e>
                                <m:r>
                                  <a:rPr lang="en-US" i="1">
                                    <a:solidFill>
                                      <a:srgbClr val="7030A0"/>
                                    </a:solidFill>
                                    <a:latin typeface="Cambria Math" panose="02040503050406030204" pitchFamily="18" charset="0"/>
                                  </a:rPr>
                                  <m:t>𝑖</m:t>
                                </m:r>
                              </m:e>
                            </m:acc>
                            <m:r>
                              <a:rPr lang="en-US" i="1">
                                <a:solidFill>
                                  <a:srgbClr val="7030A0"/>
                                </a:solidFill>
                                <a:latin typeface="Cambria Math" panose="02040503050406030204" pitchFamily="18" charset="0"/>
                              </a:rPr>
                              <m:t>,</m:t>
                            </m:r>
                            <m:acc>
                              <m:accPr>
                                <m:chr m:val="̂"/>
                                <m:ctrlPr>
                                  <a:rPr lang="en-US" i="1">
                                    <a:solidFill>
                                      <a:srgbClr val="7030A0"/>
                                    </a:solidFill>
                                    <a:latin typeface="Cambria Math" panose="02040503050406030204" pitchFamily="18" charset="0"/>
                                  </a:rPr>
                                </m:ctrlPr>
                              </m:accPr>
                              <m:e>
                                <m:r>
                                  <a:rPr lang="en-US" i="1">
                                    <a:solidFill>
                                      <a:srgbClr val="7030A0"/>
                                    </a:solidFill>
                                    <a:latin typeface="Cambria Math" panose="02040503050406030204" pitchFamily="18" charset="0"/>
                                  </a:rPr>
                                  <m:t>𝑗</m:t>
                                </m:r>
                              </m:e>
                            </m:acc>
                            <m:r>
                              <a:rPr lang="en-US" i="1">
                                <a:solidFill>
                                  <a:srgbClr val="7030A0"/>
                                </a:solidFill>
                                <a:latin typeface="Cambria Math" panose="02040503050406030204" pitchFamily="18" charset="0"/>
                              </a:rPr>
                              <m:t>,</m:t>
                            </m:r>
                            <m:acc>
                              <m:accPr>
                                <m:chr m:val="̂"/>
                                <m:ctrlPr>
                                  <a:rPr lang="en-US" i="1">
                                    <a:solidFill>
                                      <a:srgbClr val="7030A0"/>
                                    </a:solidFill>
                                    <a:latin typeface="Cambria Math" panose="02040503050406030204" pitchFamily="18" charset="0"/>
                                  </a:rPr>
                                </m:ctrlPr>
                              </m:accPr>
                              <m:e>
                                <m:r>
                                  <a:rPr lang="en-US" i="1">
                                    <a:solidFill>
                                      <a:srgbClr val="7030A0"/>
                                    </a:solidFill>
                                    <a:latin typeface="Cambria Math" panose="02040503050406030204" pitchFamily="18" charset="0"/>
                                  </a:rPr>
                                  <m:t>𝑘</m:t>
                                </m:r>
                              </m:e>
                            </m:acc>
                          </m:e>
                        </m:d>
                      </m:e>
                    </m:d>
                    <m:r>
                      <a:rPr lang="en-US" b="0" i="1" dirty="0" smtClean="0">
                        <a:solidFill>
                          <a:srgbClr val="7030A0"/>
                        </a:solidFill>
                        <a:latin typeface="Cambria Math" panose="02040503050406030204" pitchFamily="18" charset="0"/>
                      </a:rPr>
                      <m:t>=</m:t>
                    </m:r>
                    <m:r>
                      <a:rPr lang="en-US" i="1" dirty="0" smtClean="0">
                        <a:solidFill>
                          <a:srgbClr val="7030A0"/>
                        </a:solidFill>
                        <a:latin typeface="Cambria Math" panose="02040503050406030204" pitchFamily="18" charset="0"/>
                      </a:rPr>
                      <m:t> 1 </m:t>
                    </m:r>
                  </m:oMath>
                </a14:m>
                <a:endParaRPr lang="en-US" dirty="0">
                  <a:solidFill>
                    <a:srgbClr val="7030A0"/>
                  </a:solidFill>
                </a:endParaRPr>
              </a:p>
            </p:txBody>
          </p:sp>
        </mc:Choice>
        <mc:Fallback xmlns="">
          <p:sp>
            <p:nvSpPr>
              <p:cNvPr id="11" name="TextBox 10">
                <a:extLst>
                  <a:ext uri="{FF2B5EF4-FFF2-40B4-BE49-F238E27FC236}">
                    <a16:creationId xmlns:a16="http://schemas.microsoft.com/office/drawing/2014/main" id="{67577DAD-77AA-4A75-86A7-72C6B007A138}"/>
                  </a:ext>
                </a:extLst>
              </p:cNvPr>
              <p:cNvSpPr txBox="1">
                <a:spLocks noRot="1" noChangeAspect="1" noMove="1" noResize="1" noEditPoints="1" noAdjustHandles="1" noChangeArrowheads="1" noChangeShapeType="1" noTextEdit="1"/>
              </p:cNvSpPr>
              <p:nvPr/>
            </p:nvSpPr>
            <p:spPr>
              <a:xfrm>
                <a:off x="5286321" y="5366103"/>
                <a:ext cx="2154264" cy="683392"/>
              </a:xfrm>
              <a:prstGeom prst="rect">
                <a:avLst/>
              </a:prstGeom>
              <a:blipFill>
                <a:blip r:embed="rId8"/>
                <a:stretch>
                  <a:fillRect t="-4464" b="-11607"/>
                </a:stretch>
              </a:blipFill>
            </p:spPr>
            <p:txBody>
              <a:bodyPr/>
              <a:lstStyle/>
              <a:p>
                <a:r>
                  <a:rPr lang="en-US">
                    <a:noFill/>
                  </a:rPr>
                  <a:t> </a:t>
                </a:r>
              </a:p>
            </p:txBody>
          </p:sp>
        </mc:Fallback>
      </mc:AlternateContent>
    </p:spTree>
    <p:extLst>
      <p:ext uri="{BB962C8B-B14F-4D97-AF65-F5344CB8AC3E}">
        <p14:creationId xmlns:p14="http://schemas.microsoft.com/office/powerpoint/2010/main" val="1261683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p:bldP spid="10" grpId="0"/>
      <p:bldP spid="11"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Change of Basis (Transition 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86</a:t>
            </a:fld>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0027A18-8D95-4256-B2CB-6B1250C96C3F}"/>
                  </a:ext>
                </a:extLst>
              </p:cNvPr>
              <p:cNvSpPr txBox="1"/>
              <p:nvPr/>
            </p:nvSpPr>
            <p:spPr>
              <a:xfrm>
                <a:off x="1425844" y="1662193"/>
                <a:ext cx="1799339" cy="461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𝕭</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−3</m:t>
                                    </m: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e>
                                </m:mr>
                                <m:mr>
                                  <m:e>
                                    <m:r>
                                      <a:rPr lang="en-US" b="0" i="1" smtClean="0">
                                        <a:latin typeface="Cambria Math" panose="02040503050406030204" pitchFamily="18" charset="0"/>
                                        <a:ea typeface="Cambria Math" panose="02040503050406030204" pitchFamily="18" charset="0"/>
                                      </a:rPr>
                                      <m:t>4</m:t>
                                    </m:r>
                                  </m:e>
                                </m:mr>
                              </m:m>
                            </m:e>
                          </m:d>
                        </m:e>
                      </m:d>
                    </m:oMath>
                  </m:oMathPara>
                </a14:m>
                <a:endParaRPr lang="en-US" dirty="0"/>
              </a:p>
            </p:txBody>
          </p:sp>
        </mc:Choice>
        <mc:Fallback xmlns="">
          <p:sp>
            <p:nvSpPr>
              <p:cNvPr id="7" name="TextBox 6">
                <a:extLst>
                  <a:ext uri="{FF2B5EF4-FFF2-40B4-BE49-F238E27FC236}">
                    <a16:creationId xmlns:a16="http://schemas.microsoft.com/office/drawing/2014/main" id="{00027A18-8D95-4256-B2CB-6B1250C96C3F}"/>
                  </a:ext>
                </a:extLst>
              </p:cNvPr>
              <p:cNvSpPr txBox="1">
                <a:spLocks noRot="1" noChangeAspect="1" noMove="1" noResize="1" noEditPoints="1" noAdjustHandles="1" noChangeArrowheads="1" noChangeShapeType="1" noTextEdit="1"/>
              </p:cNvSpPr>
              <p:nvPr/>
            </p:nvSpPr>
            <p:spPr>
              <a:xfrm>
                <a:off x="1425844" y="1662193"/>
                <a:ext cx="1799339" cy="46192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F1141BF-0076-4174-B10B-B90ACA0961A6}"/>
                  </a:ext>
                </a:extLst>
              </p:cNvPr>
              <p:cNvSpPr txBox="1"/>
              <p:nvPr/>
            </p:nvSpPr>
            <p:spPr>
              <a:xfrm>
                <a:off x="929899" y="2475854"/>
                <a:ext cx="2954591" cy="461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𝒗</m:t>
                      </m:r>
                      <m:r>
                        <a:rPr lang="en-US" b="0" i="1" smtClean="0">
                          <a:latin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smtClean="0">
                                  <a:solidFill>
                                    <a:srgbClr val="FF0000"/>
                                  </a:solidFill>
                                  <a:latin typeface="Cambria Math" panose="02040503050406030204" pitchFamily="18" charset="0"/>
                                  <a:ea typeface="Cambria Math" panose="02040503050406030204" pitchFamily="18" charset="0"/>
                                </a:rPr>
                              </m:ctrlPr>
                            </m:mPr>
                            <m:mr>
                              <m:e>
                                <m:r>
                                  <m:rPr>
                                    <m:brk m:alnAt="7"/>
                                  </m:rPr>
                                  <a:rPr lang="en-US" b="0" i="1" smtClean="0">
                                    <a:solidFill>
                                      <a:srgbClr val="FF0000"/>
                                    </a:solidFill>
                                    <a:latin typeface="Cambria Math" panose="02040503050406030204" pitchFamily="18" charset="0"/>
                                    <a:ea typeface="Cambria Math" panose="02040503050406030204" pitchFamily="18" charset="0"/>
                                  </a:rPr>
                                  <m:t>7</m:t>
                                </m:r>
                              </m:e>
                            </m:mr>
                            <m:mr>
                              <m:e>
                                <m:r>
                                  <a:rPr lang="en-US" i="1">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17</m:t>
                                </m:r>
                              </m:e>
                            </m:mr>
                          </m:m>
                        </m:e>
                      </m:d>
                      <m:r>
                        <a:rPr lang="en-US" b="0" i="1" smtClean="0">
                          <a:latin typeface="Cambria Math" panose="02040503050406030204" pitchFamily="18" charset="0"/>
                          <a:ea typeface="Cambria Math" panose="02040503050406030204" pitchFamily="18" charset="0"/>
                        </a:rPr>
                        <m:t>=</m:t>
                      </m:r>
                      <m:r>
                        <a:rPr lang="en-US" b="0" i="1" smtClean="0">
                          <a:solidFill>
                            <a:srgbClr val="0070C0"/>
                          </a:solidFill>
                          <a:latin typeface="Cambria Math" panose="02040503050406030204" pitchFamily="18" charset="0"/>
                          <a:ea typeface="Cambria Math" panose="02040503050406030204" pitchFamily="18" charset="0"/>
                        </a:rPr>
                        <m:t>3</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1</m:t>
                                </m:r>
                              </m:e>
                            </m:mr>
                            <m:mr>
                              <m:e>
                                <m:r>
                                  <a:rPr lang="en-US" i="1">
                                    <a:latin typeface="Cambria Math" panose="02040503050406030204" pitchFamily="18" charset="0"/>
                                    <a:ea typeface="Cambria Math" panose="02040503050406030204" pitchFamily="18" charset="0"/>
                                  </a:rPr>
                                  <m:t>−3</m:t>
                                </m:r>
                              </m:e>
                            </m:mr>
                          </m:m>
                        </m:e>
                      </m:d>
                      <m:r>
                        <a:rPr lang="en-US" b="0" i="1" smtClean="0">
                          <a:latin typeface="Cambria Math" panose="02040503050406030204" pitchFamily="18" charset="0"/>
                          <a:ea typeface="Cambria Math" panose="02040503050406030204" pitchFamily="18" charset="0"/>
                        </a:rPr>
                        <m:t>−</m:t>
                      </m:r>
                      <m:r>
                        <a:rPr lang="en-US" b="0" i="1" smtClean="0">
                          <a:solidFill>
                            <a:srgbClr val="0070C0"/>
                          </a:solidFill>
                          <a:latin typeface="Cambria Math" panose="02040503050406030204" pitchFamily="18" charset="0"/>
                          <a:ea typeface="Cambria Math" panose="02040503050406030204" pitchFamily="18" charset="0"/>
                        </a:rPr>
                        <m:t>2</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2</m:t>
                                </m:r>
                              </m:e>
                            </m:mr>
                            <m:mr>
                              <m:e>
                                <m:r>
                                  <a:rPr lang="en-US" i="1">
                                    <a:latin typeface="Cambria Math" panose="02040503050406030204" pitchFamily="18" charset="0"/>
                                    <a:ea typeface="Cambria Math" panose="02040503050406030204" pitchFamily="18" charset="0"/>
                                  </a:rPr>
                                  <m:t>4</m:t>
                                </m:r>
                              </m:e>
                            </m:mr>
                          </m:m>
                        </m:e>
                      </m:d>
                    </m:oMath>
                  </m:oMathPara>
                </a14:m>
                <a:endParaRPr lang="en-US" dirty="0"/>
              </a:p>
            </p:txBody>
          </p:sp>
        </mc:Choice>
        <mc:Fallback xmlns="">
          <p:sp>
            <p:nvSpPr>
              <p:cNvPr id="8" name="TextBox 7">
                <a:extLst>
                  <a:ext uri="{FF2B5EF4-FFF2-40B4-BE49-F238E27FC236}">
                    <a16:creationId xmlns:a16="http://schemas.microsoft.com/office/drawing/2014/main" id="{4F1141BF-0076-4174-B10B-B90ACA0961A6}"/>
                  </a:ext>
                </a:extLst>
              </p:cNvPr>
              <p:cNvSpPr txBox="1">
                <a:spLocks noRot="1" noChangeAspect="1" noMove="1" noResize="1" noEditPoints="1" noAdjustHandles="1" noChangeArrowheads="1" noChangeShapeType="1" noTextEdit="1"/>
              </p:cNvSpPr>
              <p:nvPr/>
            </p:nvSpPr>
            <p:spPr>
              <a:xfrm>
                <a:off x="929899" y="2475854"/>
                <a:ext cx="2954591" cy="46192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72C158E-365E-453B-A918-A95FD037D636}"/>
                  </a:ext>
                </a:extLst>
              </p:cNvPr>
              <p:cNvSpPr txBox="1"/>
              <p:nvPr/>
            </p:nvSpPr>
            <p:spPr>
              <a:xfrm>
                <a:off x="1506491" y="3139560"/>
                <a:ext cx="2070461" cy="5514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ea typeface="Cambria Math" panose="02040503050406030204" pitchFamily="18" charset="0"/>
                            </a:rPr>
                            <m:t>𝕭</m:t>
                          </m:r>
                        </m:sub>
                      </m:sSub>
                      <m:r>
                        <a:rPr lang="en-US" b="0" i="1" smtClean="0">
                          <a:latin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smtClean="0">
                                  <a:solidFill>
                                    <a:srgbClr val="0070C0"/>
                                  </a:solidFill>
                                  <a:latin typeface="Cambria Math" panose="02040503050406030204" pitchFamily="18" charset="0"/>
                                  <a:ea typeface="Cambria Math" panose="02040503050406030204" pitchFamily="18" charset="0"/>
                                </a:rPr>
                              </m:ctrlPr>
                            </m:mPr>
                            <m:mr>
                              <m:e>
                                <m:r>
                                  <m:rPr>
                                    <m:brk m:alnAt="7"/>
                                  </m:rPr>
                                  <a:rPr lang="en-US" b="0" i="1" smtClean="0">
                                    <a:solidFill>
                                      <a:srgbClr val="0070C0"/>
                                    </a:solidFill>
                                    <a:latin typeface="Cambria Math" panose="02040503050406030204" pitchFamily="18" charset="0"/>
                                    <a:ea typeface="Cambria Math" panose="02040503050406030204" pitchFamily="18" charset="0"/>
                                  </a:rPr>
                                  <m:t>3</m:t>
                                </m:r>
                              </m:e>
                            </m:mr>
                            <m:mr>
                              <m:e>
                                <m:r>
                                  <a:rPr lang="en-US" i="1">
                                    <a:solidFill>
                                      <a:srgbClr val="0070C0"/>
                                    </a:solidFill>
                                    <a:latin typeface="Cambria Math" panose="02040503050406030204" pitchFamily="18" charset="0"/>
                                    <a:ea typeface="Cambria Math" panose="02040503050406030204" pitchFamily="18" charset="0"/>
                                  </a:rPr>
                                  <m:t>−</m:t>
                                </m:r>
                                <m:r>
                                  <a:rPr lang="en-US" b="0" i="1" smtClean="0">
                                    <a:solidFill>
                                      <a:srgbClr val="0070C0"/>
                                    </a:solidFill>
                                    <a:latin typeface="Cambria Math" panose="02040503050406030204" pitchFamily="18" charset="0"/>
                                    <a:ea typeface="Cambria Math" panose="02040503050406030204" pitchFamily="18" charset="0"/>
                                  </a:rPr>
                                  <m:t>2</m:t>
                                </m:r>
                              </m:e>
                            </m:mr>
                          </m:m>
                        </m:e>
                      </m:d>
                    </m:oMath>
                  </m:oMathPara>
                </a14:m>
                <a:endParaRPr lang="en-US" dirty="0"/>
              </a:p>
            </p:txBody>
          </p:sp>
        </mc:Choice>
        <mc:Fallback xmlns="">
          <p:sp>
            <p:nvSpPr>
              <p:cNvPr id="13" name="TextBox 12">
                <a:extLst>
                  <a:ext uri="{FF2B5EF4-FFF2-40B4-BE49-F238E27FC236}">
                    <a16:creationId xmlns:a16="http://schemas.microsoft.com/office/drawing/2014/main" id="{472C158E-365E-453B-A918-A95FD037D636}"/>
                  </a:ext>
                </a:extLst>
              </p:cNvPr>
              <p:cNvSpPr txBox="1">
                <a:spLocks noRot="1" noChangeAspect="1" noMove="1" noResize="1" noEditPoints="1" noAdjustHandles="1" noChangeArrowheads="1" noChangeShapeType="1" noTextEdit="1"/>
              </p:cNvSpPr>
              <p:nvPr/>
            </p:nvSpPr>
            <p:spPr>
              <a:xfrm>
                <a:off x="1506491" y="3139560"/>
                <a:ext cx="2070461" cy="55143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9EDEE9A-DF3D-4935-BB81-2C092F1F6486}"/>
                  </a:ext>
                </a:extLst>
              </p:cNvPr>
              <p:cNvSpPr txBox="1"/>
              <p:nvPr/>
            </p:nvSpPr>
            <p:spPr>
              <a:xfrm>
                <a:off x="4467386" y="1616026"/>
                <a:ext cx="2394488" cy="5542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𝕯</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7</m:t>
                                    </m:r>
                                  </m:e>
                                </m:mr>
                                <m:mr>
                                  <m:e>
                                    <m:r>
                                      <a:rPr lang="en-US" b="0" i="1" smtClean="0">
                                        <a:latin typeface="Cambria Math" panose="02040503050406030204" pitchFamily="18" charset="0"/>
                                        <a:ea typeface="Cambria Math" panose="02040503050406030204" pitchFamily="18" charset="0"/>
                                      </a:rPr>
                                      <m:t>9</m:t>
                                    </m: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5</m:t>
                                    </m:r>
                                  </m:e>
                                </m:mr>
                                <m:mr>
                                  <m:e>
                                    <m:r>
                                      <a:rPr lang="en-US" b="0" i="1" smtClean="0">
                                        <a:latin typeface="Cambria Math" panose="02040503050406030204" pitchFamily="18" charset="0"/>
                                        <a:ea typeface="Cambria Math" panose="02040503050406030204" pitchFamily="18" charset="0"/>
                                      </a:rPr>
                                      <m:t>7</m:t>
                                    </m:r>
                                  </m:e>
                                </m:mr>
                              </m:m>
                            </m:e>
                          </m:d>
                        </m:e>
                      </m:d>
                    </m:oMath>
                  </m:oMathPara>
                </a14:m>
                <a:endParaRPr lang="en-US" dirty="0"/>
              </a:p>
            </p:txBody>
          </p:sp>
        </mc:Choice>
        <mc:Fallback xmlns="">
          <p:sp>
            <p:nvSpPr>
              <p:cNvPr id="15" name="TextBox 14">
                <a:extLst>
                  <a:ext uri="{FF2B5EF4-FFF2-40B4-BE49-F238E27FC236}">
                    <a16:creationId xmlns:a16="http://schemas.microsoft.com/office/drawing/2014/main" id="{D9EDEE9A-DF3D-4935-BB81-2C092F1F6486}"/>
                  </a:ext>
                </a:extLst>
              </p:cNvPr>
              <p:cNvSpPr txBox="1">
                <a:spLocks noRot="1" noChangeAspect="1" noMove="1" noResize="1" noEditPoints="1" noAdjustHandles="1" noChangeArrowheads="1" noChangeShapeType="1" noTextEdit="1"/>
              </p:cNvSpPr>
              <p:nvPr/>
            </p:nvSpPr>
            <p:spPr>
              <a:xfrm>
                <a:off x="4467386" y="1616026"/>
                <a:ext cx="2394488" cy="5542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6989C63-8B22-4BCB-A156-D3DF9194BC11}"/>
                  </a:ext>
                </a:extLst>
              </p:cNvPr>
              <p:cNvSpPr txBox="1"/>
              <p:nvPr/>
            </p:nvSpPr>
            <p:spPr>
              <a:xfrm>
                <a:off x="4678551" y="2375109"/>
                <a:ext cx="197215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a:latin typeface="Cambria Math" panose="02040503050406030204" pitchFamily="18" charset="0"/>
                              <a:ea typeface="Cambria Math" panose="02040503050406030204" pitchFamily="18" charset="0"/>
                            </a:rPr>
                            <m:t>𝕯</m:t>
                          </m:r>
                        </m:sub>
                      </m:sSub>
                      <m:r>
                        <a:rPr lang="en-US" b="0"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𝑴</m:t>
                          </m:r>
                        </m:e>
                        <m:sub>
                          <m:r>
                            <a:rPr lang="en-US" b="1" i="1" smtClean="0">
                              <a:latin typeface="Cambria Math" panose="02040503050406030204" pitchFamily="18" charset="0"/>
                              <a:ea typeface="Cambria Math" panose="02040503050406030204" pitchFamily="18" charset="0"/>
                            </a:rPr>
                            <m:t>𝕯</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𝕭</m:t>
                          </m:r>
                        </m:sub>
                      </m:sSub>
                      <m:r>
                        <a:rPr lang="en-US" b="0" i="1" smtClean="0">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a:latin typeface="Cambria Math" panose="02040503050406030204" pitchFamily="18" charset="0"/>
                              <a:ea typeface="Cambria Math" panose="02040503050406030204" pitchFamily="18" charset="0"/>
                            </a:rPr>
                            <m:t>𝕭</m:t>
                          </m:r>
                        </m:sub>
                      </m:sSub>
                    </m:oMath>
                  </m:oMathPara>
                </a14:m>
                <a:endParaRPr lang="en-US" b="1" dirty="0"/>
              </a:p>
            </p:txBody>
          </p:sp>
        </mc:Choice>
        <mc:Fallback xmlns="">
          <p:sp>
            <p:nvSpPr>
              <p:cNvPr id="17" name="TextBox 16">
                <a:extLst>
                  <a:ext uri="{FF2B5EF4-FFF2-40B4-BE49-F238E27FC236}">
                    <a16:creationId xmlns:a16="http://schemas.microsoft.com/office/drawing/2014/main" id="{16989C63-8B22-4BCB-A156-D3DF9194BC11}"/>
                  </a:ext>
                </a:extLst>
              </p:cNvPr>
              <p:cNvSpPr txBox="1">
                <a:spLocks noRot="1" noChangeAspect="1" noMove="1" noResize="1" noEditPoints="1" noAdjustHandles="1" noChangeArrowheads="1" noChangeShapeType="1" noTextEdit="1"/>
              </p:cNvSpPr>
              <p:nvPr/>
            </p:nvSpPr>
            <p:spPr>
              <a:xfrm>
                <a:off x="4678551" y="2375109"/>
                <a:ext cx="1972158" cy="369332"/>
              </a:xfrm>
              <a:prstGeom prst="rect">
                <a:avLst/>
              </a:prstGeom>
              <a:blipFill>
                <a:blip r:embed="rId7"/>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89DDD85-BE85-4F29-90C5-F4DC14A73241}"/>
                  </a:ext>
                </a:extLst>
              </p:cNvPr>
              <p:cNvSpPr txBox="1"/>
              <p:nvPr/>
            </p:nvSpPr>
            <p:spPr>
              <a:xfrm>
                <a:off x="4377555" y="2937775"/>
                <a:ext cx="2484319" cy="8181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𝑴</m:t>
                          </m:r>
                        </m:e>
                        <m:sub>
                          <m:r>
                            <a:rPr lang="en-US" b="1" i="1" smtClean="0">
                              <a:latin typeface="Cambria Math" panose="02040503050406030204" pitchFamily="18" charset="0"/>
                              <a:ea typeface="Cambria Math" panose="02040503050406030204" pitchFamily="18" charset="0"/>
                            </a:rPr>
                            <m:t>𝕯</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𝕭</m:t>
                          </m:r>
                        </m:sub>
                      </m:sSub>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2"/>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2</m:t>
                                </m:r>
                              </m:e>
                              <m:e>
                                <m:box>
                                  <m:boxPr>
                                    <m:ctrlPr>
                                      <a:rPr lang="en-US" b="0" i="1" smtClean="0">
                                        <a:latin typeface="Cambria Math" panose="02040503050406030204" pitchFamily="18" charset="0"/>
                                        <a:ea typeface="Cambria Math" panose="02040503050406030204" pitchFamily="18" charset="0"/>
                                      </a:rPr>
                                    </m:ctrlPr>
                                  </m:boxPr>
                                  <m:e>
                                    <m:argPr>
                                      <m:argSz m:val="-1"/>
                                    </m:argP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−3</m:t>
                                        </m:r>
                                      </m:num>
                                      <m:den>
                                        <m:r>
                                          <a:rPr lang="en-US" b="0" i="1" smtClean="0">
                                            <a:latin typeface="Cambria Math" panose="02040503050406030204" pitchFamily="18" charset="0"/>
                                            <a:ea typeface="Cambria Math" panose="02040503050406030204" pitchFamily="18" charset="0"/>
                                          </a:rPr>
                                          <m:t>2</m:t>
                                        </m:r>
                                      </m:den>
                                    </m:f>
                                  </m:e>
                                </m:box>
                              </m:e>
                            </m:mr>
                            <m:mr>
                              <m:e>
                                <m:r>
                                  <a:rPr lang="en-US" b="0" i="1" smtClean="0">
                                    <a:latin typeface="Cambria Math" panose="02040503050406030204" pitchFamily="18" charset="0"/>
                                    <a:ea typeface="Cambria Math" panose="02040503050406030204" pitchFamily="18" charset="0"/>
                                  </a:rPr>
                                  <m:t>−3</m:t>
                                </m:r>
                              </m:e>
                              <m:e>
                                <m:box>
                                  <m:boxPr>
                                    <m:ctrlPr>
                                      <a:rPr lang="en-US" b="0" i="1" smtClean="0">
                                        <a:latin typeface="Cambria Math" panose="02040503050406030204" pitchFamily="18" charset="0"/>
                                        <a:ea typeface="Cambria Math" panose="02040503050406030204" pitchFamily="18" charset="0"/>
                                      </a:rPr>
                                    </m:ctrlPr>
                                  </m:boxPr>
                                  <m:e>
                                    <m:argPr>
                                      <m:argSz m:val="-1"/>
                                    </m:argP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5</m:t>
                                        </m:r>
                                      </m:num>
                                      <m:den>
                                        <m:r>
                                          <a:rPr lang="en-US" b="0" i="1" smtClean="0">
                                            <a:latin typeface="Cambria Math" panose="02040503050406030204" pitchFamily="18" charset="0"/>
                                            <a:ea typeface="Cambria Math" panose="02040503050406030204" pitchFamily="18" charset="0"/>
                                          </a:rPr>
                                          <m:t>2</m:t>
                                        </m:r>
                                      </m:den>
                                    </m:f>
                                  </m:e>
                                </m:box>
                              </m:e>
                            </m:mr>
                          </m:m>
                        </m:e>
                      </m:d>
                    </m:oMath>
                  </m:oMathPara>
                </a14:m>
                <a:endParaRPr lang="en-US" dirty="0"/>
              </a:p>
            </p:txBody>
          </p:sp>
        </mc:Choice>
        <mc:Fallback xmlns="">
          <p:sp>
            <p:nvSpPr>
              <p:cNvPr id="19" name="TextBox 18">
                <a:extLst>
                  <a:ext uri="{FF2B5EF4-FFF2-40B4-BE49-F238E27FC236}">
                    <a16:creationId xmlns:a16="http://schemas.microsoft.com/office/drawing/2014/main" id="{889DDD85-BE85-4F29-90C5-F4DC14A73241}"/>
                  </a:ext>
                </a:extLst>
              </p:cNvPr>
              <p:cNvSpPr txBox="1">
                <a:spLocks noRot="1" noChangeAspect="1" noMove="1" noResize="1" noEditPoints="1" noAdjustHandles="1" noChangeArrowheads="1" noChangeShapeType="1" noTextEdit="1"/>
              </p:cNvSpPr>
              <p:nvPr/>
            </p:nvSpPr>
            <p:spPr>
              <a:xfrm>
                <a:off x="4377555" y="2937775"/>
                <a:ext cx="2484319" cy="81817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037E810-8CC3-489F-83A8-AF078C5A330E}"/>
                  </a:ext>
                </a:extLst>
              </p:cNvPr>
              <p:cNvSpPr txBox="1"/>
              <p:nvPr/>
            </p:nvSpPr>
            <p:spPr>
              <a:xfrm>
                <a:off x="3528293" y="3959948"/>
                <a:ext cx="4628181" cy="8107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a:latin typeface="Cambria Math" panose="02040503050406030204" pitchFamily="18" charset="0"/>
                              <a:ea typeface="Cambria Math" panose="02040503050406030204" pitchFamily="18" charset="0"/>
                            </a:rPr>
                            <m:t>𝕯</m:t>
                          </m:r>
                        </m:sub>
                      </m:sSub>
                      <m:r>
                        <a:rPr lang="en-US" b="0"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𝑴</m:t>
                          </m:r>
                        </m:e>
                        <m:sub>
                          <m:r>
                            <a:rPr lang="en-US" b="1" i="1" smtClean="0">
                              <a:latin typeface="Cambria Math" panose="02040503050406030204" pitchFamily="18" charset="0"/>
                              <a:ea typeface="Cambria Math" panose="02040503050406030204" pitchFamily="18" charset="0"/>
                            </a:rPr>
                            <m:t>𝕯</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𝕭</m:t>
                          </m:r>
                        </m:sub>
                      </m:sSub>
                      <m:r>
                        <a:rPr lang="en-US" b="0" i="1" smtClean="0">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a:latin typeface="Cambria Math" panose="02040503050406030204" pitchFamily="18" charset="0"/>
                              <a:ea typeface="Cambria Math" panose="02040503050406030204" pitchFamily="18" charset="0"/>
                            </a:rPr>
                            <m:t>𝕭</m:t>
                          </m:r>
                        </m:sub>
                      </m:sSub>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2</m:t>
                                </m:r>
                              </m:e>
                              <m:e>
                                <m:box>
                                  <m:boxPr>
                                    <m:ctrlPr>
                                      <a:rPr lang="en-US" i="1">
                                        <a:latin typeface="Cambria Math" panose="02040503050406030204" pitchFamily="18" charset="0"/>
                                        <a:ea typeface="Cambria Math" panose="02040503050406030204" pitchFamily="18" charset="0"/>
                                      </a:rPr>
                                    </m:ctrlPr>
                                  </m:boxPr>
                                  <m:e>
                                    <m:argPr>
                                      <m:argSz m:val="-1"/>
                                    </m:argP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−3</m:t>
                                        </m:r>
                                      </m:num>
                                      <m:den>
                                        <m:r>
                                          <a:rPr lang="en-US" i="1">
                                            <a:latin typeface="Cambria Math" panose="02040503050406030204" pitchFamily="18" charset="0"/>
                                            <a:ea typeface="Cambria Math" panose="02040503050406030204" pitchFamily="18" charset="0"/>
                                          </a:rPr>
                                          <m:t>2</m:t>
                                        </m:r>
                                      </m:den>
                                    </m:f>
                                  </m:e>
                                </m:box>
                              </m:e>
                            </m:mr>
                            <m:mr>
                              <m:e>
                                <m:r>
                                  <a:rPr lang="en-US" i="1">
                                    <a:latin typeface="Cambria Math" panose="02040503050406030204" pitchFamily="18" charset="0"/>
                                    <a:ea typeface="Cambria Math" panose="02040503050406030204" pitchFamily="18" charset="0"/>
                                  </a:rPr>
                                  <m:t>−3</m:t>
                                </m:r>
                              </m:e>
                              <m:e>
                                <m:box>
                                  <m:boxPr>
                                    <m:ctrlPr>
                                      <a:rPr lang="en-US" i="1">
                                        <a:latin typeface="Cambria Math" panose="02040503050406030204" pitchFamily="18" charset="0"/>
                                        <a:ea typeface="Cambria Math" panose="02040503050406030204" pitchFamily="18" charset="0"/>
                                      </a:rPr>
                                    </m:ctrlPr>
                                  </m:boxPr>
                                  <m:e>
                                    <m:argPr>
                                      <m:argSz m:val="-1"/>
                                    </m:argP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5</m:t>
                                        </m:r>
                                      </m:num>
                                      <m:den>
                                        <m:r>
                                          <a:rPr lang="en-US" i="1">
                                            <a:latin typeface="Cambria Math" panose="02040503050406030204" pitchFamily="18" charset="0"/>
                                            <a:ea typeface="Cambria Math" panose="02040503050406030204" pitchFamily="18" charset="0"/>
                                          </a:rPr>
                                          <m:t>2</m:t>
                                        </m:r>
                                      </m:den>
                                    </m:f>
                                  </m:e>
                                </m:box>
                              </m:e>
                            </m:mr>
                          </m:m>
                        </m:e>
                      </m:d>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solidFill>
                                    <a:srgbClr val="0070C0"/>
                                  </a:solidFill>
                                  <a:latin typeface="Cambria Math" panose="02040503050406030204" pitchFamily="18" charset="0"/>
                                  <a:ea typeface="Cambria Math" panose="02040503050406030204" pitchFamily="18" charset="0"/>
                                </a:rPr>
                              </m:ctrlPr>
                            </m:mPr>
                            <m:mr>
                              <m:e>
                                <m:r>
                                  <m:rPr>
                                    <m:brk m:alnAt="7"/>
                                  </m:rPr>
                                  <a:rPr lang="en-US" i="1">
                                    <a:solidFill>
                                      <a:srgbClr val="0070C0"/>
                                    </a:solidFill>
                                    <a:latin typeface="Cambria Math" panose="02040503050406030204" pitchFamily="18" charset="0"/>
                                    <a:ea typeface="Cambria Math" panose="02040503050406030204" pitchFamily="18" charset="0"/>
                                  </a:rPr>
                                  <m:t>3</m:t>
                                </m:r>
                              </m:e>
                            </m:mr>
                            <m:mr>
                              <m:e>
                                <m:r>
                                  <a:rPr lang="en-US" i="1">
                                    <a:solidFill>
                                      <a:srgbClr val="0070C0"/>
                                    </a:solidFill>
                                    <a:latin typeface="Cambria Math" panose="02040503050406030204" pitchFamily="18" charset="0"/>
                                    <a:ea typeface="Cambria Math" panose="02040503050406030204" pitchFamily="18" charset="0"/>
                                  </a:rPr>
                                  <m:t>−2</m:t>
                                </m:r>
                              </m:e>
                            </m:mr>
                          </m:m>
                        </m:e>
                      </m:d>
                      <m:r>
                        <a:rPr lang="en-US" b="0" i="1" smtClean="0">
                          <a:solidFill>
                            <a:schemeClr val="tx1"/>
                          </a:solidFill>
                          <a:latin typeface="Cambria Math" panose="02040503050406030204" pitchFamily="18" charset="0"/>
                          <a:ea typeface="Cambria Math" panose="02040503050406030204" pitchFamily="18" charset="0"/>
                        </a:rPr>
                        <m:t>=</m:t>
                      </m:r>
                      <m:d>
                        <m:dPr>
                          <m:begChr m:val="["/>
                          <m:endChr m:val="]"/>
                          <m:ctrlPr>
                            <a:rPr lang="en-US" b="0" i="1" smtClean="0">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solidFill>
                                    <a:srgbClr val="00B050"/>
                                  </a:solidFill>
                                  <a:latin typeface="Cambria Math" panose="02040503050406030204" pitchFamily="18" charset="0"/>
                                  <a:ea typeface="Cambria Math" panose="02040503050406030204" pitchFamily="18" charset="0"/>
                                </a:rPr>
                              </m:ctrlPr>
                            </m:mPr>
                            <m:mr>
                              <m:e>
                                <m:r>
                                  <m:rPr>
                                    <m:brk m:alnAt="7"/>
                                  </m:rPr>
                                  <a:rPr lang="en-US" b="0" i="1" smtClean="0">
                                    <a:solidFill>
                                      <a:srgbClr val="00B050"/>
                                    </a:solidFill>
                                    <a:latin typeface="Cambria Math" panose="02040503050406030204" pitchFamily="18" charset="0"/>
                                    <a:ea typeface="Cambria Math" panose="02040503050406030204" pitchFamily="18" charset="0"/>
                                  </a:rPr>
                                  <m:t>9</m:t>
                                </m:r>
                              </m:e>
                            </m:mr>
                            <m:mr>
                              <m:e>
                                <m:r>
                                  <a:rPr lang="en-US" b="0" i="1" smtClean="0">
                                    <a:solidFill>
                                      <a:srgbClr val="00B050"/>
                                    </a:solidFill>
                                    <a:latin typeface="Cambria Math" panose="02040503050406030204" pitchFamily="18" charset="0"/>
                                    <a:ea typeface="Cambria Math" panose="02040503050406030204" pitchFamily="18" charset="0"/>
                                  </a:rPr>
                                  <m:t>−14</m:t>
                                </m:r>
                              </m:e>
                            </m:mr>
                          </m:m>
                        </m:e>
                      </m:d>
                    </m:oMath>
                  </m:oMathPara>
                </a14:m>
                <a:endParaRPr lang="en-US" dirty="0"/>
              </a:p>
            </p:txBody>
          </p:sp>
        </mc:Choice>
        <mc:Fallback xmlns="">
          <p:sp>
            <p:nvSpPr>
              <p:cNvPr id="21" name="TextBox 20">
                <a:extLst>
                  <a:ext uri="{FF2B5EF4-FFF2-40B4-BE49-F238E27FC236}">
                    <a16:creationId xmlns:a16="http://schemas.microsoft.com/office/drawing/2014/main" id="{7037E810-8CC3-489F-83A8-AF078C5A330E}"/>
                  </a:ext>
                </a:extLst>
              </p:cNvPr>
              <p:cNvSpPr txBox="1">
                <a:spLocks noRot="1" noChangeAspect="1" noMove="1" noResize="1" noEditPoints="1" noAdjustHandles="1" noChangeArrowheads="1" noChangeShapeType="1" noTextEdit="1"/>
              </p:cNvSpPr>
              <p:nvPr/>
            </p:nvSpPr>
            <p:spPr>
              <a:xfrm>
                <a:off x="3528293" y="3959948"/>
                <a:ext cx="4628181" cy="8107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CE21BB2-0C1E-4B96-94BE-AA442AF8FD8B}"/>
                  </a:ext>
                </a:extLst>
              </p:cNvPr>
              <p:cNvSpPr txBox="1"/>
              <p:nvPr/>
            </p:nvSpPr>
            <p:spPr>
              <a:xfrm>
                <a:off x="3797085" y="5152015"/>
                <a:ext cx="4572000" cy="5542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𝒗</m:t>
                      </m:r>
                      <m:r>
                        <a:rPr lang="en-US" b="0" i="1" smtClean="0">
                          <a:latin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smtClean="0">
                                  <a:solidFill>
                                    <a:srgbClr val="FF0000"/>
                                  </a:solidFill>
                                  <a:latin typeface="Cambria Math" panose="02040503050406030204" pitchFamily="18" charset="0"/>
                                  <a:ea typeface="Cambria Math" panose="02040503050406030204" pitchFamily="18" charset="0"/>
                                </a:rPr>
                              </m:ctrlPr>
                            </m:mPr>
                            <m:mr>
                              <m:e>
                                <m:r>
                                  <m:rPr>
                                    <m:brk m:alnAt="7"/>
                                  </m:rPr>
                                  <a:rPr lang="en-US" b="0" i="1" smtClean="0">
                                    <a:solidFill>
                                      <a:srgbClr val="FF0000"/>
                                    </a:solidFill>
                                    <a:latin typeface="Cambria Math" panose="02040503050406030204" pitchFamily="18" charset="0"/>
                                    <a:ea typeface="Cambria Math" panose="02040503050406030204" pitchFamily="18" charset="0"/>
                                  </a:rPr>
                                  <m:t>7</m:t>
                                </m:r>
                              </m:e>
                            </m:mr>
                            <m:mr>
                              <m:e>
                                <m:r>
                                  <a:rPr lang="en-US" i="1">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17</m:t>
                                </m:r>
                              </m:e>
                            </m:mr>
                          </m:m>
                        </m:e>
                      </m:d>
                      <m:r>
                        <a:rPr lang="en-US" b="0" i="1" smtClean="0">
                          <a:latin typeface="Cambria Math" panose="02040503050406030204" pitchFamily="18" charset="0"/>
                          <a:ea typeface="Cambria Math" panose="02040503050406030204" pitchFamily="18" charset="0"/>
                        </a:rPr>
                        <m:t>=</m:t>
                      </m:r>
                      <m:r>
                        <a:rPr lang="en-US" b="0" i="1" smtClean="0">
                          <a:solidFill>
                            <a:srgbClr val="00B050"/>
                          </a:solidFill>
                          <a:latin typeface="Cambria Math" panose="02040503050406030204" pitchFamily="18" charset="0"/>
                          <a:ea typeface="Cambria Math" panose="02040503050406030204" pitchFamily="18" charset="0"/>
                        </a:rPr>
                        <m:t>9</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7</m:t>
                                </m:r>
                              </m:e>
                            </m:mr>
                            <m:mr>
                              <m:e>
                                <m:r>
                                  <a:rPr lang="en-US" b="0" i="1" smtClean="0">
                                    <a:latin typeface="Cambria Math" panose="02040503050406030204" pitchFamily="18" charset="0"/>
                                    <a:ea typeface="Cambria Math" panose="02040503050406030204" pitchFamily="18" charset="0"/>
                                  </a:rPr>
                                  <m:t>9</m:t>
                                </m:r>
                              </m:e>
                            </m:mr>
                          </m:m>
                        </m:e>
                      </m:d>
                      <m:r>
                        <a:rPr lang="en-US" b="0" i="1" smtClean="0">
                          <a:latin typeface="Cambria Math" panose="02040503050406030204" pitchFamily="18" charset="0"/>
                          <a:ea typeface="Cambria Math" panose="02040503050406030204" pitchFamily="18" charset="0"/>
                        </a:rPr>
                        <m:t>−</m:t>
                      </m:r>
                      <m:r>
                        <a:rPr lang="en-US" b="0" i="1" smtClean="0">
                          <a:solidFill>
                            <a:srgbClr val="00B050"/>
                          </a:solidFill>
                          <a:latin typeface="Cambria Math" panose="02040503050406030204" pitchFamily="18" charset="0"/>
                          <a:ea typeface="Cambria Math" panose="02040503050406030204" pitchFamily="18" charset="0"/>
                        </a:rPr>
                        <m:t>14</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5</m:t>
                                </m:r>
                              </m:e>
                            </m:mr>
                            <m:mr>
                              <m:e>
                                <m:r>
                                  <a:rPr lang="en-US" b="0" i="1" smtClean="0">
                                    <a:latin typeface="Cambria Math" panose="02040503050406030204" pitchFamily="18" charset="0"/>
                                    <a:ea typeface="Cambria Math" panose="02040503050406030204" pitchFamily="18" charset="0"/>
                                  </a:rPr>
                                  <m:t>7</m:t>
                                </m:r>
                              </m:e>
                            </m:mr>
                          </m:m>
                        </m:e>
                      </m:d>
                    </m:oMath>
                  </m:oMathPara>
                </a14:m>
                <a:endParaRPr lang="en-US" dirty="0"/>
              </a:p>
            </p:txBody>
          </p:sp>
        </mc:Choice>
        <mc:Fallback xmlns="">
          <p:sp>
            <p:nvSpPr>
              <p:cNvPr id="23" name="TextBox 22">
                <a:extLst>
                  <a:ext uri="{FF2B5EF4-FFF2-40B4-BE49-F238E27FC236}">
                    <a16:creationId xmlns:a16="http://schemas.microsoft.com/office/drawing/2014/main" id="{FCE21BB2-0C1E-4B96-94BE-AA442AF8FD8B}"/>
                  </a:ext>
                </a:extLst>
              </p:cNvPr>
              <p:cNvSpPr txBox="1">
                <a:spLocks noRot="1" noChangeAspect="1" noMove="1" noResize="1" noEditPoints="1" noAdjustHandles="1" noChangeArrowheads="1" noChangeShapeType="1" noTextEdit="1"/>
              </p:cNvSpPr>
              <p:nvPr/>
            </p:nvSpPr>
            <p:spPr>
              <a:xfrm>
                <a:off x="3797085" y="5152015"/>
                <a:ext cx="4572000" cy="55425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E6CDF61-C0BB-465D-9C4A-31A247350291}"/>
                  </a:ext>
                </a:extLst>
              </p:cNvPr>
              <p:cNvSpPr txBox="1"/>
              <p:nvPr/>
            </p:nvSpPr>
            <p:spPr>
              <a:xfrm>
                <a:off x="1154624" y="4967477"/>
                <a:ext cx="3022170" cy="923330"/>
              </a:xfrm>
              <a:prstGeom prst="rect">
                <a:avLst/>
              </a:prstGeom>
              <a:noFill/>
            </p:spPr>
            <p:txBody>
              <a:bodyPr wrap="square" rtlCol="0">
                <a:spAutoFit/>
              </a:bodyPr>
              <a:lstStyle/>
              <a:p>
                <a:pPr algn="ctr"/>
                <a:r>
                  <a:rPr lang="en-US" dirty="0">
                    <a:solidFill>
                      <a:srgbClr val="7030A0"/>
                    </a:solidFill>
                  </a:rPr>
                  <a:t>The original vector </a:t>
                </a:r>
                <a14:m>
                  <m:oMath xmlns:m="http://schemas.openxmlformats.org/officeDocument/2006/math">
                    <m:r>
                      <a:rPr lang="en-US" b="1" i="1" dirty="0" smtClean="0">
                        <a:ln>
                          <a:solidFill>
                            <a:sysClr val="windowText" lastClr="000000"/>
                          </a:solidFill>
                        </a:ln>
                        <a:solidFill>
                          <a:sysClr val="windowText" lastClr="000000"/>
                        </a:solidFill>
                        <a:latin typeface="Cambria Math" panose="02040503050406030204" pitchFamily="18" charset="0"/>
                      </a:rPr>
                      <m:t>𝒗</m:t>
                    </m:r>
                  </m:oMath>
                </a14:m>
                <a:r>
                  <a:rPr lang="en-US" dirty="0">
                    <a:solidFill>
                      <a:srgbClr val="7030A0"/>
                    </a:solidFill>
                  </a:rPr>
                  <a:t> does not change, only the </a:t>
                </a:r>
                <a:r>
                  <a:rPr lang="en-US" i="1" dirty="0">
                    <a:solidFill>
                      <a:srgbClr val="7030A0"/>
                    </a:solidFill>
                  </a:rPr>
                  <a:t>components</a:t>
                </a:r>
                <a:r>
                  <a:rPr lang="en-US" dirty="0">
                    <a:solidFill>
                      <a:srgbClr val="7030A0"/>
                    </a:solidFill>
                  </a:rPr>
                  <a:t> of </a:t>
                </a:r>
                <a14:m>
                  <m:oMath xmlns:m="http://schemas.openxmlformats.org/officeDocument/2006/math">
                    <m:r>
                      <a:rPr lang="en-US" b="1" i="1" dirty="0" smtClean="0">
                        <a:ln>
                          <a:solidFill>
                            <a:sysClr val="windowText" lastClr="000000"/>
                          </a:solidFill>
                        </a:ln>
                        <a:solidFill>
                          <a:sysClr val="windowText" lastClr="000000"/>
                        </a:solidFill>
                        <a:latin typeface="Cambria Math" panose="02040503050406030204" pitchFamily="18" charset="0"/>
                      </a:rPr>
                      <m:t>𝒗</m:t>
                    </m:r>
                  </m:oMath>
                </a14:m>
                <a:r>
                  <a:rPr lang="en-US" dirty="0">
                    <a:solidFill>
                      <a:srgbClr val="7030A0"/>
                    </a:solidFill>
                  </a:rPr>
                  <a:t> change per each </a:t>
                </a:r>
                <a:r>
                  <a:rPr lang="en-US" b="1" dirty="0">
                    <a:solidFill>
                      <a:srgbClr val="7030A0"/>
                    </a:solidFill>
                  </a:rPr>
                  <a:t>basis</a:t>
                </a:r>
                <a:r>
                  <a:rPr lang="en-US" dirty="0">
                    <a:solidFill>
                      <a:srgbClr val="7030A0"/>
                    </a:solidFill>
                  </a:rPr>
                  <a:t> set</a:t>
                </a:r>
              </a:p>
            </p:txBody>
          </p:sp>
        </mc:Choice>
        <mc:Fallback xmlns="">
          <p:sp>
            <p:nvSpPr>
              <p:cNvPr id="24" name="TextBox 23">
                <a:extLst>
                  <a:ext uri="{FF2B5EF4-FFF2-40B4-BE49-F238E27FC236}">
                    <a16:creationId xmlns:a16="http://schemas.microsoft.com/office/drawing/2014/main" id="{AE6CDF61-C0BB-465D-9C4A-31A247350291}"/>
                  </a:ext>
                </a:extLst>
              </p:cNvPr>
              <p:cNvSpPr txBox="1">
                <a:spLocks noRot="1" noChangeAspect="1" noMove="1" noResize="1" noEditPoints="1" noAdjustHandles="1" noChangeArrowheads="1" noChangeShapeType="1" noTextEdit="1"/>
              </p:cNvSpPr>
              <p:nvPr/>
            </p:nvSpPr>
            <p:spPr>
              <a:xfrm>
                <a:off x="1154624" y="4967477"/>
                <a:ext cx="3022170" cy="923330"/>
              </a:xfrm>
              <a:prstGeom prst="rect">
                <a:avLst/>
              </a:prstGeom>
              <a:blipFill>
                <a:blip r:embed="rId11"/>
                <a:stretch>
                  <a:fillRect l="-1411" t="-3974" r="-2621" b="-9934"/>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670613FC-CC36-445F-A34B-69FAC339D61C}"/>
              </a:ext>
            </a:extLst>
          </p:cNvPr>
          <p:cNvSpPr/>
          <p:nvPr/>
        </p:nvSpPr>
        <p:spPr>
          <a:xfrm>
            <a:off x="929899" y="2375109"/>
            <a:ext cx="1108128" cy="662559"/>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FC664EA-29E5-4CC6-8202-33E6E409D99D}"/>
              </a:ext>
            </a:extLst>
          </p:cNvPr>
          <p:cNvSpPr/>
          <p:nvPr/>
        </p:nvSpPr>
        <p:spPr>
          <a:xfrm>
            <a:off x="4541004" y="5097862"/>
            <a:ext cx="1108128" cy="662559"/>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Connector: Elbow 27">
            <a:extLst>
              <a:ext uri="{FF2B5EF4-FFF2-40B4-BE49-F238E27FC236}">
                <a16:creationId xmlns:a16="http://schemas.microsoft.com/office/drawing/2014/main" id="{6DFC9CFA-9CAA-4C66-AADD-AB9EA4313F5C}"/>
              </a:ext>
            </a:extLst>
          </p:cNvPr>
          <p:cNvCxnSpPr>
            <a:stCxn id="25" idx="1"/>
            <a:endCxn id="26" idx="2"/>
          </p:cNvCxnSpPr>
          <p:nvPr/>
        </p:nvCxnSpPr>
        <p:spPr>
          <a:xfrm rot="10800000" flipH="1" flipV="1">
            <a:off x="929898" y="2706389"/>
            <a:ext cx="4165169" cy="3054032"/>
          </a:xfrm>
          <a:prstGeom prst="bentConnector4">
            <a:avLst>
              <a:gd name="adj1" fmla="val -5488"/>
              <a:gd name="adj2" fmla="val 113575"/>
            </a:avLst>
          </a:prstGeom>
          <a:ln w="28575">
            <a:solidFill>
              <a:srgbClr val="7030A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7FC29A4-D81D-4D6B-BAA0-9306113583DE}"/>
              </a:ext>
            </a:extLst>
          </p:cNvPr>
          <p:cNvSpPr txBox="1"/>
          <p:nvPr/>
        </p:nvSpPr>
        <p:spPr>
          <a:xfrm>
            <a:off x="6693820" y="3162195"/>
            <a:ext cx="2057400" cy="369332"/>
          </a:xfrm>
          <a:prstGeom prst="rect">
            <a:avLst/>
          </a:prstGeom>
          <a:noFill/>
        </p:spPr>
        <p:txBody>
          <a:bodyPr wrap="square" rtlCol="0">
            <a:spAutoFit/>
          </a:bodyPr>
          <a:lstStyle/>
          <a:p>
            <a:pPr algn="ctr"/>
            <a:r>
              <a:rPr lang="en-US" dirty="0">
                <a:solidFill>
                  <a:srgbClr val="7030A0"/>
                </a:solidFill>
              </a:rPr>
              <a:t>A </a:t>
            </a:r>
            <a:r>
              <a:rPr lang="en-US" b="1" dirty="0">
                <a:solidFill>
                  <a:srgbClr val="7030A0"/>
                </a:solidFill>
              </a:rPr>
              <a:t>Transition</a:t>
            </a:r>
            <a:r>
              <a:rPr lang="en-US" dirty="0">
                <a:solidFill>
                  <a:srgbClr val="7030A0"/>
                </a:solidFill>
              </a:rPr>
              <a:t> Matrix</a:t>
            </a:r>
          </a:p>
        </p:txBody>
      </p:sp>
    </p:spTree>
    <p:extLst>
      <p:ext uri="{BB962C8B-B14F-4D97-AF65-F5344CB8AC3E}">
        <p14:creationId xmlns:p14="http://schemas.microsoft.com/office/powerpoint/2010/main" val="123074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par>
                          <p:cTn id="23" fill="hold">
                            <p:stCondLst>
                              <p:cond delay="0"/>
                            </p:stCondLst>
                            <p:childTnLst>
                              <p:par>
                                <p:cTn id="24" presetID="22" presetClass="entr" presetSubtype="8"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right)">
                                      <p:cBhvr>
                                        <p:cTn id="39" dur="500"/>
                                        <p:tgtEl>
                                          <p:spTgt spid="24"/>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par>
                          <p:cTn id="43" fill="hold">
                            <p:stCondLst>
                              <p:cond delay="500"/>
                            </p:stCondLst>
                            <p:childTnLst>
                              <p:par>
                                <p:cTn id="44" presetID="22" presetClass="entr" presetSubtype="2" fill="hold"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wipe(right)">
                                      <p:cBhvr>
                                        <p:cTn id="46" dur="500"/>
                                        <p:tgtEl>
                                          <p:spTgt spid="28"/>
                                        </p:tgtEl>
                                      </p:cBhvr>
                                    </p:animEffect>
                                  </p:childTnLst>
                                </p:cTn>
                              </p:par>
                            </p:childTnLst>
                          </p:cTn>
                        </p:par>
                        <p:par>
                          <p:cTn id="47" fill="hold">
                            <p:stCondLst>
                              <p:cond delay="1000"/>
                            </p:stCondLst>
                            <p:childTnLst>
                              <p:par>
                                <p:cTn id="48" presetID="1" presetClass="entr" presetSubtype="0" fill="hold" grpId="0" nodeType="afterEffect">
                                  <p:stCondLst>
                                    <p:cond delay="0"/>
                                  </p:stCondLst>
                                  <p:childTnLst>
                                    <p:set>
                                      <p:cBhvr>
                                        <p:cTn id="49"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5" grpId="0"/>
      <p:bldP spid="17" grpId="0"/>
      <p:bldP spid="19" grpId="0"/>
      <p:bldP spid="21" grpId="0"/>
      <p:bldP spid="23" grpId="0"/>
      <p:bldP spid="24" grpId="0"/>
      <p:bldP spid="25" grpId="0" animBg="1"/>
      <p:bldP spid="26" grpId="0" animBg="1"/>
      <p:bldP spid="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Change of Basis (Transition 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87</a:t>
            </a:fld>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0027A18-8D95-4256-B2CB-6B1250C96C3F}"/>
                  </a:ext>
                </a:extLst>
              </p:cNvPr>
              <p:cNvSpPr txBox="1"/>
              <p:nvPr/>
            </p:nvSpPr>
            <p:spPr>
              <a:xfrm>
                <a:off x="1015139" y="2018650"/>
                <a:ext cx="1446678" cy="461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𝕭</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0</m:t>
                                    </m: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a:rPr lang="en-US" b="0" i="1" smtClean="0">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1</m:t>
                                    </m:r>
                                  </m:e>
                                </m:mr>
                              </m:m>
                            </m:e>
                          </m:d>
                        </m:e>
                      </m:d>
                    </m:oMath>
                  </m:oMathPara>
                </a14:m>
                <a:endParaRPr lang="en-US" dirty="0"/>
              </a:p>
            </p:txBody>
          </p:sp>
        </mc:Choice>
        <mc:Fallback xmlns="">
          <p:sp>
            <p:nvSpPr>
              <p:cNvPr id="7" name="TextBox 6">
                <a:extLst>
                  <a:ext uri="{FF2B5EF4-FFF2-40B4-BE49-F238E27FC236}">
                    <a16:creationId xmlns:a16="http://schemas.microsoft.com/office/drawing/2014/main" id="{00027A18-8D95-4256-B2CB-6B1250C96C3F}"/>
                  </a:ext>
                </a:extLst>
              </p:cNvPr>
              <p:cNvSpPr txBox="1">
                <a:spLocks noRot="1" noChangeAspect="1" noMove="1" noResize="1" noEditPoints="1" noAdjustHandles="1" noChangeArrowheads="1" noChangeShapeType="1" noTextEdit="1"/>
              </p:cNvSpPr>
              <p:nvPr/>
            </p:nvSpPr>
            <p:spPr>
              <a:xfrm>
                <a:off x="1015139" y="2018650"/>
                <a:ext cx="1446678" cy="46192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9EDEE9A-DF3D-4935-BB81-2C092F1F6486}"/>
                  </a:ext>
                </a:extLst>
              </p:cNvPr>
              <p:cNvSpPr txBox="1"/>
              <p:nvPr/>
            </p:nvSpPr>
            <p:spPr>
              <a:xfrm>
                <a:off x="3094817" y="1579011"/>
                <a:ext cx="2394488" cy="13412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𝕯</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2</m:t>
                                            </m:r>
                                          </m:e>
                                        </m:rad>
                                      </m:den>
                                    </m:f>
                                  </m:e>
                                </m:mr>
                                <m:m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2</m:t>
                                            </m:r>
                                          </m:e>
                                        </m:rad>
                                      </m:den>
                                    </m:f>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2</m:t>
                                            </m:r>
                                          </m:e>
                                        </m:rad>
                                      </m:den>
                                    </m:f>
                                  </m:e>
                                </m:mr>
                                <m:mr>
                                  <m:e>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2</m:t>
                                            </m:r>
                                          </m:e>
                                        </m:rad>
                                      </m:den>
                                    </m:f>
                                  </m:e>
                                </m:mr>
                              </m:m>
                            </m:e>
                          </m:d>
                        </m:e>
                      </m:d>
                    </m:oMath>
                  </m:oMathPara>
                </a14:m>
                <a:endParaRPr lang="en-US" dirty="0"/>
              </a:p>
            </p:txBody>
          </p:sp>
        </mc:Choice>
        <mc:Fallback xmlns="">
          <p:sp>
            <p:nvSpPr>
              <p:cNvPr id="15" name="TextBox 14">
                <a:extLst>
                  <a:ext uri="{FF2B5EF4-FFF2-40B4-BE49-F238E27FC236}">
                    <a16:creationId xmlns:a16="http://schemas.microsoft.com/office/drawing/2014/main" id="{D9EDEE9A-DF3D-4935-BB81-2C092F1F6486}"/>
                  </a:ext>
                </a:extLst>
              </p:cNvPr>
              <p:cNvSpPr txBox="1">
                <a:spLocks noRot="1" noChangeAspect="1" noMove="1" noResize="1" noEditPoints="1" noAdjustHandles="1" noChangeArrowheads="1" noChangeShapeType="1" noTextEdit="1"/>
              </p:cNvSpPr>
              <p:nvPr/>
            </p:nvSpPr>
            <p:spPr>
              <a:xfrm>
                <a:off x="3094817" y="1579011"/>
                <a:ext cx="2394488" cy="134120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6989C63-8B22-4BCB-A156-D3DF9194BC11}"/>
                  </a:ext>
                </a:extLst>
              </p:cNvPr>
              <p:cNvSpPr txBox="1"/>
              <p:nvPr/>
            </p:nvSpPr>
            <p:spPr>
              <a:xfrm>
                <a:off x="3305982" y="3244334"/>
                <a:ext cx="197215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𝑽</m:t>
                          </m:r>
                        </m:e>
                        <m:sub>
                          <m:r>
                            <a:rPr lang="en-US" b="1" i="1">
                              <a:latin typeface="Cambria Math" panose="02040503050406030204" pitchFamily="18" charset="0"/>
                              <a:ea typeface="Cambria Math" panose="02040503050406030204" pitchFamily="18" charset="0"/>
                            </a:rPr>
                            <m:t>𝕯</m:t>
                          </m:r>
                        </m:sub>
                      </m:sSub>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𝑴</m:t>
                          </m:r>
                        </m:e>
                        <m:sub>
                          <m:r>
                            <a:rPr lang="en-US" b="1" i="1" smtClean="0">
                              <a:latin typeface="Cambria Math" panose="02040503050406030204" pitchFamily="18" charset="0"/>
                              <a:ea typeface="Cambria Math" panose="02040503050406030204" pitchFamily="18" charset="0"/>
                            </a:rPr>
                            <m:t>𝕯</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𝕭</m:t>
                          </m:r>
                        </m:sub>
                      </m:sSub>
                      <m:r>
                        <a:rPr lang="en-US" b="1" i="1" smtClean="0">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𝑽</m:t>
                          </m:r>
                        </m:e>
                        <m:sub>
                          <m:r>
                            <a:rPr lang="en-US" b="1" i="1">
                              <a:latin typeface="Cambria Math" panose="02040503050406030204" pitchFamily="18" charset="0"/>
                              <a:ea typeface="Cambria Math" panose="02040503050406030204" pitchFamily="18" charset="0"/>
                            </a:rPr>
                            <m:t>𝕭</m:t>
                          </m:r>
                        </m:sub>
                      </m:sSub>
                    </m:oMath>
                  </m:oMathPara>
                </a14:m>
                <a:endParaRPr lang="en-US" b="1" dirty="0"/>
              </a:p>
            </p:txBody>
          </p:sp>
        </mc:Choice>
        <mc:Fallback xmlns="">
          <p:sp>
            <p:nvSpPr>
              <p:cNvPr id="17" name="TextBox 16">
                <a:extLst>
                  <a:ext uri="{FF2B5EF4-FFF2-40B4-BE49-F238E27FC236}">
                    <a16:creationId xmlns:a16="http://schemas.microsoft.com/office/drawing/2014/main" id="{16989C63-8B22-4BCB-A156-D3DF9194BC11}"/>
                  </a:ext>
                </a:extLst>
              </p:cNvPr>
              <p:cNvSpPr txBox="1">
                <a:spLocks noRot="1" noChangeAspect="1" noMove="1" noResize="1" noEditPoints="1" noAdjustHandles="1" noChangeArrowheads="1" noChangeShapeType="1" noTextEdit="1"/>
              </p:cNvSpPr>
              <p:nvPr/>
            </p:nvSpPr>
            <p:spPr>
              <a:xfrm>
                <a:off x="3305982" y="3244334"/>
                <a:ext cx="1972158" cy="369332"/>
              </a:xfrm>
              <a:prstGeom prst="rect">
                <a:avLst/>
              </a:prstGeom>
              <a:blipFill>
                <a:blip r:embed="rId5"/>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89DDD85-BE85-4F29-90C5-F4DC14A73241}"/>
                  </a:ext>
                </a:extLst>
              </p:cNvPr>
              <p:cNvSpPr txBox="1"/>
              <p:nvPr/>
            </p:nvSpPr>
            <p:spPr>
              <a:xfrm>
                <a:off x="2811005" y="4113560"/>
                <a:ext cx="2962113" cy="6646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𝑴</m:t>
                          </m:r>
                        </m:e>
                        <m:sub>
                          <m:r>
                            <a:rPr lang="en-US" b="1" i="1" smtClean="0">
                              <a:latin typeface="Cambria Math" panose="02040503050406030204" pitchFamily="18" charset="0"/>
                              <a:ea typeface="Cambria Math" panose="02040503050406030204" pitchFamily="18" charset="0"/>
                            </a:rPr>
                            <m:t>𝕯</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𝕭</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2</m:t>
                              </m:r>
                            </m:e>
                          </m:rad>
                        </m:den>
                      </m:f>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2"/>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−1</m:t>
                                </m:r>
                              </m:e>
                            </m:mr>
                          </m:m>
                        </m:e>
                      </m:d>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𝑯</m:t>
                      </m:r>
                    </m:oMath>
                  </m:oMathPara>
                </a14:m>
                <a:endParaRPr lang="en-US" b="1" dirty="0"/>
              </a:p>
            </p:txBody>
          </p:sp>
        </mc:Choice>
        <mc:Fallback xmlns="">
          <p:sp>
            <p:nvSpPr>
              <p:cNvPr id="19" name="TextBox 18">
                <a:extLst>
                  <a:ext uri="{FF2B5EF4-FFF2-40B4-BE49-F238E27FC236}">
                    <a16:creationId xmlns:a16="http://schemas.microsoft.com/office/drawing/2014/main" id="{889DDD85-BE85-4F29-90C5-F4DC14A73241}"/>
                  </a:ext>
                </a:extLst>
              </p:cNvPr>
              <p:cNvSpPr txBox="1">
                <a:spLocks noRot="1" noChangeAspect="1" noMove="1" noResize="1" noEditPoints="1" noAdjustHandles="1" noChangeArrowheads="1" noChangeShapeType="1" noTextEdit="1"/>
              </p:cNvSpPr>
              <p:nvPr/>
            </p:nvSpPr>
            <p:spPr>
              <a:xfrm>
                <a:off x="2811005" y="4113560"/>
                <a:ext cx="2962113" cy="664606"/>
              </a:xfrm>
              <a:prstGeom prst="rect">
                <a:avLst/>
              </a:prstGeom>
              <a:blipFill>
                <a:blip r:embed="rId6"/>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0BD6AA52-818E-42BB-8C49-6B636335A22C}"/>
              </a:ext>
            </a:extLst>
          </p:cNvPr>
          <p:cNvSpPr txBox="1"/>
          <p:nvPr/>
        </p:nvSpPr>
        <p:spPr>
          <a:xfrm>
            <a:off x="6332509" y="4245808"/>
            <a:ext cx="2216258" cy="400110"/>
          </a:xfrm>
          <a:prstGeom prst="rect">
            <a:avLst/>
          </a:prstGeom>
          <a:noFill/>
        </p:spPr>
        <p:txBody>
          <a:bodyPr wrap="square" rtlCol="0">
            <a:spAutoFit/>
          </a:bodyPr>
          <a:lstStyle/>
          <a:p>
            <a:pPr algn="ctr"/>
            <a:r>
              <a:rPr lang="en-US" sz="2000" b="1" dirty="0">
                <a:solidFill>
                  <a:srgbClr val="FF0000"/>
                </a:solidFill>
              </a:rPr>
              <a:t>Hadamard Matrix</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ABC0CD6-D592-4F56-9810-AF3B819F784F}"/>
                  </a:ext>
                </a:extLst>
              </p:cNvPr>
              <p:cNvSpPr txBox="1"/>
              <p:nvPr/>
            </p:nvSpPr>
            <p:spPr>
              <a:xfrm>
                <a:off x="2745420" y="5278060"/>
                <a:ext cx="3093283" cy="6770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den>
                              </m:f>
                              <m:d>
                                <m:dPr>
                                  <m:begChr m:val="["/>
                                  <m:endChr m:val="]"/>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−1</m:t>
                                        </m:r>
                                      </m:e>
                                    </m:mr>
                                  </m:m>
                                </m:e>
                              </m:d>
                            </m:e>
                          </m:d>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2</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2</m:t>
                                </m:r>
                              </m:e>
                            </m:mr>
                          </m:m>
                        </m:e>
                      </m:d>
                      <m:r>
                        <a:rPr lang="en-US" b="0" i="1" smtClean="0">
                          <a:latin typeface="Cambria Math" panose="02040503050406030204" pitchFamily="18" charset="0"/>
                        </a:rPr>
                        <m:t>=</m:t>
                      </m:r>
                      <m:r>
                        <a:rPr lang="en-US" b="1" i="1" smtClean="0">
                          <a:latin typeface="Cambria Math" panose="02040503050406030204" pitchFamily="18" charset="0"/>
                        </a:rPr>
                        <m:t>𝑰</m:t>
                      </m:r>
                    </m:oMath>
                  </m:oMathPara>
                </a14:m>
                <a:endParaRPr lang="en-US" b="1" dirty="0"/>
              </a:p>
            </p:txBody>
          </p:sp>
        </mc:Choice>
        <mc:Fallback xmlns="">
          <p:sp>
            <p:nvSpPr>
              <p:cNvPr id="6" name="TextBox 5">
                <a:extLst>
                  <a:ext uri="{FF2B5EF4-FFF2-40B4-BE49-F238E27FC236}">
                    <a16:creationId xmlns:a16="http://schemas.microsoft.com/office/drawing/2014/main" id="{DABC0CD6-D592-4F56-9810-AF3B819F784F}"/>
                  </a:ext>
                </a:extLst>
              </p:cNvPr>
              <p:cNvSpPr txBox="1">
                <a:spLocks noRot="1" noChangeAspect="1" noMove="1" noResize="1" noEditPoints="1" noAdjustHandles="1" noChangeArrowheads="1" noChangeShapeType="1" noTextEdit="1"/>
              </p:cNvSpPr>
              <p:nvPr/>
            </p:nvSpPr>
            <p:spPr>
              <a:xfrm>
                <a:off x="2745420" y="5278060"/>
                <a:ext cx="3093283" cy="677045"/>
              </a:xfrm>
              <a:prstGeom prst="rect">
                <a:avLst/>
              </a:prstGeom>
              <a:blipFill>
                <a:blip r:embed="rId7"/>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E86EF500-1656-4406-BDD9-ED933B13EAB2}"/>
              </a:ext>
            </a:extLst>
          </p:cNvPr>
          <p:cNvSpPr txBox="1"/>
          <p:nvPr/>
        </p:nvSpPr>
        <p:spPr>
          <a:xfrm>
            <a:off x="245559" y="4954862"/>
            <a:ext cx="2216258" cy="1323439"/>
          </a:xfrm>
          <a:prstGeom prst="rect">
            <a:avLst/>
          </a:prstGeom>
          <a:noFill/>
        </p:spPr>
        <p:txBody>
          <a:bodyPr wrap="square" rtlCol="0">
            <a:spAutoFit/>
          </a:bodyPr>
          <a:lstStyle/>
          <a:p>
            <a:pPr algn="ctr"/>
            <a:r>
              <a:rPr lang="en-US" sz="2000" dirty="0">
                <a:solidFill>
                  <a:srgbClr val="7030A0"/>
                </a:solidFill>
              </a:rPr>
              <a:t>Applying the Hadamard Matrix </a:t>
            </a:r>
            <a:r>
              <a:rPr lang="en-US" sz="2000" b="1" dirty="0">
                <a:solidFill>
                  <a:srgbClr val="7030A0"/>
                </a:solidFill>
              </a:rPr>
              <a:t>twice</a:t>
            </a:r>
            <a:r>
              <a:rPr lang="en-US" sz="2000" dirty="0">
                <a:solidFill>
                  <a:srgbClr val="7030A0"/>
                </a:solidFill>
              </a:rPr>
              <a:t> undoes the basis change</a:t>
            </a:r>
          </a:p>
        </p:txBody>
      </p:sp>
      <p:grpSp>
        <p:nvGrpSpPr>
          <p:cNvPr id="12" name="Group 11">
            <a:extLst>
              <a:ext uri="{FF2B5EF4-FFF2-40B4-BE49-F238E27FC236}">
                <a16:creationId xmlns:a16="http://schemas.microsoft.com/office/drawing/2014/main" id="{51697D54-D638-4A9C-AFB1-8009039A3586}"/>
              </a:ext>
            </a:extLst>
          </p:cNvPr>
          <p:cNvGrpSpPr/>
          <p:nvPr/>
        </p:nvGrpSpPr>
        <p:grpSpPr>
          <a:xfrm>
            <a:off x="6454559" y="1468581"/>
            <a:ext cx="1972158" cy="2298405"/>
            <a:chOff x="6500571" y="1468581"/>
            <a:chExt cx="1972158" cy="2298405"/>
          </a:xfrm>
        </p:grpSpPr>
        <p:pic>
          <p:nvPicPr>
            <p:cNvPr id="9" name="Picture 8">
              <a:extLst>
                <a:ext uri="{FF2B5EF4-FFF2-40B4-BE49-F238E27FC236}">
                  <a16:creationId xmlns:a16="http://schemas.microsoft.com/office/drawing/2014/main" id="{7B2B0677-61A1-4240-A044-F4240C2BB523}"/>
                </a:ext>
              </a:extLst>
            </p:cNvPr>
            <p:cNvPicPr>
              <a:picLocks noChangeAspect="1"/>
            </p:cNvPicPr>
            <p:nvPr/>
          </p:nvPicPr>
          <p:blipFill>
            <a:blip r:embed="rId8"/>
            <a:stretch>
              <a:fillRect/>
            </a:stretch>
          </p:blipFill>
          <p:spPr>
            <a:xfrm>
              <a:off x="6814169" y="1468581"/>
              <a:ext cx="1344962" cy="1697641"/>
            </a:xfrm>
            <a:prstGeom prst="rect">
              <a:avLst/>
            </a:prstGeom>
          </p:spPr>
        </p:pic>
        <p:sp>
          <p:nvSpPr>
            <p:cNvPr id="10" name="TextBox 9">
              <a:extLst>
                <a:ext uri="{FF2B5EF4-FFF2-40B4-BE49-F238E27FC236}">
                  <a16:creationId xmlns:a16="http://schemas.microsoft.com/office/drawing/2014/main" id="{F5A71465-713D-4467-962D-2B81DB224F93}"/>
                </a:ext>
              </a:extLst>
            </p:cNvPr>
            <p:cNvSpPr txBox="1"/>
            <p:nvPr/>
          </p:nvSpPr>
          <p:spPr>
            <a:xfrm>
              <a:off x="6500571" y="3182211"/>
              <a:ext cx="1972158" cy="584775"/>
            </a:xfrm>
            <a:prstGeom prst="rect">
              <a:avLst/>
            </a:prstGeom>
            <a:noFill/>
          </p:spPr>
          <p:txBody>
            <a:bodyPr wrap="square" rtlCol="0">
              <a:spAutoFit/>
            </a:bodyPr>
            <a:lstStyle/>
            <a:p>
              <a:pPr algn="ctr"/>
              <a:r>
                <a:rPr lang="en-US" sz="1600" dirty="0"/>
                <a:t>Jacques Hadamard</a:t>
              </a:r>
            </a:p>
            <a:p>
              <a:pPr algn="ctr"/>
              <a:r>
                <a:rPr lang="en-US" sz="1600" dirty="0"/>
                <a:t>(1865-1963)</a:t>
              </a:r>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4EAA6D1-46D7-4168-99EB-270AE941A230}"/>
                  </a:ext>
                </a:extLst>
              </p:cNvPr>
              <p:cNvSpPr txBox="1"/>
              <p:nvPr/>
            </p:nvSpPr>
            <p:spPr>
              <a:xfrm>
                <a:off x="573924" y="2657299"/>
                <a:ext cx="2520893" cy="646331"/>
              </a:xfrm>
              <a:prstGeom prst="rect">
                <a:avLst/>
              </a:prstGeom>
              <a:noFill/>
            </p:spPr>
            <p:txBody>
              <a:bodyPr wrap="square" rtlCol="0">
                <a:spAutoFit/>
              </a:bodyPr>
              <a:lstStyle/>
              <a:p>
                <a:pPr algn="ctr"/>
                <a:r>
                  <a:rPr lang="en-US" dirty="0">
                    <a:solidFill>
                      <a:srgbClr val="0070C0"/>
                    </a:solidFill>
                  </a:rPr>
                  <a:t>Canonical basis set in </a:t>
                </a:r>
                <a14:m>
                  <m:oMath xmlns:m="http://schemas.openxmlformats.org/officeDocument/2006/math">
                    <m:sSup>
                      <m:sSupPr>
                        <m:ctrlPr>
                          <a:rPr lang="en-US" i="1" smtClean="0">
                            <a:solidFill>
                              <a:srgbClr val="0070C0"/>
                            </a:solidFill>
                            <a:latin typeface="Cambria Math" panose="02040503050406030204" pitchFamily="18" charset="0"/>
                          </a:rPr>
                        </m:ctrlPr>
                      </m:sSupPr>
                      <m:e>
                        <m:r>
                          <a:rPr lang="en-US" i="1" smtClean="0">
                            <a:solidFill>
                              <a:srgbClr val="0070C0"/>
                            </a:solidFill>
                            <a:latin typeface="Cambria Math" panose="02040503050406030204" pitchFamily="18" charset="0"/>
                            <a:ea typeface="Cambria Math" panose="02040503050406030204" pitchFamily="18" charset="0"/>
                          </a:rPr>
                          <m:t>ℝ</m:t>
                        </m:r>
                      </m:e>
                      <m:sup>
                        <m:r>
                          <a:rPr lang="en-US" b="0" i="1" smtClean="0">
                            <a:solidFill>
                              <a:srgbClr val="0070C0"/>
                            </a:solidFill>
                            <a:latin typeface="Cambria Math" panose="02040503050406030204" pitchFamily="18" charset="0"/>
                          </a:rPr>
                          <m:t>2</m:t>
                        </m:r>
                      </m:sup>
                    </m:sSup>
                  </m:oMath>
                </a14:m>
                <a:r>
                  <a:rPr lang="en-US" dirty="0">
                    <a:solidFill>
                      <a:srgbClr val="0070C0"/>
                    </a:solidFill>
                  </a:rPr>
                  <a:t> </a:t>
                </a:r>
              </a:p>
              <a:p>
                <a:pPr algn="ctr"/>
                <a:r>
                  <a:rPr lang="en-US" dirty="0">
                    <a:solidFill>
                      <a:srgbClr val="0070C0"/>
                    </a:solidFill>
                  </a:rPr>
                  <a:t>(Cartesian Coordinates)</a:t>
                </a:r>
              </a:p>
            </p:txBody>
          </p:sp>
        </mc:Choice>
        <mc:Fallback xmlns="">
          <p:sp>
            <p:nvSpPr>
              <p:cNvPr id="11" name="TextBox 10">
                <a:extLst>
                  <a:ext uri="{FF2B5EF4-FFF2-40B4-BE49-F238E27FC236}">
                    <a16:creationId xmlns:a16="http://schemas.microsoft.com/office/drawing/2014/main" id="{A4EAA6D1-46D7-4168-99EB-270AE941A230}"/>
                  </a:ext>
                </a:extLst>
              </p:cNvPr>
              <p:cNvSpPr txBox="1">
                <a:spLocks noRot="1" noChangeAspect="1" noMove="1" noResize="1" noEditPoints="1" noAdjustHandles="1" noChangeArrowheads="1" noChangeShapeType="1" noTextEdit="1"/>
              </p:cNvSpPr>
              <p:nvPr/>
            </p:nvSpPr>
            <p:spPr>
              <a:xfrm>
                <a:off x="573924" y="2657299"/>
                <a:ext cx="2520893" cy="646331"/>
              </a:xfrm>
              <a:prstGeom prst="rect">
                <a:avLst/>
              </a:prstGeom>
              <a:blipFill>
                <a:blip r:embed="rId9"/>
                <a:stretch>
                  <a:fillRect l="-1208" t="-5660" b="-14151"/>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B116A83-0032-482A-8BFF-E022D7CFEA3E}"/>
              </a:ext>
            </a:extLst>
          </p:cNvPr>
          <p:cNvSpPr txBox="1"/>
          <p:nvPr/>
        </p:nvSpPr>
        <p:spPr>
          <a:xfrm>
            <a:off x="6122306" y="5262638"/>
            <a:ext cx="2216258" cy="707886"/>
          </a:xfrm>
          <a:prstGeom prst="rect">
            <a:avLst/>
          </a:prstGeom>
          <a:noFill/>
        </p:spPr>
        <p:txBody>
          <a:bodyPr wrap="square" rtlCol="0">
            <a:spAutoFit/>
          </a:bodyPr>
          <a:lstStyle/>
          <a:p>
            <a:pPr algn="ctr"/>
            <a:r>
              <a:rPr lang="en-US" sz="2000" dirty="0">
                <a:solidFill>
                  <a:srgbClr val="7030A0"/>
                </a:solidFill>
              </a:rPr>
              <a:t>A Hadamard Matrix is a </a:t>
            </a:r>
            <a:r>
              <a:rPr lang="en-US" sz="2000" b="1" dirty="0">
                <a:solidFill>
                  <a:srgbClr val="7030A0"/>
                </a:solidFill>
              </a:rPr>
              <a:t>Unitary</a:t>
            </a:r>
            <a:r>
              <a:rPr lang="en-US" sz="2000" dirty="0">
                <a:solidFill>
                  <a:srgbClr val="7030A0"/>
                </a:solidFill>
              </a:rPr>
              <a:t> Matrix</a:t>
            </a:r>
          </a:p>
        </p:txBody>
      </p:sp>
    </p:spTree>
    <p:extLst>
      <p:ext uri="{BB962C8B-B14F-4D97-AF65-F5344CB8AC3E}">
        <p14:creationId xmlns:p14="http://schemas.microsoft.com/office/powerpoint/2010/main" val="2709124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9" grpId="0"/>
      <p:bldP spid="3" grpId="0"/>
      <p:bldP spid="6" grpId="0"/>
      <p:bldP spid="20" grpId="0"/>
      <p:bldP spid="11" grpId="0"/>
      <p:bldP spid="16"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Eigenvectors and Eigenvalues</a:t>
            </a:r>
          </a:p>
        </p:txBody>
      </p:sp>
      <p:sp>
        <p:nvSpPr>
          <p:cNvPr id="4" name="Slide Number Placeholder 3"/>
          <p:cNvSpPr>
            <a:spLocks noGrp="1"/>
          </p:cNvSpPr>
          <p:nvPr>
            <p:ph type="sldNum" sz="quarter" idx="12"/>
          </p:nvPr>
        </p:nvSpPr>
        <p:spPr/>
        <p:txBody>
          <a:bodyPr/>
          <a:lstStyle/>
          <a:p>
            <a:fld id="{650AD656-6FF9-465D-B7B0-1CD0DD39CD23}" type="slidenum">
              <a:rPr lang="en-US" smtClean="0"/>
              <a:t>88</a:t>
            </a:fld>
            <a:endParaRPr lang="en-US" dirty="0"/>
          </a:p>
        </p:txBody>
      </p:sp>
      <p:sp>
        <p:nvSpPr>
          <p:cNvPr id="5" name="TextBox 4">
            <a:extLst>
              <a:ext uri="{FF2B5EF4-FFF2-40B4-BE49-F238E27FC236}">
                <a16:creationId xmlns:a16="http://schemas.microsoft.com/office/drawing/2014/main" id="{9E7E4549-2063-428B-B5D8-167637D7D9AF}"/>
              </a:ext>
            </a:extLst>
          </p:cNvPr>
          <p:cNvSpPr txBox="1"/>
          <p:nvPr/>
        </p:nvSpPr>
        <p:spPr>
          <a:xfrm>
            <a:off x="338963" y="3690348"/>
            <a:ext cx="3947317" cy="923330"/>
          </a:xfrm>
          <a:prstGeom prst="rect">
            <a:avLst/>
          </a:prstGeom>
          <a:noFill/>
        </p:spPr>
        <p:txBody>
          <a:bodyPr wrap="square" rtlCol="0">
            <a:spAutoFit/>
          </a:bodyPr>
          <a:lstStyle/>
          <a:p>
            <a:pPr algn="ctr"/>
            <a:r>
              <a:rPr lang="en-US" dirty="0">
                <a:solidFill>
                  <a:srgbClr val="7030A0"/>
                </a:solidFill>
              </a:rPr>
              <a:t>An operator (matrix) </a:t>
            </a:r>
            <a:r>
              <a:rPr lang="en-US" b="1" dirty="0">
                <a:solidFill>
                  <a:srgbClr val="7030A0"/>
                </a:solidFill>
              </a:rPr>
              <a:t>owns</a:t>
            </a:r>
            <a:r>
              <a:rPr lang="en-US" dirty="0">
                <a:solidFill>
                  <a:srgbClr val="7030A0"/>
                </a:solidFill>
              </a:rPr>
              <a:t> its eigenvectors and eigenvalues</a:t>
            </a:r>
          </a:p>
          <a:p>
            <a:pPr algn="ctr"/>
            <a:r>
              <a:rPr lang="en-US" dirty="0">
                <a:solidFill>
                  <a:srgbClr val="7030A0"/>
                </a:solidFill>
              </a:rPr>
              <a:t>("eigen" is German for possession)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22825E4-F2FF-40A2-BFFB-81EC161999E5}"/>
                  </a:ext>
                </a:extLst>
              </p:cNvPr>
              <p:cNvSpPr txBox="1"/>
              <p:nvPr/>
            </p:nvSpPr>
            <p:spPr>
              <a:xfrm>
                <a:off x="5487485" y="3578790"/>
                <a:ext cx="1596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B050"/>
                          </a:solidFill>
                          <a:latin typeface="Cambria Math" panose="02040503050406030204" pitchFamily="18" charset="0"/>
                        </a:rPr>
                        <m:t>𝑨</m:t>
                      </m:r>
                      <m:r>
                        <a:rPr lang="en-US" b="0" i="1" smtClean="0">
                          <a:solidFill>
                            <a:srgbClr val="00B050"/>
                          </a:solidFill>
                          <a:latin typeface="Cambria Math" panose="02040503050406030204" pitchFamily="18" charset="0"/>
                          <a:ea typeface="Cambria Math" panose="02040503050406030204" pitchFamily="18" charset="0"/>
                        </a:rPr>
                        <m:t>⋅</m:t>
                      </m:r>
                      <m:r>
                        <a:rPr lang="en-US" b="1" i="1" smtClean="0">
                          <a:solidFill>
                            <a:schemeClr val="tx1"/>
                          </a:solidFill>
                          <a:latin typeface="Cambria Math" panose="02040503050406030204" pitchFamily="18" charset="0"/>
                        </a:rPr>
                        <m:t>𝒗</m:t>
                      </m:r>
                      <m:r>
                        <a:rPr lang="en-US" b="0" i="1" smtClean="0">
                          <a:latin typeface="Cambria Math" panose="02040503050406030204" pitchFamily="18" charset="0"/>
                        </a:rPr>
                        <m:t>=</m:t>
                      </m:r>
                      <m:r>
                        <a:rPr lang="en-US" b="0" i="1" smtClean="0">
                          <a:solidFill>
                            <a:srgbClr val="0070C0"/>
                          </a:solidFill>
                          <a:latin typeface="Cambria Math" panose="02040503050406030204" pitchFamily="18" charset="0"/>
                          <a:ea typeface="Cambria Math" panose="02040503050406030204" pitchFamily="18" charset="0"/>
                        </a:rPr>
                        <m:t>𝜆</m:t>
                      </m:r>
                      <m:r>
                        <a:rPr lang="en-US" b="0" i="1" smtClean="0">
                          <a:solidFill>
                            <a:srgbClr val="0070C0"/>
                          </a:solidFill>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𝒗</m:t>
                      </m:r>
                    </m:oMath>
                  </m:oMathPara>
                </a14:m>
                <a:endParaRPr lang="en-US" b="1" dirty="0"/>
              </a:p>
            </p:txBody>
          </p:sp>
        </mc:Choice>
        <mc:Fallback xmlns="">
          <p:sp>
            <p:nvSpPr>
              <p:cNvPr id="7" name="TextBox 6">
                <a:extLst>
                  <a:ext uri="{FF2B5EF4-FFF2-40B4-BE49-F238E27FC236}">
                    <a16:creationId xmlns:a16="http://schemas.microsoft.com/office/drawing/2014/main" id="{522825E4-F2FF-40A2-BFFB-81EC161999E5}"/>
                  </a:ext>
                </a:extLst>
              </p:cNvPr>
              <p:cNvSpPr txBox="1">
                <a:spLocks noRot="1" noChangeAspect="1" noMove="1" noResize="1" noEditPoints="1" noAdjustHandles="1" noChangeArrowheads="1" noChangeShapeType="1" noTextEdit="1"/>
              </p:cNvSpPr>
              <p:nvPr/>
            </p:nvSpPr>
            <p:spPr>
              <a:xfrm>
                <a:off x="5487485" y="3578790"/>
                <a:ext cx="1596325"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8DA04AF-35A3-4ED8-88D2-A477D9088A5E}"/>
                  </a:ext>
                </a:extLst>
              </p:cNvPr>
              <p:cNvSpPr txBox="1"/>
              <p:nvPr/>
            </p:nvSpPr>
            <p:spPr>
              <a:xfrm>
                <a:off x="4875302" y="4152013"/>
                <a:ext cx="2820691" cy="55245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00B050"/>
                              </a:solidFill>
                              <a:latin typeface="Cambria Math" panose="02040503050406030204" pitchFamily="18" charset="0"/>
                            </a:rPr>
                          </m:ctrlPr>
                        </m:dPr>
                        <m:e>
                          <m:m>
                            <m:mPr>
                              <m:mcs>
                                <m:mc>
                                  <m:mcPr>
                                    <m:count m:val="2"/>
                                    <m:mcJc m:val="center"/>
                                  </m:mcPr>
                                </m:mc>
                              </m:mcs>
                              <m:ctrlPr>
                                <a:rPr lang="en-US" i="1" smtClean="0">
                                  <a:solidFill>
                                    <a:srgbClr val="00B050"/>
                                  </a:solidFill>
                                  <a:latin typeface="Cambria Math" panose="02040503050406030204" pitchFamily="18" charset="0"/>
                                </a:rPr>
                              </m:ctrlPr>
                            </m:mPr>
                            <m:mr>
                              <m:e>
                                <m:r>
                                  <m:rPr>
                                    <m:brk m:alnAt="7"/>
                                  </m:rPr>
                                  <a:rPr lang="en-US" b="0" i="1" smtClean="0">
                                    <a:solidFill>
                                      <a:srgbClr val="00B050"/>
                                    </a:solidFill>
                                    <a:latin typeface="Cambria Math" panose="02040503050406030204" pitchFamily="18" charset="0"/>
                                  </a:rPr>
                                  <m:t>4</m:t>
                                </m:r>
                              </m:e>
                              <m:e>
                                <m:r>
                                  <a:rPr lang="en-US" b="0" i="1" smtClean="0">
                                    <a:solidFill>
                                      <a:srgbClr val="00B050"/>
                                    </a:solidFill>
                                    <a:latin typeface="Cambria Math" panose="02040503050406030204" pitchFamily="18" charset="0"/>
                                  </a:rPr>
                                  <m:t>−1</m:t>
                                </m:r>
                              </m:e>
                            </m:mr>
                            <m:mr>
                              <m:e>
                                <m:r>
                                  <a:rPr lang="en-US" b="0" i="1" smtClean="0">
                                    <a:solidFill>
                                      <a:srgbClr val="00B050"/>
                                    </a:solidFill>
                                    <a:latin typeface="Cambria Math" panose="02040503050406030204" pitchFamily="18" charset="0"/>
                                  </a:rPr>
                                  <m:t>2</m:t>
                                </m:r>
                              </m:e>
                              <m:e>
                                <m:r>
                                  <a:rPr lang="en-US" b="0" i="1" smtClean="0">
                                    <a:solidFill>
                                      <a:srgbClr val="00B050"/>
                                    </a:solidFill>
                                    <a:latin typeface="Cambria Math" panose="02040503050406030204" pitchFamily="18" charset="0"/>
                                  </a:rPr>
                                  <m:t>1</m:t>
                                </m:r>
                              </m:e>
                            </m:mr>
                          </m:m>
                        </m:e>
                      </m:d>
                      <m:d>
                        <m:dPr>
                          <m:begChr m:val="["/>
                          <m:endChr m:val="]"/>
                          <m:ctrlPr>
                            <a:rPr lang="en-US" i="1" smtClean="0">
                              <a:solidFill>
                                <a:srgbClr val="FF0000"/>
                              </a:solidFill>
                              <a:latin typeface="Cambria Math" panose="02040503050406030204" pitchFamily="18" charset="0"/>
                            </a:rPr>
                          </m:ctrlPr>
                        </m:dPr>
                        <m:e>
                          <m:m>
                            <m:mPr>
                              <m:mcs>
                                <m:mc>
                                  <m:mcPr>
                                    <m:count m:val="1"/>
                                    <m:mcJc m:val="center"/>
                                  </m:mcPr>
                                </m:mc>
                              </m:mcs>
                              <m:ctrlPr>
                                <a:rPr lang="en-US" i="1" smtClean="0">
                                  <a:solidFill>
                                    <a:srgbClr val="FF0000"/>
                                  </a:solidFill>
                                  <a:latin typeface="Cambria Math" panose="02040503050406030204" pitchFamily="18" charset="0"/>
                                </a:rPr>
                              </m:ctrlPr>
                            </m:mPr>
                            <m:mr>
                              <m:e>
                                <m:r>
                                  <m:rPr>
                                    <m:brk m:alnAt="7"/>
                                  </m:rPr>
                                  <a:rPr lang="en-US" b="0" i="1" smtClean="0">
                                    <a:solidFill>
                                      <a:srgbClr val="FF0000"/>
                                    </a:solidFill>
                                    <a:latin typeface="Cambria Math" panose="02040503050406030204" pitchFamily="18" charset="0"/>
                                  </a:rPr>
                                  <m:t>1</m:t>
                                </m:r>
                              </m:e>
                            </m:mr>
                            <m:mr>
                              <m:e>
                                <m:r>
                                  <a:rPr lang="en-US" b="0" i="1" smtClean="0">
                                    <a:solidFill>
                                      <a:srgbClr val="FF0000"/>
                                    </a:solidFill>
                                    <a:latin typeface="Cambria Math" panose="02040503050406030204" pitchFamily="18" charset="0"/>
                                  </a:rPr>
                                  <m:t>2</m:t>
                                </m:r>
                              </m:e>
                            </m:mr>
                          </m:m>
                        </m:e>
                      </m:d>
                      <m:r>
                        <a:rPr lang="en-US" b="0" i="1" smtClean="0">
                          <a:latin typeface="Cambria Math" panose="02040503050406030204" pitchFamily="18" charset="0"/>
                        </a:rPr>
                        <m:t>=</m:t>
                      </m:r>
                      <m:r>
                        <a:rPr lang="en-US" b="0" i="1" smtClean="0">
                          <a:solidFill>
                            <a:srgbClr val="0070C0"/>
                          </a:solidFill>
                          <a:latin typeface="Cambria Math" panose="02040503050406030204" pitchFamily="18" charset="0"/>
                        </a:rPr>
                        <m:t>2</m:t>
                      </m:r>
                      <m:d>
                        <m:dPr>
                          <m:begChr m:val="["/>
                          <m:endChr m:val="]"/>
                          <m:ctrlPr>
                            <a:rPr lang="en-US" i="1" smtClean="0">
                              <a:solidFill>
                                <a:srgbClr val="FF0000"/>
                              </a:solidFill>
                              <a:latin typeface="Cambria Math" panose="02040503050406030204" pitchFamily="18" charset="0"/>
                            </a:rPr>
                          </m:ctrlPr>
                        </m:dPr>
                        <m:e>
                          <m:m>
                            <m:mPr>
                              <m:mcs>
                                <m:mc>
                                  <m:mcPr>
                                    <m:count m:val="1"/>
                                    <m:mcJc m:val="center"/>
                                  </m:mcPr>
                                </m:mc>
                              </m:mcs>
                              <m:ctrlPr>
                                <a:rPr lang="en-US" i="1">
                                  <a:solidFill>
                                    <a:srgbClr val="FF0000"/>
                                  </a:solidFill>
                                  <a:latin typeface="Cambria Math" panose="02040503050406030204" pitchFamily="18" charset="0"/>
                                </a:rPr>
                              </m:ctrlPr>
                            </m:mPr>
                            <m:mr>
                              <m:e>
                                <m:r>
                                  <m:rPr>
                                    <m:brk m:alnAt="7"/>
                                  </m:rPr>
                                  <a:rPr lang="en-US" b="0" i="1" smtClean="0">
                                    <a:solidFill>
                                      <a:srgbClr val="FF0000"/>
                                    </a:solidFill>
                                    <a:latin typeface="Cambria Math" panose="02040503050406030204" pitchFamily="18" charset="0"/>
                                  </a:rPr>
                                  <m:t>1</m:t>
                                </m:r>
                              </m:e>
                            </m:mr>
                            <m:mr>
                              <m:e>
                                <m:r>
                                  <a:rPr lang="en-US" b="0" i="1" smtClean="0">
                                    <a:solidFill>
                                      <a:srgbClr val="FF0000"/>
                                    </a:solidFill>
                                    <a:latin typeface="Cambria Math" panose="02040503050406030204" pitchFamily="18" charset="0"/>
                                  </a:rPr>
                                  <m:t>2</m:t>
                                </m:r>
                              </m:e>
                            </m:mr>
                          </m:m>
                        </m:e>
                      </m:d>
                    </m:oMath>
                  </m:oMathPara>
                </a14:m>
                <a:endParaRPr lang="en-US" dirty="0"/>
              </a:p>
            </p:txBody>
          </p:sp>
        </mc:Choice>
        <mc:Fallback xmlns="">
          <p:sp>
            <p:nvSpPr>
              <p:cNvPr id="8" name="TextBox 7">
                <a:extLst>
                  <a:ext uri="{FF2B5EF4-FFF2-40B4-BE49-F238E27FC236}">
                    <a16:creationId xmlns:a16="http://schemas.microsoft.com/office/drawing/2014/main" id="{98DA04AF-35A3-4ED8-88D2-A477D9088A5E}"/>
                  </a:ext>
                </a:extLst>
              </p:cNvPr>
              <p:cNvSpPr txBox="1">
                <a:spLocks noRot="1" noChangeAspect="1" noMove="1" noResize="1" noEditPoints="1" noAdjustHandles="1" noChangeArrowheads="1" noChangeShapeType="1" noTextEdit="1"/>
              </p:cNvSpPr>
              <p:nvPr/>
            </p:nvSpPr>
            <p:spPr>
              <a:xfrm>
                <a:off x="4875302" y="4152013"/>
                <a:ext cx="2820691" cy="552459"/>
              </a:xfrm>
              <a:prstGeom prst="rect">
                <a:avLst/>
              </a:prstGeom>
              <a:blipFill>
                <a:blip r:embed="rId4"/>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F7D429D4-68BC-41A3-BBB0-204309CF6140}"/>
              </a:ext>
            </a:extLst>
          </p:cNvPr>
          <p:cNvSpPr txBox="1"/>
          <p:nvPr/>
        </p:nvSpPr>
        <p:spPr>
          <a:xfrm>
            <a:off x="1658319" y="1557580"/>
            <a:ext cx="5827362" cy="369332"/>
          </a:xfrm>
          <a:prstGeom prst="rect">
            <a:avLst/>
          </a:prstGeom>
          <a:noFill/>
        </p:spPr>
        <p:txBody>
          <a:bodyPr wrap="square" rtlCol="0">
            <a:spAutoFit/>
          </a:bodyPr>
          <a:lstStyle/>
          <a:p>
            <a:pPr algn="ctr"/>
            <a:r>
              <a:rPr lang="en-US" dirty="0"/>
              <a:t>A </a:t>
            </a:r>
            <a:r>
              <a:rPr lang="en-US" b="1" dirty="0"/>
              <a:t>matrix</a:t>
            </a:r>
            <a:r>
              <a:rPr lang="en-US" dirty="0"/>
              <a:t> (an operator) acts (via dot product) on </a:t>
            </a:r>
            <a:r>
              <a:rPr lang="en-US" b="1" dirty="0"/>
              <a:t>vectors</a:t>
            </a:r>
          </a:p>
        </p:txBody>
      </p:sp>
      <p:sp>
        <p:nvSpPr>
          <p:cNvPr id="6" name="TextBox 5">
            <a:extLst>
              <a:ext uri="{FF2B5EF4-FFF2-40B4-BE49-F238E27FC236}">
                <a16:creationId xmlns:a16="http://schemas.microsoft.com/office/drawing/2014/main" id="{ADF75B79-94AF-4E26-A881-63A51C0C052D}"/>
              </a:ext>
            </a:extLst>
          </p:cNvPr>
          <p:cNvSpPr txBox="1"/>
          <p:nvPr/>
        </p:nvSpPr>
        <p:spPr>
          <a:xfrm>
            <a:off x="2228116" y="2021306"/>
            <a:ext cx="4687769" cy="1200329"/>
          </a:xfrm>
          <a:prstGeom prst="rect">
            <a:avLst/>
          </a:prstGeom>
          <a:noFill/>
        </p:spPr>
        <p:txBody>
          <a:bodyPr wrap="square" rtlCol="0">
            <a:spAutoFit/>
          </a:bodyPr>
          <a:lstStyle/>
          <a:p>
            <a:pPr algn="ctr"/>
            <a:r>
              <a:rPr lang="en-US" dirty="0"/>
              <a:t>If the dot product of a matrix and a vector yields a </a:t>
            </a:r>
            <a:r>
              <a:rPr lang="en-US" u="sng" dirty="0"/>
              <a:t>scalar</a:t>
            </a:r>
            <a:r>
              <a:rPr lang="en-US" dirty="0"/>
              <a:t> multiple of that vector, then that vector is called an </a:t>
            </a:r>
            <a:r>
              <a:rPr lang="en-US" b="1" dirty="0"/>
              <a:t>eigenvector</a:t>
            </a:r>
            <a:r>
              <a:rPr lang="en-US" dirty="0"/>
              <a:t> of the matrix, and that scalar multiple is called an </a:t>
            </a:r>
            <a:r>
              <a:rPr lang="en-US" b="1" dirty="0"/>
              <a:t>eigenvalue</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358B6B3-A3A8-415C-A92B-58ED2348B4B5}"/>
                  </a:ext>
                </a:extLst>
              </p:cNvPr>
              <p:cNvSpPr txBox="1"/>
              <p:nvPr/>
            </p:nvSpPr>
            <p:spPr>
              <a:xfrm>
                <a:off x="4055945" y="5199681"/>
                <a:ext cx="4459405" cy="923330"/>
              </a:xfrm>
              <a:prstGeom prst="rect">
                <a:avLst/>
              </a:prstGeom>
              <a:noFill/>
            </p:spPr>
            <p:txBody>
              <a:bodyPr wrap="square" rtlCol="0">
                <a:spAutoFit/>
              </a:bodyPr>
              <a:lstStyle/>
              <a:p>
                <a:pPr algn="ctr"/>
                <a:r>
                  <a:rPr lang="en-US" dirty="0"/>
                  <a:t>All square </a:t>
                </a:r>
                <a14:m>
                  <m:oMath xmlns:m="http://schemas.openxmlformats.org/officeDocument/2006/math">
                    <m:r>
                      <a:rPr lang="en-US" b="0" i="1" smtClean="0">
                        <a:solidFill>
                          <a:srgbClr val="FF0000"/>
                        </a:solidFill>
                        <a:latin typeface="Cambria Math" panose="02040503050406030204" pitchFamily="18" charset="0"/>
                      </a:rPr>
                      <m:t>𝑛</m:t>
                    </m:r>
                    <m:r>
                      <a:rPr lang="en-US" b="0" i="1" smtClean="0">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𝑛</m:t>
                    </m:r>
                  </m:oMath>
                </a14:m>
                <a:r>
                  <a:rPr lang="en-US" dirty="0">
                    <a:solidFill>
                      <a:srgbClr val="FF0000"/>
                    </a:solidFill>
                  </a:rPr>
                  <a:t> </a:t>
                </a:r>
                <a:r>
                  <a:rPr lang="en-US" dirty="0"/>
                  <a:t>matrices have exactly</a:t>
                </a:r>
                <a14:m>
                  <m:oMath xmlns:m="http://schemas.openxmlformats.org/officeDocument/2006/math">
                    <m:r>
                      <a:rPr lang="en-US" b="0" i="0" dirty="0" smtClean="0">
                        <a:solidFill>
                          <a:srgbClr val="FF0000"/>
                        </a:solidFill>
                        <a:latin typeface="Cambria Math" panose="02040503050406030204" pitchFamily="18" charset="0"/>
                      </a:rPr>
                      <m:t> </m:t>
                    </m:r>
                    <m:r>
                      <a:rPr lang="en-US" i="1" dirty="0" smtClean="0">
                        <a:solidFill>
                          <a:srgbClr val="FF0000"/>
                        </a:solidFill>
                        <a:latin typeface="Cambria Math" panose="02040503050406030204" pitchFamily="18" charset="0"/>
                      </a:rPr>
                      <m:t>𝑛</m:t>
                    </m:r>
                  </m:oMath>
                </a14:m>
                <a:r>
                  <a:rPr lang="en-US" dirty="0"/>
                  <a:t> </a:t>
                </a:r>
                <a:r>
                  <a:rPr lang="en-US" u="sng" dirty="0"/>
                  <a:t>complex</a:t>
                </a:r>
                <a:r>
                  <a:rPr lang="en-US" dirty="0"/>
                  <a:t> eigenvalues with multiplicity</a:t>
                </a:r>
              </a:p>
              <a:p>
                <a:pPr algn="ctr"/>
                <a:r>
                  <a:rPr lang="en-US" b="1" dirty="0"/>
                  <a:t>(Fundamental Theorem of Algebra)</a:t>
                </a:r>
              </a:p>
            </p:txBody>
          </p:sp>
        </mc:Choice>
        <mc:Fallback xmlns="">
          <p:sp>
            <p:nvSpPr>
              <p:cNvPr id="9" name="TextBox 8">
                <a:extLst>
                  <a:ext uri="{FF2B5EF4-FFF2-40B4-BE49-F238E27FC236}">
                    <a16:creationId xmlns:a16="http://schemas.microsoft.com/office/drawing/2014/main" id="{0358B6B3-A3A8-415C-A92B-58ED2348B4B5}"/>
                  </a:ext>
                </a:extLst>
              </p:cNvPr>
              <p:cNvSpPr txBox="1">
                <a:spLocks noRot="1" noChangeAspect="1" noMove="1" noResize="1" noEditPoints="1" noAdjustHandles="1" noChangeArrowheads="1" noChangeShapeType="1" noTextEdit="1"/>
              </p:cNvSpPr>
              <p:nvPr/>
            </p:nvSpPr>
            <p:spPr>
              <a:xfrm>
                <a:off x="4055945" y="5199681"/>
                <a:ext cx="4459405" cy="923330"/>
              </a:xfrm>
              <a:prstGeom prst="rect">
                <a:avLst/>
              </a:prstGeom>
              <a:blipFill>
                <a:blip r:embed="rId5"/>
                <a:stretch>
                  <a:fillRect t="-3974" b="-9934"/>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2DE0BEDF-63D9-4B2E-AA00-7AC2BCA99574}"/>
              </a:ext>
            </a:extLst>
          </p:cNvPr>
          <p:cNvSpPr txBox="1"/>
          <p:nvPr/>
        </p:nvSpPr>
        <p:spPr>
          <a:xfrm>
            <a:off x="628650" y="5199681"/>
            <a:ext cx="3250534" cy="923330"/>
          </a:xfrm>
          <a:prstGeom prst="rect">
            <a:avLst/>
          </a:prstGeom>
          <a:noFill/>
        </p:spPr>
        <p:txBody>
          <a:bodyPr wrap="square" rtlCol="0">
            <a:spAutoFit/>
          </a:bodyPr>
          <a:lstStyle/>
          <a:p>
            <a:pPr algn="ctr"/>
            <a:r>
              <a:rPr lang="en-US" dirty="0">
                <a:solidFill>
                  <a:srgbClr val="7030A0"/>
                </a:solidFill>
              </a:rPr>
              <a:t>The solutions to the </a:t>
            </a:r>
            <a:r>
              <a:rPr lang="en-US" b="1" dirty="0">
                <a:solidFill>
                  <a:srgbClr val="7030A0"/>
                </a:solidFill>
              </a:rPr>
              <a:t>characteristic</a:t>
            </a:r>
            <a:r>
              <a:rPr lang="en-US" dirty="0">
                <a:solidFill>
                  <a:srgbClr val="7030A0"/>
                </a:solidFill>
              </a:rPr>
              <a:t> </a:t>
            </a:r>
            <a:r>
              <a:rPr lang="en-US" b="1" dirty="0">
                <a:solidFill>
                  <a:srgbClr val="7030A0"/>
                </a:solidFill>
              </a:rPr>
              <a:t>polynomial</a:t>
            </a:r>
            <a:r>
              <a:rPr lang="en-US" dirty="0">
                <a:solidFill>
                  <a:srgbClr val="7030A0"/>
                </a:solidFill>
              </a:rPr>
              <a:t> of a square matrix are its </a:t>
            </a:r>
            <a:r>
              <a:rPr lang="en-US" i="1" dirty="0">
                <a:solidFill>
                  <a:srgbClr val="7030A0"/>
                </a:solidFill>
              </a:rPr>
              <a:t>eigenvalues</a:t>
            </a:r>
          </a:p>
        </p:txBody>
      </p:sp>
      <p:cxnSp>
        <p:nvCxnSpPr>
          <p:cNvPr id="14" name="Straight Arrow Connector 13">
            <a:extLst>
              <a:ext uri="{FF2B5EF4-FFF2-40B4-BE49-F238E27FC236}">
                <a16:creationId xmlns:a16="http://schemas.microsoft.com/office/drawing/2014/main" id="{96503E3E-7DA3-4C43-B6A7-20813A44AB7A}"/>
              </a:ext>
            </a:extLst>
          </p:cNvPr>
          <p:cNvCxnSpPr/>
          <p:nvPr/>
        </p:nvCxnSpPr>
        <p:spPr>
          <a:xfrm>
            <a:off x="3436883" y="5415455"/>
            <a:ext cx="84939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5854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3" grpId="0"/>
      <p:bldP spid="6" grpId="0"/>
      <p:bldP spid="9" grpId="0"/>
      <p:bldP spid="10"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AD0089-87F4-1D98-A5FF-2FD883C06891}"/>
              </a:ext>
            </a:extLst>
          </p:cNvPr>
          <p:cNvPicPr>
            <a:picLocks noChangeAspect="1"/>
          </p:cNvPicPr>
          <p:nvPr/>
        </p:nvPicPr>
        <p:blipFill>
          <a:blip r:embed="rId2"/>
          <a:stretch>
            <a:fillRect/>
          </a:stretch>
        </p:blipFill>
        <p:spPr>
          <a:xfrm>
            <a:off x="5773419" y="1823427"/>
            <a:ext cx="2646258" cy="3647207"/>
          </a:xfrm>
          <a:prstGeom prst="rect">
            <a:avLst/>
          </a:prstGeom>
          <a:ln>
            <a:solidFill>
              <a:schemeClr val="tx1"/>
            </a:solidFill>
          </a:ln>
        </p:spPr>
      </p:pic>
      <p:pic>
        <p:nvPicPr>
          <p:cNvPr id="9" name="Picture 8">
            <a:extLst>
              <a:ext uri="{FF2B5EF4-FFF2-40B4-BE49-F238E27FC236}">
                <a16:creationId xmlns:a16="http://schemas.microsoft.com/office/drawing/2014/main" id="{F82B78CC-E47A-4276-ABEA-0D2364CECE30}"/>
              </a:ext>
            </a:extLst>
          </p:cNvPr>
          <p:cNvPicPr>
            <a:picLocks noChangeAspect="1"/>
          </p:cNvPicPr>
          <p:nvPr/>
        </p:nvPicPr>
        <p:blipFill>
          <a:blip r:embed="rId3"/>
          <a:stretch>
            <a:fillRect/>
          </a:stretch>
        </p:blipFill>
        <p:spPr>
          <a:xfrm>
            <a:off x="160690" y="1839958"/>
            <a:ext cx="5243264" cy="3546274"/>
          </a:xfrm>
          <a:prstGeom prst="rect">
            <a:avLst/>
          </a:prstGeom>
          <a:ln>
            <a:solidFill>
              <a:schemeClr val="tx1"/>
            </a:solidFill>
          </a:ln>
        </p:spPr>
      </p:pic>
      <p:sp>
        <p:nvSpPr>
          <p:cNvPr id="2" name="Title 1"/>
          <p:cNvSpPr>
            <a:spLocks noGrp="1"/>
          </p:cNvSpPr>
          <p:nvPr>
            <p:ph type="title"/>
          </p:nvPr>
        </p:nvSpPr>
        <p:spPr>
          <a:xfrm>
            <a:off x="5403954" y="355595"/>
            <a:ext cx="3308471" cy="1103455"/>
          </a:xfrm>
        </p:spPr>
        <p:txBody>
          <a:bodyPr>
            <a:noAutofit/>
          </a:bodyPr>
          <a:lstStyle/>
          <a:p>
            <a:pPr algn="ctr"/>
            <a:r>
              <a:rPr lang="en-US" sz="3200" b="1" dirty="0">
                <a:solidFill>
                  <a:srgbClr val="0070C0"/>
                </a:solidFill>
                <a:latin typeface="+mn-lt"/>
              </a:rPr>
              <a:t>Open</a:t>
            </a:r>
            <a:br>
              <a:rPr lang="en-US" sz="3200" b="1" dirty="0">
                <a:solidFill>
                  <a:srgbClr val="0070C0"/>
                </a:solidFill>
                <a:latin typeface="+mn-lt"/>
              </a:rPr>
            </a:br>
            <a:r>
              <a:rPr lang="en-US" sz="3200" dirty="0">
                <a:latin typeface="+mn-lt"/>
              </a:rPr>
              <a:t>eigenvalues.ipynb</a:t>
            </a:r>
          </a:p>
        </p:txBody>
      </p:sp>
      <p:sp>
        <p:nvSpPr>
          <p:cNvPr id="4" name="Slide Number Placeholder 3"/>
          <p:cNvSpPr>
            <a:spLocks noGrp="1"/>
          </p:cNvSpPr>
          <p:nvPr>
            <p:ph type="sldNum" sz="quarter" idx="12"/>
          </p:nvPr>
        </p:nvSpPr>
        <p:spPr/>
        <p:txBody>
          <a:bodyPr/>
          <a:lstStyle/>
          <a:p>
            <a:fld id="{650AD656-6FF9-465D-B7B0-1CD0DD39CD23}" type="slidenum">
              <a:rPr lang="en-US" smtClean="0"/>
              <a:t>89</a:t>
            </a:fld>
            <a:endParaRPr lang="en-US" dirty="0"/>
          </a:p>
        </p:txBody>
      </p:sp>
      <p:grpSp>
        <p:nvGrpSpPr>
          <p:cNvPr id="65" name="Group 64">
            <a:extLst>
              <a:ext uri="{FF2B5EF4-FFF2-40B4-BE49-F238E27FC236}">
                <a16:creationId xmlns:a16="http://schemas.microsoft.com/office/drawing/2014/main" id="{F45A2C31-8E34-4EF6-B20D-46DB76A66C2E}"/>
              </a:ext>
            </a:extLst>
          </p:cNvPr>
          <p:cNvGrpSpPr/>
          <p:nvPr/>
        </p:nvGrpSpPr>
        <p:grpSpPr>
          <a:xfrm>
            <a:off x="1142828" y="3123378"/>
            <a:ext cx="1076632" cy="369332"/>
            <a:chOff x="4704120" y="2356972"/>
            <a:chExt cx="1076632" cy="369332"/>
          </a:xfrm>
        </p:grpSpPr>
        <p:cxnSp>
          <p:nvCxnSpPr>
            <p:cNvPr id="66" name="Straight Arrow Connector 65">
              <a:extLst>
                <a:ext uri="{FF2B5EF4-FFF2-40B4-BE49-F238E27FC236}">
                  <a16:creationId xmlns:a16="http://schemas.microsoft.com/office/drawing/2014/main" id="{90B9EE65-CDDE-47F7-94F9-DAA7EB558C84}"/>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C76CE8A9-E496-4E3B-BD73-213E6FEA659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8" name="Group 67">
            <a:extLst>
              <a:ext uri="{FF2B5EF4-FFF2-40B4-BE49-F238E27FC236}">
                <a16:creationId xmlns:a16="http://schemas.microsoft.com/office/drawing/2014/main" id="{1424F47D-3A46-429C-8F60-A0D66A0CD6FE}"/>
              </a:ext>
            </a:extLst>
          </p:cNvPr>
          <p:cNvGrpSpPr/>
          <p:nvPr/>
        </p:nvGrpSpPr>
        <p:grpSpPr>
          <a:xfrm>
            <a:off x="5337262" y="4605020"/>
            <a:ext cx="788544" cy="369332"/>
            <a:chOff x="3647644" y="4910075"/>
            <a:chExt cx="788544" cy="369332"/>
          </a:xfrm>
        </p:grpSpPr>
        <p:sp>
          <p:nvSpPr>
            <p:cNvPr id="69" name="TextBox 68">
              <a:extLst>
                <a:ext uri="{FF2B5EF4-FFF2-40B4-BE49-F238E27FC236}">
                  <a16:creationId xmlns:a16="http://schemas.microsoft.com/office/drawing/2014/main" id="{31A55E18-E418-4826-B865-79A4A5A9B6FD}"/>
                </a:ext>
              </a:extLst>
            </p:cNvPr>
            <p:cNvSpPr txBox="1"/>
            <p:nvPr/>
          </p:nvSpPr>
          <p:spPr>
            <a:xfrm>
              <a:off x="4052730"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0" name="Straight Arrow Connector 69">
              <a:extLst>
                <a:ext uri="{FF2B5EF4-FFF2-40B4-BE49-F238E27FC236}">
                  <a16:creationId xmlns:a16="http://schemas.microsoft.com/office/drawing/2014/main" id="{6FC392DC-04EF-4971-A62E-40F2DB1423C0}"/>
                </a:ext>
              </a:extLst>
            </p:cNvPr>
            <p:cNvCxnSpPr>
              <a:cxnSpLocks/>
            </p:cNvCxnSpPr>
            <p:nvPr/>
          </p:nvCxnSpPr>
          <p:spPr>
            <a:xfrm flipH="1">
              <a:off x="3647644" y="5094741"/>
              <a:ext cx="43615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B1919963-6F77-4AAA-8703-B12A8CC364B6}"/>
              </a:ext>
            </a:extLst>
          </p:cNvPr>
          <p:cNvSpPr/>
          <p:nvPr/>
        </p:nvSpPr>
        <p:spPr>
          <a:xfrm>
            <a:off x="6129297" y="2810383"/>
            <a:ext cx="2037242" cy="2462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80A895E-4D65-4BD3-B591-30C4E906E214}"/>
              </a:ext>
            </a:extLst>
          </p:cNvPr>
          <p:cNvSpPr/>
          <p:nvPr/>
        </p:nvSpPr>
        <p:spPr>
          <a:xfrm>
            <a:off x="6056316" y="3801335"/>
            <a:ext cx="1440187" cy="2462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Elbow 6">
            <a:extLst>
              <a:ext uri="{FF2B5EF4-FFF2-40B4-BE49-F238E27FC236}">
                <a16:creationId xmlns:a16="http://schemas.microsoft.com/office/drawing/2014/main" id="{C56C3BBC-F797-49F3-9ACC-EC39E2D65D05}"/>
              </a:ext>
            </a:extLst>
          </p:cNvPr>
          <p:cNvCxnSpPr>
            <a:cxnSpLocks/>
            <a:stCxn id="21" idx="1"/>
            <a:endCxn id="39" idx="0"/>
          </p:cNvCxnSpPr>
          <p:nvPr/>
        </p:nvCxnSpPr>
        <p:spPr>
          <a:xfrm rot="10800000" flipH="1" flipV="1">
            <a:off x="6129296" y="2933525"/>
            <a:ext cx="647113" cy="867810"/>
          </a:xfrm>
          <a:prstGeom prst="bentConnector4">
            <a:avLst>
              <a:gd name="adj1" fmla="val -35326"/>
              <a:gd name="adj2" fmla="val 57095"/>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9016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arn(inVertical)">
                                      <p:cBhvr>
                                        <p:cTn id="11" dur="500"/>
                                        <p:tgtEl>
                                          <p:spTgt spid="21"/>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barn(inVertical)">
                                      <p:cBhvr>
                                        <p:cTn id="19" dur="500"/>
                                        <p:tgtEl>
                                          <p:spTgt spid="3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up)">
                                      <p:cBhvr>
                                        <p:cTn id="24" dur="500"/>
                                        <p:tgtEl>
                                          <p:spTgt spid="9"/>
                                        </p:tgtEl>
                                      </p:cBhvr>
                                    </p:animEffect>
                                  </p:childTnLst>
                                </p:cTn>
                              </p:par>
                            </p:childTnLst>
                          </p:cTn>
                        </p:par>
                        <p:par>
                          <p:cTn id="25" fill="hold">
                            <p:stCondLst>
                              <p:cond delay="500"/>
                            </p:stCondLst>
                            <p:childTnLst>
                              <p:par>
                                <p:cTn id="26" presetID="22" presetClass="entr" presetSubtype="2" fill="hold" nodeType="afterEffect">
                                  <p:stCondLst>
                                    <p:cond delay="0"/>
                                  </p:stCondLst>
                                  <p:childTnLst>
                                    <p:set>
                                      <p:cBhvr>
                                        <p:cTn id="27" dur="1" fill="hold">
                                          <p:stCondLst>
                                            <p:cond delay="0"/>
                                          </p:stCondLst>
                                        </p:cTn>
                                        <p:tgtEl>
                                          <p:spTgt spid="65"/>
                                        </p:tgtEl>
                                        <p:attrNameLst>
                                          <p:attrName>style.visibility</p:attrName>
                                        </p:attrNameLst>
                                      </p:cBhvr>
                                      <p:to>
                                        <p:strVal val="visible"/>
                                      </p:to>
                                    </p:set>
                                    <p:animEffect transition="in" filter="wipe(right)">
                                      <p:cBhvr>
                                        <p:cTn id="28" dur="500"/>
                                        <p:tgtEl>
                                          <p:spTgt spid="6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68"/>
                                        </p:tgtEl>
                                        <p:attrNameLst>
                                          <p:attrName>style.visibility</p:attrName>
                                        </p:attrNameLst>
                                      </p:cBhvr>
                                      <p:to>
                                        <p:strVal val="visible"/>
                                      </p:to>
                                    </p:set>
                                    <p:animEffect transition="in" filter="wipe(right)">
                                      <p:cBhvr>
                                        <p:cTn id="33"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itle 1">
                <a:extLst>
                  <a:ext uri="{FF2B5EF4-FFF2-40B4-BE49-F238E27FC236}">
                    <a16:creationId xmlns:a16="http://schemas.microsoft.com/office/drawing/2014/main" id="{E28909D3-E069-4B59-8043-0006112FC7CD}"/>
                  </a:ext>
                </a:extLst>
              </p:cNvPr>
              <p:cNvSpPr>
                <a:spLocks noGrp="1"/>
              </p:cNvSpPr>
              <p:nvPr>
                <p:ph type="title"/>
              </p:nvPr>
            </p:nvSpPr>
            <p:spPr/>
            <p:txBody>
              <a:bodyPr>
                <a:noAutofit/>
              </a:bodyPr>
              <a:lstStyle/>
              <a:p>
                <a:pPr algn="ctr"/>
                <a:r>
                  <a:rPr lang="en-US" sz="3200" b="1" dirty="0">
                    <a:latin typeface="+mn-lt"/>
                  </a:rPr>
                  <a:t>Real</a:t>
                </a:r>
                <a:r>
                  <a:rPr lang="en-US" sz="3200" dirty="0">
                    <a:latin typeface="+mn-lt"/>
                  </a:rPr>
                  <a:t> Vectors – Dot Product (Vector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oMath>
                </a14:m>
                <a:r>
                  <a:rPr lang="en-US" sz="3200" dirty="0">
                    <a:latin typeface="+mn-lt"/>
                  </a:rPr>
                  <a:t>Vector)</a:t>
                </a:r>
              </a:p>
            </p:txBody>
          </p:sp>
        </mc:Choice>
        <mc:Fallback xmlns="">
          <p:sp>
            <p:nvSpPr>
              <p:cNvPr id="11" name="Title 1">
                <a:extLst>
                  <a:ext uri="{FF2B5EF4-FFF2-40B4-BE49-F238E27FC236}">
                    <a16:creationId xmlns:a16="http://schemas.microsoft.com/office/drawing/2014/main" id="{E28909D3-E069-4B59-8043-0006112FC7CD}"/>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9</a:t>
            </a:fld>
            <a:endParaRPr lang="en-US" dirty="0"/>
          </a:p>
        </p:txBody>
      </p:sp>
      <p:pic>
        <p:nvPicPr>
          <p:cNvPr id="2" name="Picture 1">
            <a:extLst>
              <a:ext uri="{FF2B5EF4-FFF2-40B4-BE49-F238E27FC236}">
                <a16:creationId xmlns:a16="http://schemas.microsoft.com/office/drawing/2014/main" id="{3E98587F-781F-4F15-BD03-E42BBE72E498}"/>
              </a:ext>
            </a:extLst>
          </p:cNvPr>
          <p:cNvPicPr>
            <a:picLocks noChangeAspect="1"/>
          </p:cNvPicPr>
          <p:nvPr/>
        </p:nvPicPr>
        <p:blipFill>
          <a:blip r:embed="rId4"/>
          <a:stretch>
            <a:fillRect/>
          </a:stretch>
        </p:blipFill>
        <p:spPr>
          <a:xfrm>
            <a:off x="740979" y="1468581"/>
            <a:ext cx="2617076" cy="2617076"/>
          </a:xfrm>
          <a:prstGeom prst="rect">
            <a:avLst/>
          </a:prstGeom>
        </p:spPr>
      </p:pic>
      <p:pic>
        <p:nvPicPr>
          <p:cNvPr id="6" name="Picture 5">
            <a:extLst>
              <a:ext uri="{FF2B5EF4-FFF2-40B4-BE49-F238E27FC236}">
                <a16:creationId xmlns:a16="http://schemas.microsoft.com/office/drawing/2014/main" id="{FFBA82E3-0ACC-432F-BD97-31835A56D725}"/>
              </a:ext>
            </a:extLst>
          </p:cNvPr>
          <p:cNvPicPr>
            <a:picLocks noChangeAspect="1"/>
          </p:cNvPicPr>
          <p:nvPr/>
        </p:nvPicPr>
        <p:blipFill rotWithShape="1">
          <a:blip r:embed="rId5"/>
          <a:srcRect b="45434"/>
          <a:stretch/>
        </p:blipFill>
        <p:spPr>
          <a:xfrm>
            <a:off x="3941922" y="1607792"/>
            <a:ext cx="4674072" cy="2309939"/>
          </a:xfrm>
          <a:prstGeom prst="rect">
            <a:avLst/>
          </a:prstGeom>
        </p:spPr>
      </p:pic>
      <p:pic>
        <p:nvPicPr>
          <p:cNvPr id="7" name="Picture 6">
            <a:extLst>
              <a:ext uri="{FF2B5EF4-FFF2-40B4-BE49-F238E27FC236}">
                <a16:creationId xmlns:a16="http://schemas.microsoft.com/office/drawing/2014/main" id="{CCCA34EC-5684-4CF5-8D4F-CF53F2BACF78}"/>
              </a:ext>
            </a:extLst>
          </p:cNvPr>
          <p:cNvPicPr>
            <a:picLocks noChangeAspect="1"/>
          </p:cNvPicPr>
          <p:nvPr/>
        </p:nvPicPr>
        <p:blipFill>
          <a:blip r:embed="rId6"/>
          <a:stretch>
            <a:fillRect/>
          </a:stretch>
        </p:blipFill>
        <p:spPr>
          <a:xfrm>
            <a:off x="528006" y="4307584"/>
            <a:ext cx="3200677" cy="2231329"/>
          </a:xfrm>
          <a:prstGeom prst="rect">
            <a:avLst/>
          </a:prstGeom>
        </p:spPr>
      </p:pic>
    </p:spTree>
    <p:extLst>
      <p:ext uri="{BB962C8B-B14F-4D97-AF65-F5344CB8AC3E}">
        <p14:creationId xmlns:p14="http://schemas.microsoft.com/office/powerpoint/2010/main" val="25601145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50AD656-6FF9-465D-B7B0-1CD0DD39CD23}" type="slidenum">
              <a:rPr lang="en-US" smtClean="0"/>
              <a:t>90</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1 – eigenvalues.ipynb</a:t>
            </a:r>
          </a:p>
        </p:txBody>
      </p:sp>
      <p:pic>
        <p:nvPicPr>
          <p:cNvPr id="8" name="Picture 7">
            <a:extLst>
              <a:ext uri="{FF2B5EF4-FFF2-40B4-BE49-F238E27FC236}">
                <a16:creationId xmlns:a16="http://schemas.microsoft.com/office/drawing/2014/main" id="{805828E9-6A9B-4B82-BC61-C9BF182B9392}"/>
              </a:ext>
            </a:extLst>
          </p:cNvPr>
          <p:cNvPicPr>
            <a:picLocks noChangeAspect="1"/>
          </p:cNvPicPr>
          <p:nvPr/>
        </p:nvPicPr>
        <p:blipFill>
          <a:blip r:embed="rId3"/>
          <a:stretch>
            <a:fillRect/>
          </a:stretch>
        </p:blipFill>
        <p:spPr>
          <a:xfrm>
            <a:off x="160690" y="1839958"/>
            <a:ext cx="5243264" cy="3546274"/>
          </a:xfrm>
          <a:prstGeom prst="rect">
            <a:avLst/>
          </a:prstGeom>
          <a:ln>
            <a:solidFill>
              <a:schemeClr val="tx1"/>
            </a:solidFill>
          </a:ln>
        </p:spPr>
      </p:pic>
      <p:pic>
        <p:nvPicPr>
          <p:cNvPr id="3" name="Picture 2">
            <a:extLst>
              <a:ext uri="{FF2B5EF4-FFF2-40B4-BE49-F238E27FC236}">
                <a16:creationId xmlns:a16="http://schemas.microsoft.com/office/drawing/2014/main" id="{E8A8C6A5-6964-EE78-5E5B-1FE26C4B7DA8}"/>
              </a:ext>
            </a:extLst>
          </p:cNvPr>
          <p:cNvPicPr>
            <a:picLocks noChangeAspect="1"/>
          </p:cNvPicPr>
          <p:nvPr/>
        </p:nvPicPr>
        <p:blipFill>
          <a:blip r:embed="rId4"/>
          <a:stretch>
            <a:fillRect/>
          </a:stretch>
        </p:blipFill>
        <p:spPr>
          <a:xfrm>
            <a:off x="5515904" y="2553776"/>
            <a:ext cx="3467406" cy="1308776"/>
          </a:xfrm>
          <a:prstGeom prst="rect">
            <a:avLst/>
          </a:prstGeom>
          <a:ln>
            <a:solidFill>
              <a:schemeClr val="tx1"/>
            </a:solidFill>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BFC02DD-AF0C-474D-85D6-C1DC1B03ACCF}"/>
                  </a:ext>
                </a:extLst>
              </p:cNvPr>
              <p:cNvSpPr txBox="1"/>
              <p:nvPr/>
            </p:nvSpPr>
            <p:spPr>
              <a:xfrm>
                <a:off x="7736739" y="3429000"/>
                <a:ext cx="778611" cy="2841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n>
                            <a:solidFill>
                              <a:srgbClr val="0070C0"/>
                            </a:solidFill>
                          </a:ln>
                          <a:solidFill>
                            <a:srgbClr val="0070C0"/>
                          </a:solidFill>
                          <a:latin typeface="Cambria Math" panose="02040503050406030204" pitchFamily="18" charset="0"/>
                        </a:rPr>
                        <m:t>𝐵</m:t>
                      </m:r>
                      <m:r>
                        <a:rPr lang="en-US" b="0" i="1" smtClean="0">
                          <a:ln>
                            <a:solidFill>
                              <a:srgbClr val="0070C0"/>
                            </a:solidFill>
                          </a:ln>
                          <a:solidFill>
                            <a:srgbClr val="0070C0"/>
                          </a:solidFill>
                          <a:latin typeface="Cambria Math" panose="02040503050406030204" pitchFamily="18" charset="0"/>
                        </a:rPr>
                        <m:t>=</m:t>
                      </m:r>
                      <m:sSup>
                        <m:sSupPr>
                          <m:ctrlPr>
                            <a:rPr lang="en-US" b="0" i="1" smtClean="0">
                              <a:ln>
                                <a:solidFill>
                                  <a:srgbClr val="0070C0"/>
                                </a:solidFill>
                              </a:ln>
                              <a:solidFill>
                                <a:srgbClr val="0070C0"/>
                              </a:solidFill>
                              <a:latin typeface="Cambria Math" panose="02040503050406030204" pitchFamily="18" charset="0"/>
                            </a:rPr>
                          </m:ctrlPr>
                        </m:sSupPr>
                        <m:e>
                          <m:r>
                            <a:rPr lang="en-US" b="0" i="1" smtClean="0">
                              <a:ln>
                                <a:solidFill>
                                  <a:srgbClr val="0070C0"/>
                                </a:solidFill>
                              </a:ln>
                              <a:solidFill>
                                <a:srgbClr val="0070C0"/>
                              </a:solidFill>
                              <a:latin typeface="Cambria Math" panose="02040503050406030204" pitchFamily="18" charset="0"/>
                            </a:rPr>
                            <m:t>𝐵</m:t>
                          </m:r>
                        </m:e>
                        <m:sup>
                          <m:r>
                            <a:rPr lang="en-US" b="0" i="1" smtClean="0">
                              <a:ln>
                                <a:solidFill>
                                  <a:srgbClr val="0070C0"/>
                                </a:solidFill>
                              </a:ln>
                              <a:solidFill>
                                <a:srgbClr val="0070C0"/>
                              </a:solidFill>
                              <a:latin typeface="Cambria Math" panose="02040503050406030204" pitchFamily="18" charset="0"/>
                              <a:ea typeface="Cambria Math" panose="02040503050406030204" pitchFamily="18" charset="0"/>
                            </a:rPr>
                            <m:t>†</m:t>
                          </m:r>
                        </m:sup>
                      </m:sSup>
                    </m:oMath>
                  </m:oMathPara>
                </a14:m>
                <a:endParaRPr lang="en-US" dirty="0">
                  <a:ln>
                    <a:solidFill>
                      <a:srgbClr val="0070C0"/>
                    </a:solidFill>
                  </a:ln>
                  <a:solidFill>
                    <a:srgbClr val="0070C0"/>
                  </a:solidFill>
                </a:endParaRPr>
              </a:p>
            </p:txBody>
          </p:sp>
        </mc:Choice>
        <mc:Fallback xmlns="">
          <p:sp>
            <p:nvSpPr>
              <p:cNvPr id="9" name="TextBox 8">
                <a:extLst>
                  <a:ext uri="{FF2B5EF4-FFF2-40B4-BE49-F238E27FC236}">
                    <a16:creationId xmlns:a16="http://schemas.microsoft.com/office/drawing/2014/main" id="{0BFC02DD-AF0C-474D-85D6-C1DC1B03ACCF}"/>
                  </a:ext>
                </a:extLst>
              </p:cNvPr>
              <p:cNvSpPr txBox="1">
                <a:spLocks noRot="1" noChangeAspect="1" noMove="1" noResize="1" noEditPoints="1" noAdjustHandles="1" noChangeArrowheads="1" noChangeShapeType="1" noTextEdit="1"/>
              </p:cNvSpPr>
              <p:nvPr/>
            </p:nvSpPr>
            <p:spPr>
              <a:xfrm>
                <a:off x="7736739" y="3429000"/>
                <a:ext cx="778611" cy="28411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8913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E860764-8149-4B42-850E-F5A2A1F2FFBB}"/>
              </a:ext>
            </a:extLst>
          </p:cNvPr>
          <p:cNvPicPr>
            <a:picLocks noChangeAspect="1"/>
          </p:cNvPicPr>
          <p:nvPr/>
        </p:nvPicPr>
        <p:blipFill>
          <a:blip r:embed="rId3"/>
          <a:stretch>
            <a:fillRect/>
          </a:stretch>
        </p:blipFill>
        <p:spPr>
          <a:xfrm>
            <a:off x="246989" y="1365393"/>
            <a:ext cx="4969016" cy="5159812"/>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91</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2 – eigenvalues.ipynb</a:t>
            </a:r>
          </a:p>
        </p:txBody>
      </p:sp>
      <p:grpSp>
        <p:nvGrpSpPr>
          <p:cNvPr id="10" name="Group 9">
            <a:extLst>
              <a:ext uri="{FF2B5EF4-FFF2-40B4-BE49-F238E27FC236}">
                <a16:creationId xmlns:a16="http://schemas.microsoft.com/office/drawing/2014/main" id="{A90D8DBA-6F5B-4DFE-BD08-64590547A6AD}"/>
              </a:ext>
            </a:extLst>
          </p:cNvPr>
          <p:cNvGrpSpPr/>
          <p:nvPr/>
        </p:nvGrpSpPr>
        <p:grpSpPr>
          <a:xfrm>
            <a:off x="2768549" y="2148288"/>
            <a:ext cx="1076632" cy="369332"/>
            <a:chOff x="4968362" y="2079211"/>
            <a:chExt cx="1076632" cy="369332"/>
          </a:xfrm>
        </p:grpSpPr>
        <p:cxnSp>
          <p:nvCxnSpPr>
            <p:cNvPr id="11" name="Straight Arrow Connector 10">
              <a:extLst>
                <a:ext uri="{FF2B5EF4-FFF2-40B4-BE49-F238E27FC236}">
                  <a16:creationId xmlns:a16="http://schemas.microsoft.com/office/drawing/2014/main" id="{D8D5567C-DE96-41C5-B815-23B7E8CE0B8E}"/>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5435032-6C61-4E7C-AA71-4AE38777C33D}"/>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3" name="Group 12">
            <a:extLst>
              <a:ext uri="{FF2B5EF4-FFF2-40B4-BE49-F238E27FC236}">
                <a16:creationId xmlns:a16="http://schemas.microsoft.com/office/drawing/2014/main" id="{EC0529C4-3E01-4114-8897-885BAD48063E}"/>
              </a:ext>
            </a:extLst>
          </p:cNvPr>
          <p:cNvGrpSpPr/>
          <p:nvPr/>
        </p:nvGrpSpPr>
        <p:grpSpPr>
          <a:xfrm>
            <a:off x="2202717" y="4540889"/>
            <a:ext cx="1076632" cy="369332"/>
            <a:chOff x="4704120" y="2356972"/>
            <a:chExt cx="1076632" cy="369332"/>
          </a:xfrm>
        </p:grpSpPr>
        <p:cxnSp>
          <p:nvCxnSpPr>
            <p:cNvPr id="14" name="Straight Arrow Connector 13">
              <a:extLst>
                <a:ext uri="{FF2B5EF4-FFF2-40B4-BE49-F238E27FC236}">
                  <a16:creationId xmlns:a16="http://schemas.microsoft.com/office/drawing/2014/main" id="{9F4FA258-2C90-465E-BB6A-4DBB3C1BF36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E969FFB-9FA9-4EDC-A3DD-FD68678156D3}"/>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6" name="Group 15">
            <a:extLst>
              <a:ext uri="{FF2B5EF4-FFF2-40B4-BE49-F238E27FC236}">
                <a16:creationId xmlns:a16="http://schemas.microsoft.com/office/drawing/2014/main" id="{0B7EA806-F52C-4212-B392-B36A2C86ADD7}"/>
              </a:ext>
            </a:extLst>
          </p:cNvPr>
          <p:cNvGrpSpPr/>
          <p:nvPr/>
        </p:nvGrpSpPr>
        <p:grpSpPr>
          <a:xfrm>
            <a:off x="2990590" y="4690053"/>
            <a:ext cx="1068643" cy="369332"/>
            <a:chOff x="3647644" y="4910075"/>
            <a:chExt cx="1068643" cy="369332"/>
          </a:xfrm>
        </p:grpSpPr>
        <p:sp>
          <p:nvSpPr>
            <p:cNvPr id="17" name="TextBox 16">
              <a:extLst>
                <a:ext uri="{FF2B5EF4-FFF2-40B4-BE49-F238E27FC236}">
                  <a16:creationId xmlns:a16="http://schemas.microsoft.com/office/drawing/2014/main" id="{3363FD3D-F9C0-4C4A-B42A-0082586693CF}"/>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8" name="Straight Arrow Connector 17">
              <a:extLst>
                <a:ext uri="{FF2B5EF4-FFF2-40B4-BE49-F238E27FC236}">
                  <a16:creationId xmlns:a16="http://schemas.microsoft.com/office/drawing/2014/main" id="{8E2F69F0-9381-4022-8267-345AED736588}"/>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CEECD91-2DD2-4B3A-9BCF-152C847A8FAB}"/>
                  </a:ext>
                </a:extLst>
              </p:cNvPr>
              <p:cNvSpPr txBox="1"/>
              <p:nvPr/>
            </p:nvSpPr>
            <p:spPr>
              <a:xfrm>
                <a:off x="6215710" y="1467957"/>
                <a:ext cx="1596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B050"/>
                          </a:solidFill>
                          <a:latin typeface="Cambria Math" panose="02040503050406030204" pitchFamily="18" charset="0"/>
                        </a:rPr>
                        <m:t>𝑨</m:t>
                      </m:r>
                      <m:r>
                        <a:rPr lang="en-US" b="0" i="1" smtClean="0">
                          <a:solidFill>
                            <a:srgbClr val="00B050"/>
                          </a:solidFill>
                          <a:latin typeface="Cambria Math" panose="02040503050406030204" pitchFamily="18" charset="0"/>
                          <a:ea typeface="Cambria Math" panose="02040503050406030204" pitchFamily="18" charset="0"/>
                        </a:rPr>
                        <m:t>⋅</m:t>
                      </m:r>
                      <m:r>
                        <a:rPr lang="en-US" b="1" i="1" smtClean="0">
                          <a:solidFill>
                            <a:schemeClr val="tx1"/>
                          </a:solidFill>
                          <a:latin typeface="Cambria Math" panose="02040503050406030204" pitchFamily="18" charset="0"/>
                        </a:rPr>
                        <m:t>𝒗</m:t>
                      </m:r>
                      <m:r>
                        <a:rPr lang="en-US" b="0" i="1" smtClean="0">
                          <a:latin typeface="Cambria Math" panose="02040503050406030204" pitchFamily="18" charset="0"/>
                        </a:rPr>
                        <m:t>=</m:t>
                      </m:r>
                      <m:r>
                        <a:rPr lang="en-US" b="0" i="1" smtClean="0">
                          <a:solidFill>
                            <a:srgbClr val="0070C0"/>
                          </a:solidFill>
                          <a:latin typeface="Cambria Math" panose="02040503050406030204" pitchFamily="18" charset="0"/>
                          <a:ea typeface="Cambria Math" panose="02040503050406030204" pitchFamily="18" charset="0"/>
                        </a:rPr>
                        <m:t>𝜆</m:t>
                      </m:r>
                      <m:r>
                        <a:rPr lang="en-US" b="0" i="1" smtClean="0">
                          <a:solidFill>
                            <a:srgbClr val="0070C0"/>
                          </a:solidFill>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𝒗</m:t>
                      </m:r>
                    </m:oMath>
                  </m:oMathPara>
                </a14:m>
                <a:endParaRPr lang="en-US" b="1" dirty="0"/>
              </a:p>
            </p:txBody>
          </p:sp>
        </mc:Choice>
        <mc:Fallback xmlns="">
          <p:sp>
            <p:nvSpPr>
              <p:cNvPr id="19" name="TextBox 18">
                <a:extLst>
                  <a:ext uri="{FF2B5EF4-FFF2-40B4-BE49-F238E27FC236}">
                    <a16:creationId xmlns:a16="http://schemas.microsoft.com/office/drawing/2014/main" id="{DCEECD91-2DD2-4B3A-9BCF-152C847A8FAB}"/>
                  </a:ext>
                </a:extLst>
              </p:cNvPr>
              <p:cNvSpPr txBox="1">
                <a:spLocks noRot="1" noChangeAspect="1" noMove="1" noResize="1" noEditPoints="1" noAdjustHandles="1" noChangeArrowheads="1" noChangeShapeType="1" noTextEdit="1"/>
              </p:cNvSpPr>
              <p:nvPr/>
            </p:nvSpPr>
            <p:spPr>
              <a:xfrm>
                <a:off x="6215710" y="1467957"/>
                <a:ext cx="1596325" cy="369332"/>
              </a:xfrm>
              <a:prstGeom prst="rect">
                <a:avLst/>
              </a:prstGeom>
              <a:blipFill>
                <a:blip r:embed="rId5"/>
                <a:stretch>
                  <a:fillRect/>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0CEAE690-1B7E-490A-8104-A7CD7F4E699E}"/>
              </a:ext>
            </a:extLst>
          </p:cNvPr>
          <p:cNvSpPr/>
          <p:nvPr/>
        </p:nvSpPr>
        <p:spPr>
          <a:xfrm>
            <a:off x="385349" y="1697074"/>
            <a:ext cx="3910754" cy="2821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515F5586-32D4-4B92-8A4B-64D8988E0A04}"/>
              </a:ext>
            </a:extLst>
          </p:cNvPr>
          <p:cNvGrpSpPr/>
          <p:nvPr/>
        </p:nvGrpSpPr>
        <p:grpSpPr>
          <a:xfrm>
            <a:off x="3894721" y="5963370"/>
            <a:ext cx="1064340" cy="369332"/>
            <a:chOff x="3647644" y="5421073"/>
            <a:chExt cx="1064340" cy="369332"/>
          </a:xfrm>
        </p:grpSpPr>
        <p:sp>
          <p:nvSpPr>
            <p:cNvPr id="24" name="TextBox 23">
              <a:extLst>
                <a:ext uri="{FF2B5EF4-FFF2-40B4-BE49-F238E27FC236}">
                  <a16:creationId xmlns:a16="http://schemas.microsoft.com/office/drawing/2014/main" id="{2B0A6C0B-4EB3-4DC6-9C33-464225D03E17}"/>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5" name="Straight Arrow Connector 24">
              <a:extLst>
                <a:ext uri="{FF2B5EF4-FFF2-40B4-BE49-F238E27FC236}">
                  <a16:creationId xmlns:a16="http://schemas.microsoft.com/office/drawing/2014/main" id="{C2D84BF3-12D7-49CB-A176-C3CF4AACB823}"/>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EAA9F738-BB44-1E05-FB7F-E309686B7E24}"/>
              </a:ext>
            </a:extLst>
          </p:cNvPr>
          <p:cNvPicPr>
            <a:picLocks noChangeAspect="1"/>
          </p:cNvPicPr>
          <p:nvPr/>
        </p:nvPicPr>
        <p:blipFill>
          <a:blip r:embed="rId6"/>
          <a:stretch>
            <a:fillRect/>
          </a:stretch>
        </p:blipFill>
        <p:spPr>
          <a:xfrm>
            <a:off x="3852764" y="2376573"/>
            <a:ext cx="4969016" cy="2163592"/>
          </a:xfrm>
          <a:prstGeom prst="rect">
            <a:avLst/>
          </a:prstGeom>
          <a:ln>
            <a:solidFill>
              <a:schemeClr val="tx1"/>
            </a:solidFill>
          </a:ln>
        </p:spPr>
      </p:pic>
      <p:sp>
        <p:nvSpPr>
          <p:cNvPr id="26" name="TextBox 25">
            <a:extLst>
              <a:ext uri="{FF2B5EF4-FFF2-40B4-BE49-F238E27FC236}">
                <a16:creationId xmlns:a16="http://schemas.microsoft.com/office/drawing/2014/main" id="{F3BC7C5A-3EE5-4D0F-99AE-1E743D80D770}"/>
              </a:ext>
            </a:extLst>
          </p:cNvPr>
          <p:cNvSpPr txBox="1"/>
          <p:nvPr/>
        </p:nvSpPr>
        <p:spPr>
          <a:xfrm>
            <a:off x="5604363" y="5059385"/>
            <a:ext cx="3174593" cy="1200329"/>
          </a:xfrm>
          <a:prstGeom prst="rect">
            <a:avLst/>
          </a:prstGeom>
          <a:noFill/>
        </p:spPr>
        <p:txBody>
          <a:bodyPr wrap="square" rtlCol="0">
            <a:spAutoFit/>
          </a:bodyPr>
          <a:lstStyle/>
          <a:p>
            <a:pPr algn="ctr"/>
            <a:r>
              <a:rPr lang="en-US" dirty="0">
                <a:solidFill>
                  <a:srgbClr val="7030A0"/>
                </a:solidFill>
              </a:rPr>
              <a:t>Using </a:t>
            </a:r>
            <a:r>
              <a:rPr lang="en-US" b="1" dirty="0">
                <a:solidFill>
                  <a:srgbClr val="7030A0"/>
                </a:solidFill>
              </a:rPr>
              <a:t>.all()</a:t>
            </a:r>
            <a:r>
              <a:rPr lang="en-US" dirty="0">
                <a:solidFill>
                  <a:srgbClr val="7030A0"/>
                </a:solidFill>
              </a:rPr>
              <a:t> allow us to verify the equality across </a:t>
            </a:r>
            <a:r>
              <a:rPr lang="en-US" u="sng" dirty="0">
                <a:solidFill>
                  <a:srgbClr val="7030A0"/>
                </a:solidFill>
              </a:rPr>
              <a:t>all</a:t>
            </a:r>
            <a:r>
              <a:rPr lang="en-US" dirty="0">
                <a:solidFill>
                  <a:srgbClr val="7030A0"/>
                </a:solidFill>
              </a:rPr>
              <a:t> </a:t>
            </a:r>
            <a:r>
              <a:rPr lang="en-US" i="1" dirty="0">
                <a:solidFill>
                  <a:srgbClr val="7030A0"/>
                </a:solidFill>
              </a:rPr>
              <a:t>three</a:t>
            </a:r>
            <a:r>
              <a:rPr lang="en-US" dirty="0">
                <a:solidFill>
                  <a:srgbClr val="7030A0"/>
                </a:solidFill>
              </a:rPr>
              <a:t> components of the 2</a:t>
            </a:r>
            <a:r>
              <a:rPr lang="en-US" baseline="30000" dirty="0">
                <a:solidFill>
                  <a:srgbClr val="7030A0"/>
                </a:solidFill>
              </a:rPr>
              <a:t>nd</a:t>
            </a:r>
            <a:r>
              <a:rPr lang="en-US" dirty="0">
                <a:solidFill>
                  <a:srgbClr val="7030A0"/>
                </a:solidFill>
              </a:rPr>
              <a:t> eigenvector</a:t>
            </a:r>
          </a:p>
        </p:txBody>
      </p:sp>
      <p:sp>
        <p:nvSpPr>
          <p:cNvPr id="27" name="Rectangle 26">
            <a:extLst>
              <a:ext uri="{FF2B5EF4-FFF2-40B4-BE49-F238E27FC236}">
                <a16:creationId xmlns:a16="http://schemas.microsoft.com/office/drawing/2014/main" id="{8D243674-60BE-4D7F-B33F-9178D7C4AD11}"/>
              </a:ext>
            </a:extLst>
          </p:cNvPr>
          <p:cNvSpPr/>
          <p:nvPr/>
        </p:nvSpPr>
        <p:spPr>
          <a:xfrm>
            <a:off x="244227" y="4085789"/>
            <a:ext cx="3026023" cy="1582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B5894BA-F21D-4175-9B6E-09894C3FD292}"/>
              </a:ext>
            </a:extLst>
          </p:cNvPr>
          <p:cNvSpPr/>
          <p:nvPr/>
        </p:nvSpPr>
        <p:spPr>
          <a:xfrm>
            <a:off x="6400801" y="2407637"/>
            <a:ext cx="1079938" cy="540516"/>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11D02D5-D4E6-401A-9B81-63DCD3704D4F}"/>
              </a:ext>
            </a:extLst>
          </p:cNvPr>
          <p:cNvSpPr/>
          <p:nvPr/>
        </p:nvSpPr>
        <p:spPr>
          <a:xfrm>
            <a:off x="4161541" y="3265676"/>
            <a:ext cx="2885645" cy="220717"/>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Connector: Elbow 34">
            <a:extLst>
              <a:ext uri="{FF2B5EF4-FFF2-40B4-BE49-F238E27FC236}">
                <a16:creationId xmlns:a16="http://schemas.microsoft.com/office/drawing/2014/main" id="{F6E910CA-5791-4CCC-B2E7-287BDA57E69C}"/>
              </a:ext>
            </a:extLst>
          </p:cNvPr>
          <p:cNvCxnSpPr>
            <a:cxnSpLocks/>
            <a:stCxn id="32" idx="2"/>
            <a:endCxn id="33" idx="3"/>
          </p:cNvCxnSpPr>
          <p:nvPr/>
        </p:nvCxnSpPr>
        <p:spPr>
          <a:xfrm rot="16200000" flipH="1">
            <a:off x="6780037" y="3108886"/>
            <a:ext cx="427882" cy="106416"/>
          </a:xfrm>
          <a:prstGeom prst="bentConnector4">
            <a:avLst>
              <a:gd name="adj1" fmla="val 37104"/>
              <a:gd name="adj2" fmla="val 500007"/>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E0D9D6D-74C9-48B2-83B4-B34C610796CB}"/>
              </a:ext>
            </a:extLst>
          </p:cNvPr>
          <p:cNvSpPr/>
          <p:nvPr/>
        </p:nvSpPr>
        <p:spPr>
          <a:xfrm>
            <a:off x="3853011" y="4323316"/>
            <a:ext cx="1491055" cy="194420"/>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7C9E8D-9D95-B1D2-1083-19ACB8E4242C}"/>
              </a:ext>
            </a:extLst>
          </p:cNvPr>
          <p:cNvSpPr txBox="1"/>
          <p:nvPr/>
        </p:nvSpPr>
        <p:spPr>
          <a:xfrm>
            <a:off x="6459672" y="1184225"/>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31" name="TextBox 30">
            <a:extLst>
              <a:ext uri="{FF2B5EF4-FFF2-40B4-BE49-F238E27FC236}">
                <a16:creationId xmlns:a16="http://schemas.microsoft.com/office/drawing/2014/main" id="{9FBCAA02-6468-FB27-B5E1-8A6CD32D3B25}"/>
              </a:ext>
            </a:extLst>
          </p:cNvPr>
          <p:cNvSpPr txBox="1"/>
          <p:nvPr/>
        </p:nvSpPr>
        <p:spPr>
          <a:xfrm>
            <a:off x="7157423" y="1184225"/>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grpSp>
        <p:nvGrpSpPr>
          <p:cNvPr id="34" name="Group 33">
            <a:extLst>
              <a:ext uri="{FF2B5EF4-FFF2-40B4-BE49-F238E27FC236}">
                <a16:creationId xmlns:a16="http://schemas.microsoft.com/office/drawing/2014/main" id="{9342CBF2-E59D-6751-2024-EB6AB1D96FDF}"/>
              </a:ext>
            </a:extLst>
          </p:cNvPr>
          <p:cNvGrpSpPr/>
          <p:nvPr/>
        </p:nvGrpSpPr>
        <p:grpSpPr>
          <a:xfrm>
            <a:off x="7835304" y="3716457"/>
            <a:ext cx="1076632" cy="369332"/>
            <a:chOff x="4704120" y="2356972"/>
            <a:chExt cx="1076632" cy="369332"/>
          </a:xfrm>
        </p:grpSpPr>
        <p:cxnSp>
          <p:nvCxnSpPr>
            <p:cNvPr id="36" name="Straight Arrow Connector 35">
              <a:extLst>
                <a:ext uri="{FF2B5EF4-FFF2-40B4-BE49-F238E27FC236}">
                  <a16:creationId xmlns:a16="http://schemas.microsoft.com/office/drawing/2014/main" id="{26B62CFE-625F-6F21-AD92-2A55866A01A4}"/>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7A9E29D-D763-BD28-D6FF-E4730C83811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8" name="Group 37">
            <a:extLst>
              <a:ext uri="{FF2B5EF4-FFF2-40B4-BE49-F238E27FC236}">
                <a16:creationId xmlns:a16="http://schemas.microsoft.com/office/drawing/2014/main" id="{F8E3C451-3729-53A2-BF95-3B2BFA7C07F5}"/>
              </a:ext>
            </a:extLst>
          </p:cNvPr>
          <p:cNvGrpSpPr/>
          <p:nvPr/>
        </p:nvGrpSpPr>
        <p:grpSpPr>
          <a:xfrm>
            <a:off x="7842862" y="3966947"/>
            <a:ext cx="1068643" cy="369332"/>
            <a:chOff x="3647644" y="4910075"/>
            <a:chExt cx="1068643" cy="369332"/>
          </a:xfrm>
        </p:grpSpPr>
        <p:sp>
          <p:nvSpPr>
            <p:cNvPr id="39" name="TextBox 38">
              <a:extLst>
                <a:ext uri="{FF2B5EF4-FFF2-40B4-BE49-F238E27FC236}">
                  <a16:creationId xmlns:a16="http://schemas.microsoft.com/office/drawing/2014/main" id="{4BFB378B-E07B-CEC9-7341-BC29155C2337}"/>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0" name="Straight Arrow Connector 39">
              <a:extLst>
                <a:ext uri="{FF2B5EF4-FFF2-40B4-BE49-F238E27FC236}">
                  <a16:creationId xmlns:a16="http://schemas.microsoft.com/office/drawing/2014/main" id="{8AE934FB-3FA4-DF15-0CB6-367888A8836B}"/>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9736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barn(inVertical)">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up)">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barn(inVertical)">
                                      <p:cBhvr>
                                        <p:cTn id="25" dur="500"/>
                                        <p:tgtEl>
                                          <p:spTgt spid="27"/>
                                        </p:tgtEl>
                                      </p:cBhvr>
                                    </p:animEffect>
                                  </p:childTnLst>
                                </p:cTn>
                              </p:par>
                            </p:childTnLst>
                          </p:cTn>
                        </p:par>
                        <p:par>
                          <p:cTn id="26" fill="hold">
                            <p:stCondLst>
                              <p:cond delay="500"/>
                            </p:stCondLst>
                            <p:childTnLst>
                              <p:par>
                                <p:cTn id="27" presetID="16" presetClass="entr" presetSubtype="21" fill="hold" grpId="0"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barn(inVertical)">
                                      <p:cBhvr>
                                        <p:cTn id="29" dur="500"/>
                                        <p:tgtEl>
                                          <p:spTgt spid="32"/>
                                        </p:tgtEl>
                                      </p:cBhvr>
                                    </p:animEffect>
                                  </p:childTnLst>
                                </p:cTn>
                              </p:par>
                            </p:childTnLst>
                          </p:cTn>
                        </p:par>
                        <p:par>
                          <p:cTn id="30" fill="hold">
                            <p:stCondLst>
                              <p:cond delay="1000"/>
                            </p:stCondLst>
                            <p:childTnLst>
                              <p:par>
                                <p:cTn id="31" presetID="22" presetClass="entr" presetSubtype="1" fill="hold" nodeType="after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up)">
                                      <p:cBhvr>
                                        <p:cTn id="33" dur="500"/>
                                        <p:tgtEl>
                                          <p:spTgt spid="35"/>
                                        </p:tgtEl>
                                      </p:cBhvr>
                                    </p:animEffect>
                                  </p:childTnLst>
                                </p:cTn>
                              </p:par>
                            </p:childTnLst>
                          </p:cTn>
                        </p:par>
                        <p:par>
                          <p:cTn id="34" fill="hold">
                            <p:stCondLst>
                              <p:cond delay="1500"/>
                            </p:stCondLst>
                            <p:childTnLst>
                              <p:par>
                                <p:cTn id="35" presetID="16" presetClass="entr" presetSubtype="21" fill="hold" grpId="0" nodeType="after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barn(inVertical)">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right)">
                                      <p:cBhvr>
                                        <p:cTn id="42" dur="500"/>
                                        <p:tgtEl>
                                          <p:spTgt spid="13"/>
                                        </p:tgtEl>
                                      </p:cBhvr>
                                    </p:animEffect>
                                  </p:childTnLst>
                                </p:cTn>
                              </p:par>
                            </p:childTnLst>
                          </p:cTn>
                        </p:par>
                        <p:par>
                          <p:cTn id="43" fill="hold">
                            <p:stCondLst>
                              <p:cond delay="500"/>
                            </p:stCondLst>
                            <p:childTnLst>
                              <p:par>
                                <p:cTn id="44" presetID="22" presetClass="entr" presetSubtype="2" fill="hold" nodeType="after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wipe(right)">
                                      <p:cBhvr>
                                        <p:cTn id="46" dur="500"/>
                                        <p:tgtEl>
                                          <p:spTgt spid="3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right)">
                                      <p:cBhvr>
                                        <p:cTn id="51" dur="500"/>
                                        <p:tgtEl>
                                          <p:spTgt spid="16"/>
                                        </p:tgtEl>
                                      </p:cBhvr>
                                    </p:animEffect>
                                  </p:childTnLst>
                                </p:cTn>
                              </p:par>
                            </p:childTnLst>
                          </p:cTn>
                        </p:par>
                        <p:par>
                          <p:cTn id="52" fill="hold">
                            <p:stCondLst>
                              <p:cond delay="500"/>
                            </p:stCondLst>
                            <p:childTnLst>
                              <p:par>
                                <p:cTn id="53" presetID="22" presetClass="entr" presetSubtype="2" fill="hold" nodeType="after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wipe(right)">
                                      <p:cBhvr>
                                        <p:cTn id="55" dur="500"/>
                                        <p:tgtEl>
                                          <p:spTgt spid="3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nodeType="click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wipe(right)">
                                      <p:cBhvr>
                                        <p:cTn id="60" dur="500"/>
                                        <p:tgtEl>
                                          <p:spTgt spid="23"/>
                                        </p:tgtEl>
                                      </p:cBhvr>
                                    </p:animEffect>
                                  </p:childTnLst>
                                </p:cTn>
                              </p:par>
                            </p:childTnLst>
                          </p:cTn>
                        </p:par>
                        <p:par>
                          <p:cTn id="61" fill="hold">
                            <p:stCondLst>
                              <p:cond delay="500"/>
                            </p:stCondLst>
                            <p:childTnLst>
                              <p:par>
                                <p:cTn id="62" presetID="2" presetClass="entr" presetSubtype="4" fill="hold" grpId="0" nodeType="afterEffect">
                                  <p:stCondLst>
                                    <p:cond delay="0"/>
                                  </p:stCondLst>
                                  <p:childTnLst>
                                    <p:set>
                                      <p:cBhvr>
                                        <p:cTn id="63" dur="1" fill="hold">
                                          <p:stCondLst>
                                            <p:cond delay="0"/>
                                          </p:stCondLst>
                                        </p:cTn>
                                        <p:tgtEl>
                                          <p:spTgt spid="26"/>
                                        </p:tgtEl>
                                        <p:attrNameLst>
                                          <p:attrName>style.visibility</p:attrName>
                                        </p:attrNameLst>
                                      </p:cBhvr>
                                      <p:to>
                                        <p:strVal val="visible"/>
                                      </p:to>
                                    </p:set>
                                    <p:anim calcmode="lin" valueType="num">
                                      <p:cBhvr additive="base">
                                        <p:cTn id="64" dur="500" fill="hold"/>
                                        <p:tgtEl>
                                          <p:spTgt spid="26"/>
                                        </p:tgtEl>
                                        <p:attrNameLst>
                                          <p:attrName>ppt_x</p:attrName>
                                        </p:attrNameLst>
                                      </p:cBhvr>
                                      <p:tavLst>
                                        <p:tav tm="0">
                                          <p:val>
                                            <p:strVal val="#ppt_x"/>
                                          </p:val>
                                        </p:tav>
                                        <p:tav tm="100000">
                                          <p:val>
                                            <p:strVal val="#ppt_x"/>
                                          </p:val>
                                        </p:tav>
                                      </p:tavLst>
                                    </p:anim>
                                    <p:anim calcmode="lin" valueType="num">
                                      <p:cBhvr additive="base">
                                        <p:cTn id="65" dur="500" fill="hold"/>
                                        <p:tgtEl>
                                          <p:spTgt spid="26"/>
                                        </p:tgtEl>
                                        <p:attrNameLst>
                                          <p:attrName>ppt_y</p:attrName>
                                        </p:attrNameLst>
                                      </p:cBhvr>
                                      <p:tavLst>
                                        <p:tav tm="0">
                                          <p:val>
                                            <p:strVal val="1+#ppt_h/2"/>
                                          </p:val>
                                        </p:tav>
                                        <p:tav tm="100000">
                                          <p:val>
                                            <p:strVal val="#ppt_y"/>
                                          </p:val>
                                        </p:tav>
                                      </p:tavLst>
                                    </p:anim>
                                  </p:childTnLst>
                                </p:cTn>
                              </p:par>
                            </p:childTnLst>
                          </p:cTn>
                        </p:par>
                        <p:par>
                          <p:cTn id="66" fill="hold">
                            <p:stCondLst>
                              <p:cond delay="1000"/>
                            </p:stCondLst>
                            <p:childTnLst>
                              <p:par>
                                <p:cTn id="67" presetID="53" presetClass="entr" presetSubtype="16" fill="hold" grpId="0" nodeType="afterEffect">
                                  <p:stCondLst>
                                    <p:cond delay="0"/>
                                  </p:stCondLst>
                                  <p:childTnLst>
                                    <p:set>
                                      <p:cBhvr>
                                        <p:cTn id="68" dur="1" fill="hold">
                                          <p:stCondLst>
                                            <p:cond delay="0"/>
                                          </p:stCondLst>
                                        </p:cTn>
                                        <p:tgtEl>
                                          <p:spTgt spid="21"/>
                                        </p:tgtEl>
                                        <p:attrNameLst>
                                          <p:attrName>style.visibility</p:attrName>
                                        </p:attrNameLst>
                                      </p:cBhvr>
                                      <p:to>
                                        <p:strVal val="visible"/>
                                      </p:to>
                                    </p:set>
                                    <p:anim calcmode="lin" valueType="num">
                                      <p:cBhvr>
                                        <p:cTn id="69" dur="500" fill="hold"/>
                                        <p:tgtEl>
                                          <p:spTgt spid="21"/>
                                        </p:tgtEl>
                                        <p:attrNameLst>
                                          <p:attrName>ppt_w</p:attrName>
                                        </p:attrNameLst>
                                      </p:cBhvr>
                                      <p:tavLst>
                                        <p:tav tm="0">
                                          <p:val>
                                            <p:fltVal val="0"/>
                                          </p:val>
                                        </p:tav>
                                        <p:tav tm="100000">
                                          <p:val>
                                            <p:strVal val="#ppt_w"/>
                                          </p:val>
                                        </p:tav>
                                      </p:tavLst>
                                    </p:anim>
                                    <p:anim calcmode="lin" valueType="num">
                                      <p:cBhvr>
                                        <p:cTn id="70" dur="500" fill="hold"/>
                                        <p:tgtEl>
                                          <p:spTgt spid="21"/>
                                        </p:tgtEl>
                                        <p:attrNameLst>
                                          <p:attrName>ppt_h</p:attrName>
                                        </p:attrNameLst>
                                      </p:cBhvr>
                                      <p:tavLst>
                                        <p:tav tm="0">
                                          <p:val>
                                            <p:fltVal val="0"/>
                                          </p:val>
                                        </p:tav>
                                        <p:tav tm="100000">
                                          <p:val>
                                            <p:strVal val="#ppt_h"/>
                                          </p:val>
                                        </p:tav>
                                      </p:tavLst>
                                    </p:anim>
                                    <p:animEffect transition="in" filter="fade">
                                      <p:cBhvr>
                                        <p:cTn id="7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6" grpId="0"/>
      <p:bldP spid="27" grpId="0" animBg="1"/>
      <p:bldP spid="32" grpId="0" animBg="1"/>
      <p:bldP spid="33" grpId="0" animBg="1"/>
      <p:bldP spid="21"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4E8EAF-0117-3658-4798-3C48E7FC057C}"/>
              </a:ext>
            </a:extLst>
          </p:cNvPr>
          <p:cNvPicPr>
            <a:picLocks noChangeAspect="1"/>
          </p:cNvPicPr>
          <p:nvPr/>
        </p:nvPicPr>
        <p:blipFill>
          <a:blip r:embed="rId3"/>
          <a:stretch>
            <a:fillRect/>
          </a:stretch>
        </p:blipFill>
        <p:spPr>
          <a:xfrm>
            <a:off x="2224533" y="4104303"/>
            <a:ext cx="6546719" cy="1103455"/>
          </a:xfrm>
          <a:prstGeom prst="rect">
            <a:avLst/>
          </a:prstGeom>
          <a:ln>
            <a:solidFill>
              <a:schemeClr val="tx1"/>
            </a:solidFill>
          </a:ln>
        </p:spPr>
      </p:pic>
      <p:pic>
        <p:nvPicPr>
          <p:cNvPr id="3" name="Picture 2">
            <a:extLst>
              <a:ext uri="{FF2B5EF4-FFF2-40B4-BE49-F238E27FC236}">
                <a16:creationId xmlns:a16="http://schemas.microsoft.com/office/drawing/2014/main" id="{7735CE4F-2D96-42F9-9E9C-DC26BB0F58EF}"/>
              </a:ext>
            </a:extLst>
          </p:cNvPr>
          <p:cNvPicPr>
            <a:picLocks noChangeAspect="1"/>
          </p:cNvPicPr>
          <p:nvPr/>
        </p:nvPicPr>
        <p:blipFill>
          <a:blip r:embed="rId4"/>
          <a:stretch>
            <a:fillRect/>
          </a:stretch>
        </p:blipFill>
        <p:spPr>
          <a:xfrm>
            <a:off x="239464" y="1650242"/>
            <a:ext cx="5085714" cy="1961905"/>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92</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3 – eigenvalues.ipynb</a:t>
            </a:r>
          </a:p>
        </p:txBody>
      </p:sp>
      <p:grpSp>
        <p:nvGrpSpPr>
          <p:cNvPr id="10" name="Group 9">
            <a:extLst>
              <a:ext uri="{FF2B5EF4-FFF2-40B4-BE49-F238E27FC236}">
                <a16:creationId xmlns:a16="http://schemas.microsoft.com/office/drawing/2014/main" id="{A90D8DBA-6F5B-4DFE-BD08-64590547A6AD}"/>
              </a:ext>
            </a:extLst>
          </p:cNvPr>
          <p:cNvGrpSpPr/>
          <p:nvPr/>
        </p:nvGrpSpPr>
        <p:grpSpPr>
          <a:xfrm>
            <a:off x="2821641" y="1863391"/>
            <a:ext cx="1076632" cy="369332"/>
            <a:chOff x="4968362" y="2079211"/>
            <a:chExt cx="1076632" cy="369332"/>
          </a:xfrm>
        </p:grpSpPr>
        <p:cxnSp>
          <p:nvCxnSpPr>
            <p:cNvPr id="11" name="Straight Arrow Connector 10">
              <a:extLst>
                <a:ext uri="{FF2B5EF4-FFF2-40B4-BE49-F238E27FC236}">
                  <a16:creationId xmlns:a16="http://schemas.microsoft.com/office/drawing/2014/main" id="{D8D5567C-DE96-41C5-B815-23B7E8CE0B8E}"/>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5435032-6C61-4E7C-AA71-4AE38777C33D}"/>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22" name="Rectangle 21">
            <a:extLst>
              <a:ext uri="{FF2B5EF4-FFF2-40B4-BE49-F238E27FC236}">
                <a16:creationId xmlns:a16="http://schemas.microsoft.com/office/drawing/2014/main" id="{0CEAE690-1B7E-490A-8104-A7CD7F4E699E}"/>
              </a:ext>
            </a:extLst>
          </p:cNvPr>
          <p:cNvSpPr/>
          <p:nvPr/>
        </p:nvSpPr>
        <p:spPr>
          <a:xfrm>
            <a:off x="913493" y="1673426"/>
            <a:ext cx="2793051" cy="2057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D0D8CDD-D401-41D1-BAC3-984D2EDA9B48}"/>
                  </a:ext>
                </a:extLst>
              </p:cNvPr>
              <p:cNvSpPr txBox="1"/>
              <p:nvPr/>
            </p:nvSpPr>
            <p:spPr>
              <a:xfrm>
                <a:off x="709448" y="4284145"/>
                <a:ext cx="1346331" cy="5611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n>
                            <a:solidFill>
                              <a:srgbClr val="0070C0"/>
                            </a:solidFill>
                          </a:ln>
                          <a:solidFill>
                            <a:srgbClr val="0070C0"/>
                          </a:solidFill>
                          <a:latin typeface="Cambria Math" panose="02040503050406030204" pitchFamily="18" charset="0"/>
                        </a:rPr>
                        <m:t>𝐵</m:t>
                      </m:r>
                      <m:r>
                        <a:rPr lang="en-US" b="0" i="1" smtClean="0">
                          <a:ln>
                            <a:solidFill>
                              <a:srgbClr val="0070C0"/>
                            </a:solidFill>
                          </a:ln>
                          <a:solidFill>
                            <a:srgbClr val="0070C0"/>
                          </a:solidFill>
                          <a:latin typeface="Cambria Math" panose="02040503050406030204" pitchFamily="18" charset="0"/>
                        </a:rPr>
                        <m:t>=</m:t>
                      </m:r>
                      <m:sSup>
                        <m:sSupPr>
                          <m:ctrlPr>
                            <a:rPr lang="en-US" b="0" i="1" smtClean="0">
                              <a:ln>
                                <a:solidFill>
                                  <a:srgbClr val="0070C0"/>
                                </a:solidFill>
                              </a:ln>
                              <a:solidFill>
                                <a:srgbClr val="0070C0"/>
                              </a:solidFill>
                              <a:latin typeface="Cambria Math" panose="02040503050406030204" pitchFamily="18" charset="0"/>
                            </a:rPr>
                          </m:ctrlPr>
                        </m:sSupPr>
                        <m:e>
                          <m:r>
                            <a:rPr lang="en-US" b="0" i="1" smtClean="0">
                              <a:ln>
                                <a:solidFill>
                                  <a:srgbClr val="0070C0"/>
                                </a:solidFill>
                              </a:ln>
                              <a:solidFill>
                                <a:srgbClr val="0070C0"/>
                              </a:solidFill>
                              <a:latin typeface="Cambria Math" panose="02040503050406030204" pitchFamily="18" charset="0"/>
                            </a:rPr>
                            <m:t>𝐵</m:t>
                          </m:r>
                        </m:e>
                        <m:sup>
                          <m:r>
                            <a:rPr lang="en-US" b="0" i="1" smtClean="0">
                              <a:ln>
                                <a:solidFill>
                                  <a:srgbClr val="0070C0"/>
                                </a:solidFill>
                              </a:ln>
                              <a:solidFill>
                                <a:srgbClr val="0070C0"/>
                              </a:solidFill>
                              <a:latin typeface="Cambria Math" panose="02040503050406030204" pitchFamily="18" charset="0"/>
                              <a:ea typeface="Cambria Math" panose="02040503050406030204" pitchFamily="18" charset="0"/>
                            </a:rPr>
                            <m:t>†</m:t>
                          </m:r>
                        </m:sup>
                      </m:sSup>
                    </m:oMath>
                  </m:oMathPara>
                </a14:m>
                <a:endParaRPr lang="en-US" b="0" dirty="0">
                  <a:ln>
                    <a:solidFill>
                      <a:srgbClr val="0070C0"/>
                    </a:solidFill>
                  </a:ln>
                  <a:solidFill>
                    <a:srgbClr val="0070C0"/>
                  </a:solidFill>
                </a:endParaRPr>
              </a:p>
              <a:p>
                <a14:m>
                  <m:oMath xmlns:m="http://schemas.openxmlformats.org/officeDocument/2006/math">
                    <m:r>
                      <a:rPr lang="en-US" i="1" dirty="0" smtClean="0">
                        <a:ln>
                          <a:solidFill>
                            <a:srgbClr val="0070C0"/>
                          </a:solidFill>
                        </a:ln>
                        <a:solidFill>
                          <a:srgbClr val="0070C0"/>
                        </a:solidFill>
                        <a:latin typeface="Cambria Math" panose="02040503050406030204" pitchFamily="18" charset="0"/>
                      </a:rPr>
                      <m:t>𝐵</m:t>
                    </m:r>
                  </m:oMath>
                </a14:m>
                <a:r>
                  <a:rPr lang="en-US" dirty="0">
                    <a:ln>
                      <a:solidFill>
                        <a:srgbClr val="0070C0"/>
                      </a:solidFill>
                    </a:ln>
                    <a:solidFill>
                      <a:srgbClr val="0070C0"/>
                    </a:solidFill>
                  </a:rPr>
                  <a:t> is Hermitian</a:t>
                </a:r>
              </a:p>
            </p:txBody>
          </p:sp>
        </mc:Choice>
        <mc:Fallback xmlns="">
          <p:sp>
            <p:nvSpPr>
              <p:cNvPr id="28" name="TextBox 27">
                <a:extLst>
                  <a:ext uri="{FF2B5EF4-FFF2-40B4-BE49-F238E27FC236}">
                    <a16:creationId xmlns:a16="http://schemas.microsoft.com/office/drawing/2014/main" id="{9D0D8CDD-D401-41D1-BAC3-984D2EDA9B48}"/>
                  </a:ext>
                </a:extLst>
              </p:cNvPr>
              <p:cNvSpPr txBox="1">
                <a:spLocks noRot="1" noChangeAspect="1" noMove="1" noResize="1" noEditPoints="1" noAdjustHandles="1" noChangeArrowheads="1" noChangeShapeType="1" noTextEdit="1"/>
              </p:cNvSpPr>
              <p:nvPr/>
            </p:nvSpPr>
            <p:spPr>
              <a:xfrm>
                <a:off x="709448" y="4284145"/>
                <a:ext cx="1346331" cy="561116"/>
              </a:xfrm>
              <a:prstGeom prst="rect">
                <a:avLst/>
              </a:prstGeom>
              <a:blipFill>
                <a:blip r:embed="rId5"/>
                <a:stretch>
                  <a:fillRect/>
                </a:stretch>
              </a:blipFill>
            </p:spPr>
            <p:txBody>
              <a:bodyPr/>
              <a:lstStyle/>
              <a:p>
                <a:r>
                  <a:rPr lang="en-US">
                    <a:noFill/>
                  </a:rPr>
                  <a:t> </a:t>
                </a:r>
              </a:p>
            </p:txBody>
          </p:sp>
        </mc:Fallback>
      </mc:AlternateContent>
      <p:sp>
        <p:nvSpPr>
          <p:cNvPr id="34" name="Rectangle 33">
            <a:extLst>
              <a:ext uri="{FF2B5EF4-FFF2-40B4-BE49-F238E27FC236}">
                <a16:creationId xmlns:a16="http://schemas.microsoft.com/office/drawing/2014/main" id="{D3F5149A-B633-4C66-92F1-6D80BD7BBD30}"/>
              </a:ext>
            </a:extLst>
          </p:cNvPr>
          <p:cNvSpPr/>
          <p:nvPr/>
        </p:nvSpPr>
        <p:spPr>
          <a:xfrm>
            <a:off x="3917323" y="4893679"/>
            <a:ext cx="2540627" cy="300961"/>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D0BD2DB6-0E4C-4E4F-83E0-BFAEDAA04135}"/>
              </a:ext>
            </a:extLst>
          </p:cNvPr>
          <p:cNvSpPr txBox="1"/>
          <p:nvPr/>
        </p:nvSpPr>
        <p:spPr>
          <a:xfrm>
            <a:off x="5628382" y="1879157"/>
            <a:ext cx="3090483" cy="1384995"/>
          </a:xfrm>
          <a:prstGeom prst="rect">
            <a:avLst/>
          </a:prstGeom>
          <a:noFill/>
        </p:spPr>
        <p:txBody>
          <a:bodyPr wrap="square" lIns="0" tIns="0" rIns="0" bIns="0" rtlCol="0">
            <a:spAutoFit/>
          </a:bodyPr>
          <a:lstStyle/>
          <a:p>
            <a:pPr algn="ctr"/>
            <a:r>
              <a:rPr lang="en-US" dirty="0">
                <a:solidFill>
                  <a:srgbClr val="7030A0"/>
                </a:solidFill>
              </a:rPr>
              <a:t>The eigenvalues of  Hermitian operators (matrices) must </a:t>
            </a:r>
            <a:r>
              <a:rPr lang="en-US" u="sng" dirty="0">
                <a:solidFill>
                  <a:srgbClr val="7030A0"/>
                </a:solidFill>
              </a:rPr>
              <a:t>all</a:t>
            </a:r>
            <a:r>
              <a:rPr lang="en-US" dirty="0">
                <a:solidFill>
                  <a:srgbClr val="7030A0"/>
                </a:solidFill>
              </a:rPr>
              <a:t> be </a:t>
            </a:r>
            <a:r>
              <a:rPr lang="en-US" b="1" dirty="0">
                <a:solidFill>
                  <a:srgbClr val="7030A0"/>
                </a:solidFill>
              </a:rPr>
              <a:t>real</a:t>
            </a:r>
            <a:r>
              <a:rPr lang="en-US" dirty="0">
                <a:solidFill>
                  <a:srgbClr val="7030A0"/>
                </a:solidFill>
              </a:rPr>
              <a:t> because they are the only possible measurements that can be made in quantum mechanics</a:t>
            </a:r>
          </a:p>
        </p:txBody>
      </p:sp>
    </p:spTree>
    <p:extLst>
      <p:ext uri="{BB962C8B-B14F-4D97-AF65-F5344CB8AC3E}">
        <p14:creationId xmlns:p14="http://schemas.microsoft.com/office/powerpoint/2010/main" val="934929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barn(inVertical)">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500"/>
                                        <p:tgtEl>
                                          <p:spTgt spid="5"/>
                                        </p:tgtEl>
                                      </p:cBhvr>
                                    </p:animEffect>
                                  </p:childTnLst>
                                </p:cTn>
                              </p:par>
                            </p:childTnLst>
                          </p:cTn>
                        </p:par>
                        <p:par>
                          <p:cTn id="22" fill="hold">
                            <p:stCondLst>
                              <p:cond delay="500"/>
                            </p:stCondLst>
                            <p:childTnLst>
                              <p:par>
                                <p:cTn id="23" presetID="2" presetClass="entr" presetSubtype="4"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500" fill="hold"/>
                                        <p:tgtEl>
                                          <p:spTgt spid="28"/>
                                        </p:tgtEl>
                                        <p:attrNameLst>
                                          <p:attrName>ppt_x</p:attrName>
                                        </p:attrNameLst>
                                      </p:cBhvr>
                                      <p:tavLst>
                                        <p:tav tm="0">
                                          <p:val>
                                            <p:strVal val="#ppt_x"/>
                                          </p:val>
                                        </p:tav>
                                        <p:tav tm="100000">
                                          <p:val>
                                            <p:strVal val="#ppt_x"/>
                                          </p:val>
                                        </p:tav>
                                      </p:tavLst>
                                    </p:anim>
                                    <p:anim calcmode="lin" valueType="num">
                                      <p:cBhvr additive="base">
                                        <p:cTn id="26" dur="500" fill="hold"/>
                                        <p:tgtEl>
                                          <p:spTgt spid="28"/>
                                        </p:tgtEl>
                                        <p:attrNameLst>
                                          <p:attrName>ppt_y</p:attrName>
                                        </p:attrNameLst>
                                      </p:cBhvr>
                                      <p:tavLst>
                                        <p:tav tm="0">
                                          <p:val>
                                            <p:strVal val="1+#ppt_h/2"/>
                                          </p:val>
                                        </p:tav>
                                        <p:tav tm="100000">
                                          <p:val>
                                            <p:strVal val="#ppt_y"/>
                                          </p:val>
                                        </p:tav>
                                      </p:tavLst>
                                    </p:anim>
                                  </p:childTnLst>
                                </p:cTn>
                              </p:par>
                            </p:childTnLst>
                          </p:cTn>
                        </p:par>
                        <p:par>
                          <p:cTn id="27" fill="hold">
                            <p:stCondLst>
                              <p:cond delay="1000"/>
                            </p:stCondLst>
                            <p:childTnLst>
                              <p:par>
                                <p:cTn id="28" presetID="53" presetClass="entr" presetSubtype="16" fill="hold" grpId="0" nodeType="afterEffect">
                                  <p:stCondLst>
                                    <p:cond delay="0"/>
                                  </p:stCondLst>
                                  <p:childTnLst>
                                    <p:set>
                                      <p:cBhvr>
                                        <p:cTn id="29" dur="1" fill="hold">
                                          <p:stCondLst>
                                            <p:cond delay="0"/>
                                          </p:stCondLst>
                                        </p:cTn>
                                        <p:tgtEl>
                                          <p:spTgt spid="34"/>
                                        </p:tgtEl>
                                        <p:attrNameLst>
                                          <p:attrName>style.visibility</p:attrName>
                                        </p:attrNameLst>
                                      </p:cBhvr>
                                      <p:to>
                                        <p:strVal val="visible"/>
                                      </p:to>
                                    </p:set>
                                    <p:anim calcmode="lin" valueType="num">
                                      <p:cBhvr>
                                        <p:cTn id="30" dur="500" fill="hold"/>
                                        <p:tgtEl>
                                          <p:spTgt spid="34"/>
                                        </p:tgtEl>
                                        <p:attrNameLst>
                                          <p:attrName>ppt_w</p:attrName>
                                        </p:attrNameLst>
                                      </p:cBhvr>
                                      <p:tavLst>
                                        <p:tav tm="0">
                                          <p:val>
                                            <p:fltVal val="0"/>
                                          </p:val>
                                        </p:tav>
                                        <p:tav tm="100000">
                                          <p:val>
                                            <p:strVal val="#ppt_w"/>
                                          </p:val>
                                        </p:tav>
                                      </p:tavLst>
                                    </p:anim>
                                    <p:anim calcmode="lin" valueType="num">
                                      <p:cBhvr>
                                        <p:cTn id="31" dur="500" fill="hold"/>
                                        <p:tgtEl>
                                          <p:spTgt spid="34"/>
                                        </p:tgtEl>
                                        <p:attrNameLst>
                                          <p:attrName>ppt_h</p:attrName>
                                        </p:attrNameLst>
                                      </p:cBhvr>
                                      <p:tavLst>
                                        <p:tav tm="0">
                                          <p:val>
                                            <p:fltVal val="0"/>
                                          </p:val>
                                        </p:tav>
                                        <p:tav tm="100000">
                                          <p:val>
                                            <p:strVal val="#ppt_h"/>
                                          </p:val>
                                        </p:tav>
                                      </p:tavLst>
                                    </p:anim>
                                    <p:animEffect transition="in" filter="fade">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8" grpId="0"/>
      <p:bldP spid="34" grpId="0" animBg="1"/>
      <p:bldP spid="3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F176BF2-E395-6DB4-70B4-2A629C77FFBB}"/>
              </a:ext>
            </a:extLst>
          </p:cNvPr>
          <p:cNvPicPr>
            <a:picLocks noChangeAspect="1"/>
          </p:cNvPicPr>
          <p:nvPr/>
        </p:nvPicPr>
        <p:blipFill>
          <a:blip r:embed="rId3"/>
          <a:stretch>
            <a:fillRect/>
          </a:stretch>
        </p:blipFill>
        <p:spPr>
          <a:xfrm>
            <a:off x="6163991" y="2072930"/>
            <a:ext cx="2076137" cy="917362"/>
          </a:xfrm>
          <a:prstGeom prst="rect">
            <a:avLst/>
          </a:prstGeom>
        </p:spPr>
      </p:pic>
      <p:pic>
        <p:nvPicPr>
          <p:cNvPr id="13" name="Picture 12">
            <a:extLst>
              <a:ext uri="{FF2B5EF4-FFF2-40B4-BE49-F238E27FC236}">
                <a16:creationId xmlns:a16="http://schemas.microsoft.com/office/drawing/2014/main" id="{94F3F6F7-A781-47B0-80FB-25D32C86D8E8}"/>
              </a:ext>
            </a:extLst>
          </p:cNvPr>
          <p:cNvPicPr>
            <a:picLocks noChangeAspect="1"/>
          </p:cNvPicPr>
          <p:nvPr/>
        </p:nvPicPr>
        <p:blipFill>
          <a:blip r:embed="rId4"/>
          <a:stretch>
            <a:fillRect/>
          </a:stretch>
        </p:blipFill>
        <p:spPr>
          <a:xfrm>
            <a:off x="4255524" y="4178017"/>
            <a:ext cx="4259826" cy="1961905"/>
          </a:xfrm>
          <a:prstGeom prst="rect">
            <a:avLst/>
          </a:prstGeom>
          <a:ln>
            <a:solidFill>
              <a:schemeClr val="tx1"/>
            </a:solidFill>
          </a:ln>
        </p:spPr>
      </p:pic>
      <p:pic>
        <p:nvPicPr>
          <p:cNvPr id="5" name="Picture 4">
            <a:extLst>
              <a:ext uri="{FF2B5EF4-FFF2-40B4-BE49-F238E27FC236}">
                <a16:creationId xmlns:a16="http://schemas.microsoft.com/office/drawing/2014/main" id="{1FC06C1B-C926-46F4-B5CF-39001165A5CA}"/>
              </a:ext>
            </a:extLst>
          </p:cNvPr>
          <p:cNvPicPr>
            <a:picLocks noChangeAspect="1"/>
          </p:cNvPicPr>
          <p:nvPr/>
        </p:nvPicPr>
        <p:blipFill>
          <a:blip r:embed="rId5"/>
          <a:stretch>
            <a:fillRect/>
          </a:stretch>
        </p:blipFill>
        <p:spPr>
          <a:xfrm>
            <a:off x="239464" y="1650242"/>
            <a:ext cx="5085714" cy="2362655"/>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93</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4 – eigenvalues.ipynb</a:t>
            </a:r>
          </a:p>
        </p:txBody>
      </p:sp>
      <p:grpSp>
        <p:nvGrpSpPr>
          <p:cNvPr id="10" name="Group 9">
            <a:extLst>
              <a:ext uri="{FF2B5EF4-FFF2-40B4-BE49-F238E27FC236}">
                <a16:creationId xmlns:a16="http://schemas.microsoft.com/office/drawing/2014/main" id="{A90D8DBA-6F5B-4DFE-BD08-64590547A6AD}"/>
              </a:ext>
            </a:extLst>
          </p:cNvPr>
          <p:cNvGrpSpPr/>
          <p:nvPr/>
        </p:nvGrpSpPr>
        <p:grpSpPr>
          <a:xfrm>
            <a:off x="5238337" y="1948846"/>
            <a:ext cx="1076632" cy="369332"/>
            <a:chOff x="4968362" y="2079211"/>
            <a:chExt cx="1076632" cy="369332"/>
          </a:xfrm>
        </p:grpSpPr>
        <p:cxnSp>
          <p:nvCxnSpPr>
            <p:cNvPr id="11" name="Straight Arrow Connector 10">
              <a:extLst>
                <a:ext uri="{FF2B5EF4-FFF2-40B4-BE49-F238E27FC236}">
                  <a16:creationId xmlns:a16="http://schemas.microsoft.com/office/drawing/2014/main" id="{D8D5567C-DE96-41C5-B815-23B7E8CE0B8E}"/>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5435032-6C61-4E7C-AA71-4AE38777C33D}"/>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22" name="Rectangle 21">
            <a:extLst>
              <a:ext uri="{FF2B5EF4-FFF2-40B4-BE49-F238E27FC236}">
                <a16:creationId xmlns:a16="http://schemas.microsoft.com/office/drawing/2014/main" id="{0CEAE690-1B7E-490A-8104-A7CD7F4E699E}"/>
              </a:ext>
            </a:extLst>
          </p:cNvPr>
          <p:cNvSpPr/>
          <p:nvPr/>
        </p:nvSpPr>
        <p:spPr>
          <a:xfrm>
            <a:off x="960791" y="1673426"/>
            <a:ext cx="3445671" cy="2057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D0D8CDD-D401-41D1-BAC3-984D2EDA9B48}"/>
                  </a:ext>
                </a:extLst>
              </p:cNvPr>
              <p:cNvSpPr txBox="1"/>
              <p:nvPr/>
            </p:nvSpPr>
            <p:spPr>
              <a:xfrm>
                <a:off x="6528895" y="1428156"/>
                <a:ext cx="1346331" cy="5611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n>
                            <a:solidFill>
                              <a:srgbClr val="0070C0"/>
                            </a:solidFill>
                          </a:ln>
                          <a:solidFill>
                            <a:srgbClr val="0070C0"/>
                          </a:solidFill>
                          <a:latin typeface="Cambria Math" panose="02040503050406030204" pitchFamily="18" charset="0"/>
                        </a:rPr>
                        <m:t>𝐵</m:t>
                      </m:r>
                      <m:r>
                        <a:rPr lang="en-US" b="0" i="1" smtClean="0">
                          <a:ln>
                            <a:solidFill>
                              <a:srgbClr val="0070C0"/>
                            </a:solidFill>
                          </a:ln>
                          <a:solidFill>
                            <a:srgbClr val="0070C0"/>
                          </a:solidFill>
                          <a:latin typeface="Cambria Math" panose="02040503050406030204" pitchFamily="18" charset="0"/>
                        </a:rPr>
                        <m:t>=</m:t>
                      </m:r>
                      <m:sSup>
                        <m:sSupPr>
                          <m:ctrlPr>
                            <a:rPr lang="en-US" b="0" i="1" smtClean="0">
                              <a:ln>
                                <a:solidFill>
                                  <a:srgbClr val="0070C0"/>
                                </a:solidFill>
                              </a:ln>
                              <a:solidFill>
                                <a:srgbClr val="0070C0"/>
                              </a:solidFill>
                              <a:latin typeface="Cambria Math" panose="02040503050406030204" pitchFamily="18" charset="0"/>
                            </a:rPr>
                          </m:ctrlPr>
                        </m:sSupPr>
                        <m:e>
                          <m:r>
                            <a:rPr lang="en-US" b="0" i="1" smtClean="0">
                              <a:ln>
                                <a:solidFill>
                                  <a:srgbClr val="0070C0"/>
                                </a:solidFill>
                              </a:ln>
                              <a:solidFill>
                                <a:srgbClr val="0070C0"/>
                              </a:solidFill>
                              <a:latin typeface="Cambria Math" panose="02040503050406030204" pitchFamily="18" charset="0"/>
                            </a:rPr>
                            <m:t>𝐵</m:t>
                          </m:r>
                        </m:e>
                        <m:sup>
                          <m:r>
                            <a:rPr lang="en-US" b="0" i="1" smtClean="0">
                              <a:ln>
                                <a:solidFill>
                                  <a:srgbClr val="0070C0"/>
                                </a:solidFill>
                              </a:ln>
                              <a:solidFill>
                                <a:srgbClr val="0070C0"/>
                              </a:solidFill>
                              <a:latin typeface="Cambria Math" panose="02040503050406030204" pitchFamily="18" charset="0"/>
                              <a:ea typeface="Cambria Math" panose="02040503050406030204" pitchFamily="18" charset="0"/>
                            </a:rPr>
                            <m:t>†</m:t>
                          </m:r>
                        </m:sup>
                      </m:sSup>
                    </m:oMath>
                  </m:oMathPara>
                </a14:m>
                <a:endParaRPr lang="en-US" b="0" dirty="0">
                  <a:ln>
                    <a:solidFill>
                      <a:srgbClr val="0070C0"/>
                    </a:solidFill>
                  </a:ln>
                  <a:solidFill>
                    <a:srgbClr val="0070C0"/>
                  </a:solidFill>
                </a:endParaRPr>
              </a:p>
              <a:p>
                <a14:m>
                  <m:oMath xmlns:m="http://schemas.openxmlformats.org/officeDocument/2006/math">
                    <m:r>
                      <a:rPr lang="en-US" i="1" dirty="0" smtClean="0">
                        <a:ln>
                          <a:solidFill>
                            <a:srgbClr val="0070C0"/>
                          </a:solidFill>
                        </a:ln>
                        <a:solidFill>
                          <a:srgbClr val="0070C0"/>
                        </a:solidFill>
                        <a:latin typeface="Cambria Math" panose="02040503050406030204" pitchFamily="18" charset="0"/>
                      </a:rPr>
                      <m:t>𝐵</m:t>
                    </m:r>
                  </m:oMath>
                </a14:m>
                <a:r>
                  <a:rPr lang="en-US" dirty="0">
                    <a:ln>
                      <a:solidFill>
                        <a:srgbClr val="0070C0"/>
                      </a:solidFill>
                    </a:ln>
                    <a:solidFill>
                      <a:srgbClr val="0070C0"/>
                    </a:solidFill>
                  </a:rPr>
                  <a:t> is Hermitian</a:t>
                </a:r>
              </a:p>
            </p:txBody>
          </p:sp>
        </mc:Choice>
        <mc:Fallback xmlns="">
          <p:sp>
            <p:nvSpPr>
              <p:cNvPr id="28" name="TextBox 27">
                <a:extLst>
                  <a:ext uri="{FF2B5EF4-FFF2-40B4-BE49-F238E27FC236}">
                    <a16:creationId xmlns:a16="http://schemas.microsoft.com/office/drawing/2014/main" id="{9D0D8CDD-D401-41D1-BAC3-984D2EDA9B48}"/>
                  </a:ext>
                </a:extLst>
              </p:cNvPr>
              <p:cNvSpPr txBox="1">
                <a:spLocks noRot="1" noChangeAspect="1" noMove="1" noResize="1" noEditPoints="1" noAdjustHandles="1" noChangeArrowheads="1" noChangeShapeType="1" noTextEdit="1"/>
              </p:cNvSpPr>
              <p:nvPr/>
            </p:nvSpPr>
            <p:spPr>
              <a:xfrm>
                <a:off x="6528895" y="1428156"/>
                <a:ext cx="1346331" cy="561116"/>
              </a:xfrm>
              <a:prstGeom prst="rect">
                <a:avLst/>
              </a:prstGeom>
              <a:blipFill>
                <a:blip r:embed="rId6"/>
                <a:stretch>
                  <a:fillRect/>
                </a:stretch>
              </a:blipFill>
            </p:spPr>
            <p:txBody>
              <a:bodyPr/>
              <a:lstStyle/>
              <a:p>
                <a:r>
                  <a:rPr lang="en-US">
                    <a:noFill/>
                  </a:rPr>
                  <a:t> </a:t>
                </a:r>
              </a:p>
            </p:txBody>
          </p:sp>
        </mc:Fallback>
      </mc:AlternateContent>
      <p:sp>
        <p:nvSpPr>
          <p:cNvPr id="34" name="Rectangle 33">
            <a:extLst>
              <a:ext uri="{FF2B5EF4-FFF2-40B4-BE49-F238E27FC236}">
                <a16:creationId xmlns:a16="http://schemas.microsoft.com/office/drawing/2014/main" id="{D3F5149A-B633-4C66-92F1-6D80BD7BBD30}"/>
              </a:ext>
            </a:extLst>
          </p:cNvPr>
          <p:cNvSpPr/>
          <p:nvPr/>
        </p:nvSpPr>
        <p:spPr>
          <a:xfrm>
            <a:off x="4281489" y="5236368"/>
            <a:ext cx="1021556" cy="84693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3958BD6-C00F-4B61-8725-8D01ECF18A67}"/>
              </a:ext>
            </a:extLst>
          </p:cNvPr>
          <p:cNvGrpSpPr/>
          <p:nvPr/>
        </p:nvGrpSpPr>
        <p:grpSpPr>
          <a:xfrm>
            <a:off x="3936999" y="2576695"/>
            <a:ext cx="1076632" cy="369332"/>
            <a:chOff x="4704120" y="2356972"/>
            <a:chExt cx="1076632" cy="369332"/>
          </a:xfrm>
        </p:grpSpPr>
        <p:cxnSp>
          <p:nvCxnSpPr>
            <p:cNvPr id="18" name="Straight Arrow Connector 17">
              <a:extLst>
                <a:ext uri="{FF2B5EF4-FFF2-40B4-BE49-F238E27FC236}">
                  <a16:creationId xmlns:a16="http://schemas.microsoft.com/office/drawing/2014/main" id="{DA4FCEFF-F476-487B-81EA-6197376605F3}"/>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583E193-12EF-4004-871B-7F6DF8831902}"/>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0" name="Group 19">
            <a:extLst>
              <a:ext uri="{FF2B5EF4-FFF2-40B4-BE49-F238E27FC236}">
                <a16:creationId xmlns:a16="http://schemas.microsoft.com/office/drawing/2014/main" id="{BF69B3BF-CA09-4773-A516-214F0B6F130D}"/>
              </a:ext>
            </a:extLst>
          </p:cNvPr>
          <p:cNvGrpSpPr/>
          <p:nvPr/>
        </p:nvGrpSpPr>
        <p:grpSpPr>
          <a:xfrm>
            <a:off x="4862868" y="3341084"/>
            <a:ext cx="1068643" cy="369332"/>
            <a:chOff x="3647644" y="4910075"/>
            <a:chExt cx="1068643" cy="369332"/>
          </a:xfrm>
        </p:grpSpPr>
        <p:sp>
          <p:nvSpPr>
            <p:cNvPr id="21" name="TextBox 20">
              <a:extLst>
                <a:ext uri="{FF2B5EF4-FFF2-40B4-BE49-F238E27FC236}">
                  <a16:creationId xmlns:a16="http://schemas.microsoft.com/office/drawing/2014/main" id="{A3432C50-D555-4F25-AE64-2E55D7756BFA}"/>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3" name="Straight Arrow Connector 22">
              <a:extLst>
                <a:ext uri="{FF2B5EF4-FFF2-40B4-BE49-F238E27FC236}">
                  <a16:creationId xmlns:a16="http://schemas.microsoft.com/office/drawing/2014/main" id="{6519DA34-4619-4148-AF1A-C94C2B82CBA6}"/>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6772B6EA-9BCD-40E6-8889-3C250846DB3C}"/>
              </a:ext>
            </a:extLst>
          </p:cNvPr>
          <p:cNvSpPr txBox="1"/>
          <p:nvPr/>
        </p:nvSpPr>
        <p:spPr>
          <a:xfrm>
            <a:off x="465651" y="4383723"/>
            <a:ext cx="3471348" cy="1723549"/>
          </a:xfrm>
          <a:prstGeom prst="rect">
            <a:avLst/>
          </a:prstGeom>
          <a:noFill/>
        </p:spPr>
        <p:txBody>
          <a:bodyPr wrap="square" lIns="0" tIns="0" rIns="0" bIns="0" rtlCol="0">
            <a:spAutoFit/>
          </a:bodyPr>
          <a:lstStyle/>
          <a:p>
            <a:r>
              <a:rPr lang="en-US" sz="1600" dirty="0">
                <a:solidFill>
                  <a:srgbClr val="7030A0"/>
                </a:solidFill>
              </a:rPr>
              <a:t>A quantum state, when measured, collapses to one of the </a:t>
            </a:r>
            <a:r>
              <a:rPr lang="en-US" sz="1600" b="1" dirty="0">
                <a:solidFill>
                  <a:srgbClr val="7030A0"/>
                </a:solidFill>
              </a:rPr>
              <a:t>eigenvectors</a:t>
            </a:r>
            <a:r>
              <a:rPr lang="en-US" sz="1600" dirty="0">
                <a:solidFill>
                  <a:srgbClr val="7030A0"/>
                </a:solidFill>
              </a:rPr>
              <a:t> of its </a:t>
            </a:r>
            <a:r>
              <a:rPr lang="en-US" sz="1600" u="sng" dirty="0">
                <a:solidFill>
                  <a:srgbClr val="7030A0"/>
                </a:solidFill>
              </a:rPr>
              <a:t>Hermitian</a:t>
            </a:r>
            <a:r>
              <a:rPr lang="en-US" sz="1600" dirty="0">
                <a:solidFill>
                  <a:srgbClr val="7030A0"/>
                </a:solidFill>
              </a:rPr>
              <a:t> operator (matrix).</a:t>
            </a:r>
          </a:p>
          <a:p>
            <a:endParaRPr lang="en-US" sz="1600" dirty="0">
              <a:solidFill>
                <a:srgbClr val="7030A0"/>
              </a:solidFill>
            </a:endParaRPr>
          </a:p>
          <a:p>
            <a:r>
              <a:rPr lang="en-US" sz="1600" dirty="0">
                <a:solidFill>
                  <a:srgbClr val="7030A0"/>
                </a:solidFill>
              </a:rPr>
              <a:t>Hence these eigenvectors must be </a:t>
            </a:r>
            <a:r>
              <a:rPr lang="en-US" sz="1600" b="1" dirty="0">
                <a:solidFill>
                  <a:srgbClr val="7030A0"/>
                </a:solidFill>
              </a:rPr>
              <a:t>orthogonal</a:t>
            </a:r>
            <a:r>
              <a:rPr lang="en-US" sz="1600" dirty="0">
                <a:solidFill>
                  <a:srgbClr val="7030A0"/>
                </a:solidFill>
              </a:rPr>
              <a:t> to be </a:t>
            </a:r>
            <a:r>
              <a:rPr lang="en-US" sz="1600" b="1" dirty="0"/>
              <a:t>mutually exclusive </a:t>
            </a:r>
            <a:r>
              <a:rPr lang="en-US" sz="1600" dirty="0">
                <a:solidFill>
                  <a:srgbClr val="7030A0"/>
                </a:solidFill>
              </a:rPr>
              <a:t>and </a:t>
            </a:r>
            <a:r>
              <a:rPr lang="en-US" sz="1600" i="1" dirty="0">
                <a:solidFill>
                  <a:srgbClr val="7030A0"/>
                </a:solidFill>
              </a:rPr>
              <a:t>consistently</a:t>
            </a:r>
            <a:r>
              <a:rPr lang="en-US" sz="1600" dirty="0">
                <a:solidFill>
                  <a:srgbClr val="7030A0"/>
                </a:solidFill>
              </a:rPr>
              <a:t> measurable.</a:t>
            </a:r>
          </a:p>
        </p:txBody>
      </p:sp>
      <p:pic>
        <p:nvPicPr>
          <p:cNvPr id="14" name="Picture 13">
            <a:extLst>
              <a:ext uri="{FF2B5EF4-FFF2-40B4-BE49-F238E27FC236}">
                <a16:creationId xmlns:a16="http://schemas.microsoft.com/office/drawing/2014/main" id="{0212E7EC-1A90-F064-8BEB-670D64A37E89}"/>
              </a:ext>
            </a:extLst>
          </p:cNvPr>
          <p:cNvPicPr>
            <a:picLocks noChangeAspect="1"/>
          </p:cNvPicPr>
          <p:nvPr/>
        </p:nvPicPr>
        <p:blipFill>
          <a:blip r:embed="rId7"/>
          <a:stretch>
            <a:fillRect/>
          </a:stretch>
        </p:blipFill>
        <p:spPr>
          <a:xfrm>
            <a:off x="5428043" y="2746531"/>
            <a:ext cx="3548031" cy="564122"/>
          </a:xfrm>
          <a:prstGeom prst="rect">
            <a:avLst/>
          </a:prstGeom>
        </p:spPr>
      </p:pic>
      <p:sp>
        <p:nvSpPr>
          <p:cNvPr id="15" name="Rectangle 14">
            <a:extLst>
              <a:ext uri="{FF2B5EF4-FFF2-40B4-BE49-F238E27FC236}">
                <a16:creationId xmlns:a16="http://schemas.microsoft.com/office/drawing/2014/main" id="{6F93FF89-6FDF-7308-A769-0FE8D2DE70B4}"/>
              </a:ext>
            </a:extLst>
          </p:cNvPr>
          <p:cNvSpPr/>
          <p:nvPr/>
        </p:nvSpPr>
        <p:spPr>
          <a:xfrm>
            <a:off x="5524238" y="2746531"/>
            <a:ext cx="1097113" cy="56279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7A51E2F-DB81-4BB9-3836-4388C9CDA599}"/>
              </a:ext>
            </a:extLst>
          </p:cNvPr>
          <p:cNvSpPr/>
          <p:nvPr/>
        </p:nvSpPr>
        <p:spPr>
          <a:xfrm>
            <a:off x="4642669" y="4219532"/>
            <a:ext cx="3825056" cy="27663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Connector: Elbow 23">
            <a:extLst>
              <a:ext uri="{FF2B5EF4-FFF2-40B4-BE49-F238E27FC236}">
                <a16:creationId xmlns:a16="http://schemas.microsoft.com/office/drawing/2014/main" id="{D14B33B6-E4B7-D932-43B2-17193AF7F1CC}"/>
              </a:ext>
            </a:extLst>
          </p:cNvPr>
          <p:cNvCxnSpPr>
            <a:stCxn id="15" idx="2"/>
            <a:endCxn id="27" idx="1"/>
          </p:cNvCxnSpPr>
          <p:nvPr/>
        </p:nvCxnSpPr>
        <p:spPr>
          <a:xfrm rot="5400000">
            <a:off x="4833468" y="3118522"/>
            <a:ext cx="1048529" cy="1430126"/>
          </a:xfrm>
          <a:prstGeom prst="bentConnector4">
            <a:avLst>
              <a:gd name="adj1" fmla="val 57030"/>
              <a:gd name="adj2" fmla="val 140628"/>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524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6" presetClass="entr" presetSubtype="21" fill="hold" grpId="0" nodeType="after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inVertical)">
                                      <p:cBhvr>
                                        <p:cTn id="10" dur="500"/>
                                        <p:tgtEl>
                                          <p:spTgt spid="22"/>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28"/>
                                        </p:tgtEl>
                                        <p:attrNameLst>
                                          <p:attrName>style.visibility</p:attrName>
                                        </p:attrNameLst>
                                      </p:cBhvr>
                                      <p:to>
                                        <p:strVal val="visible"/>
                                      </p:to>
                                    </p:se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up)">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right)">
                                      <p:cBhvr>
                                        <p:cTn id="26" dur="500"/>
                                        <p:tgtEl>
                                          <p:spTgt spid="10"/>
                                        </p:tgtEl>
                                      </p:cBhvr>
                                    </p:animEffect>
                                  </p:childTnLst>
                                </p:cTn>
                              </p:par>
                            </p:childTnLst>
                          </p:cTn>
                        </p:par>
                        <p:par>
                          <p:cTn id="27" fill="hold">
                            <p:stCondLst>
                              <p:cond delay="500"/>
                            </p:stCondLst>
                            <p:childTnLst>
                              <p:par>
                                <p:cTn id="28" presetID="22" presetClass="entr" presetSubtype="1"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up)">
                                      <p:cBhvr>
                                        <p:cTn id="30" dur="500"/>
                                        <p:tgtEl>
                                          <p:spTgt spid="13"/>
                                        </p:tgtEl>
                                      </p:cBhvr>
                                    </p:animEffect>
                                  </p:childTnLst>
                                </p:cTn>
                              </p:par>
                            </p:childTnLst>
                          </p:cTn>
                        </p:par>
                        <p:par>
                          <p:cTn id="31" fill="hold">
                            <p:stCondLst>
                              <p:cond delay="1000"/>
                            </p:stCondLst>
                            <p:childTnLst>
                              <p:par>
                                <p:cTn id="32" presetID="22" presetClass="entr" presetSubtype="1"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childTnLst>
                          </p:cTn>
                        </p:par>
                        <p:par>
                          <p:cTn id="35" fill="hold">
                            <p:stCondLst>
                              <p:cond delay="1500"/>
                            </p:stCondLst>
                            <p:childTnLst>
                              <p:par>
                                <p:cTn id="36" presetID="22" presetClass="entr" presetSubtype="1" fill="hold"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up)">
                                      <p:cBhvr>
                                        <p:cTn id="38" dur="500"/>
                                        <p:tgtEl>
                                          <p:spTgt spid="24"/>
                                        </p:tgtEl>
                                      </p:cBhvr>
                                    </p:animEffect>
                                  </p:childTnLst>
                                </p:cTn>
                              </p:par>
                            </p:childTnLst>
                          </p:cTn>
                        </p:par>
                        <p:par>
                          <p:cTn id="39" fill="hold">
                            <p:stCondLst>
                              <p:cond delay="2000"/>
                            </p:stCondLst>
                            <p:childTnLst>
                              <p:par>
                                <p:cTn id="40" presetID="22" presetClass="entr" presetSubtype="8" fill="hold" grpId="0" nodeType="after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left)">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right)">
                                      <p:cBhvr>
                                        <p:cTn id="47" dur="500"/>
                                        <p:tgtEl>
                                          <p:spTgt spid="17"/>
                                        </p:tgtEl>
                                      </p:cBhvr>
                                    </p:animEffect>
                                  </p:childTnLst>
                                </p:cTn>
                              </p:par>
                            </p:childTnLst>
                          </p:cTn>
                        </p:par>
                        <p:par>
                          <p:cTn id="48" fill="hold">
                            <p:stCondLst>
                              <p:cond delay="500"/>
                            </p:stCondLst>
                            <p:childTnLst>
                              <p:par>
                                <p:cTn id="49" presetID="22" presetClass="entr" presetSubtype="2" fill="hold"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right)">
                                      <p:cBhvr>
                                        <p:cTn id="51" dur="500"/>
                                        <p:tgtEl>
                                          <p:spTgt spid="20"/>
                                        </p:tgtEl>
                                      </p:cBhvr>
                                    </p:animEffect>
                                  </p:childTnLst>
                                </p:cTn>
                              </p:par>
                            </p:childTnLst>
                          </p:cTn>
                        </p:par>
                        <p:par>
                          <p:cTn id="52" fill="hold">
                            <p:stCondLst>
                              <p:cond delay="1000"/>
                            </p:stCondLst>
                            <p:childTnLst>
                              <p:par>
                                <p:cTn id="53" presetID="53" presetClass="entr" presetSubtype="16" fill="hold" grpId="0" nodeType="afterEffect">
                                  <p:stCondLst>
                                    <p:cond delay="0"/>
                                  </p:stCondLst>
                                  <p:childTnLst>
                                    <p:set>
                                      <p:cBhvr>
                                        <p:cTn id="54" dur="1" fill="hold">
                                          <p:stCondLst>
                                            <p:cond delay="0"/>
                                          </p:stCondLst>
                                        </p:cTn>
                                        <p:tgtEl>
                                          <p:spTgt spid="34"/>
                                        </p:tgtEl>
                                        <p:attrNameLst>
                                          <p:attrName>style.visibility</p:attrName>
                                        </p:attrNameLst>
                                      </p:cBhvr>
                                      <p:to>
                                        <p:strVal val="visible"/>
                                      </p:to>
                                    </p:set>
                                    <p:anim calcmode="lin" valueType="num">
                                      <p:cBhvr>
                                        <p:cTn id="55" dur="500" fill="hold"/>
                                        <p:tgtEl>
                                          <p:spTgt spid="34"/>
                                        </p:tgtEl>
                                        <p:attrNameLst>
                                          <p:attrName>ppt_w</p:attrName>
                                        </p:attrNameLst>
                                      </p:cBhvr>
                                      <p:tavLst>
                                        <p:tav tm="0">
                                          <p:val>
                                            <p:fltVal val="0"/>
                                          </p:val>
                                        </p:tav>
                                        <p:tav tm="100000">
                                          <p:val>
                                            <p:strVal val="#ppt_w"/>
                                          </p:val>
                                        </p:tav>
                                      </p:tavLst>
                                    </p:anim>
                                    <p:anim calcmode="lin" valueType="num">
                                      <p:cBhvr>
                                        <p:cTn id="56" dur="500" fill="hold"/>
                                        <p:tgtEl>
                                          <p:spTgt spid="34"/>
                                        </p:tgtEl>
                                        <p:attrNameLst>
                                          <p:attrName>ppt_h</p:attrName>
                                        </p:attrNameLst>
                                      </p:cBhvr>
                                      <p:tavLst>
                                        <p:tav tm="0">
                                          <p:val>
                                            <p:fltVal val="0"/>
                                          </p:val>
                                        </p:tav>
                                        <p:tav tm="100000">
                                          <p:val>
                                            <p:strVal val="#ppt_h"/>
                                          </p:val>
                                        </p:tav>
                                      </p:tavLst>
                                    </p:anim>
                                    <p:animEffect transition="in" filter="fade">
                                      <p:cBhvr>
                                        <p:cTn id="57" dur="500"/>
                                        <p:tgtEl>
                                          <p:spTgt spid="3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wipe(up)">
                                      <p:cBhvr>
                                        <p:cTn id="6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8" grpId="0"/>
      <p:bldP spid="34" grpId="0" animBg="1"/>
      <p:bldP spid="26" grpId="0"/>
      <p:bldP spid="15" grpId="0" animBg="1"/>
      <p:bldP spid="27"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Session </a:t>
            </a:r>
            <a:r>
              <a:rPr lang="en-US" sz="3200" b="1" dirty="0">
                <a:latin typeface="+mn-lt"/>
              </a:rPr>
              <a:t>06</a:t>
            </a:r>
            <a:r>
              <a:rPr lang="en-US" sz="3200" dirty="0">
                <a:latin typeface="+mn-lt"/>
              </a:rPr>
              <a:t> – Goals</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Create a </a:t>
            </a:r>
            <a:r>
              <a:rPr lang="en-US" sz="2400" b="1" dirty="0"/>
              <a:t>2D maze</a:t>
            </a:r>
            <a:r>
              <a:rPr lang="en-US" sz="2400" dirty="0"/>
              <a:t> on graph paper</a:t>
            </a:r>
          </a:p>
          <a:p>
            <a:pPr>
              <a:spcBef>
                <a:spcPts val="0"/>
              </a:spcBef>
              <a:spcAft>
                <a:spcPts val="1200"/>
              </a:spcAft>
            </a:pPr>
            <a:r>
              <a:rPr lang="en-US" sz="2400" dirty="0"/>
              <a:t>Understand how to </a:t>
            </a:r>
            <a:r>
              <a:rPr lang="en-US" sz="2400" b="1" dirty="0"/>
              <a:t>encode</a:t>
            </a:r>
            <a:r>
              <a:rPr lang="en-US" sz="2400" dirty="0"/>
              <a:t> the cell walls in </a:t>
            </a:r>
            <a:r>
              <a:rPr lang="en-US" sz="2400" b="1" dirty="0">
                <a:solidFill>
                  <a:srgbClr val="FF0000"/>
                </a:solidFill>
              </a:rPr>
              <a:t>base 2</a:t>
            </a:r>
          </a:p>
          <a:p>
            <a:pPr>
              <a:spcBef>
                <a:spcPts val="0"/>
              </a:spcBef>
              <a:spcAft>
                <a:spcPts val="1200"/>
              </a:spcAft>
            </a:pPr>
            <a:r>
              <a:rPr lang="en-US" sz="2400" dirty="0"/>
              <a:t>Learn how </a:t>
            </a:r>
            <a:r>
              <a:rPr lang="en-US" sz="2400" b="1" dirty="0">
                <a:solidFill>
                  <a:srgbClr val="0070C0"/>
                </a:solidFill>
              </a:rPr>
              <a:t>bitwise operators </a:t>
            </a:r>
            <a:r>
              <a:rPr lang="en-US" sz="2400" dirty="0"/>
              <a:t>can decode a wall value</a:t>
            </a:r>
          </a:p>
          <a:p>
            <a:pPr>
              <a:spcBef>
                <a:spcPts val="0"/>
              </a:spcBef>
              <a:spcAft>
                <a:spcPts val="1200"/>
              </a:spcAft>
            </a:pPr>
            <a:r>
              <a:rPr lang="en-US" sz="2400" dirty="0"/>
              <a:t>Perform </a:t>
            </a:r>
            <a:r>
              <a:rPr lang="en-US" sz="2400" b="1" dirty="0">
                <a:solidFill>
                  <a:srgbClr val="00B050"/>
                </a:solidFill>
              </a:rPr>
              <a:t>file input / output </a:t>
            </a:r>
            <a:r>
              <a:rPr lang="en-US" sz="2400" dirty="0"/>
              <a:t>using CSV and binary formats</a:t>
            </a:r>
          </a:p>
          <a:p>
            <a:pPr>
              <a:spcBef>
                <a:spcPts val="0"/>
              </a:spcBef>
              <a:spcAft>
                <a:spcPts val="1200"/>
              </a:spcAft>
            </a:pPr>
            <a:r>
              <a:rPr lang="en-US" sz="2400" dirty="0"/>
              <a:t>Appreciate backtracking in </a:t>
            </a:r>
            <a:r>
              <a:rPr lang="en-US" sz="2400" b="1" dirty="0"/>
              <a:t>depth-first</a:t>
            </a:r>
            <a:r>
              <a:rPr lang="en-US" sz="2400" dirty="0"/>
              <a:t> search algorithm</a:t>
            </a:r>
          </a:p>
          <a:p>
            <a:pPr>
              <a:spcBef>
                <a:spcPts val="0"/>
              </a:spcBef>
              <a:spcAft>
                <a:spcPts val="1200"/>
              </a:spcAft>
            </a:pPr>
            <a:r>
              <a:rPr lang="en-US" sz="2400" dirty="0"/>
              <a:t>Implement breadcrumbs using a </a:t>
            </a:r>
            <a:r>
              <a:rPr lang="en-US" sz="2400" b="1" dirty="0">
                <a:solidFill>
                  <a:srgbClr val="7030A0"/>
                </a:solidFill>
              </a:rPr>
              <a:t>stack</a:t>
            </a:r>
            <a:r>
              <a:rPr lang="en-US" sz="2400" dirty="0"/>
              <a:t> data structure</a:t>
            </a:r>
          </a:p>
          <a:p>
            <a:pPr>
              <a:spcBef>
                <a:spcPts val="0"/>
              </a:spcBef>
              <a:spcAft>
                <a:spcPts val="1200"/>
              </a:spcAft>
            </a:pPr>
            <a:r>
              <a:rPr lang="en-US" sz="2400" dirty="0"/>
              <a:t>Understand how an </a:t>
            </a:r>
            <a:r>
              <a:rPr lang="en-US" sz="2400" b="1" dirty="0">
                <a:solidFill>
                  <a:srgbClr val="FF0000"/>
                </a:solidFill>
              </a:rPr>
              <a:t>adjacency</a:t>
            </a:r>
            <a:r>
              <a:rPr lang="en-US" sz="2400" dirty="0"/>
              <a:t> </a:t>
            </a:r>
            <a:r>
              <a:rPr lang="en-US" sz="2400" b="1" dirty="0">
                <a:solidFill>
                  <a:srgbClr val="FF0000"/>
                </a:solidFill>
              </a:rPr>
              <a:t>matrix</a:t>
            </a:r>
            <a:r>
              <a:rPr lang="en-US" sz="2400" dirty="0"/>
              <a:t> can improve depth-first search efficiency</a:t>
            </a:r>
          </a:p>
        </p:txBody>
      </p:sp>
      <p:sp>
        <p:nvSpPr>
          <p:cNvPr id="4" name="Slide Number Placeholder 3"/>
          <p:cNvSpPr>
            <a:spLocks noGrp="1"/>
          </p:cNvSpPr>
          <p:nvPr>
            <p:ph type="sldNum" sz="quarter" idx="12"/>
          </p:nvPr>
        </p:nvSpPr>
        <p:spPr/>
        <p:txBody>
          <a:bodyPr/>
          <a:lstStyle/>
          <a:p>
            <a:fld id="{650AD656-6FF9-465D-B7B0-1CD0DD39CD23}" type="slidenum">
              <a:rPr lang="en-US" smtClean="0"/>
              <a:t>94</a:t>
            </a:fld>
            <a:endParaRPr lang="en-US" dirty="0"/>
          </a:p>
        </p:txBody>
      </p:sp>
    </p:spTree>
    <p:extLst>
      <p:ext uri="{BB962C8B-B14F-4D97-AF65-F5344CB8AC3E}">
        <p14:creationId xmlns:p14="http://schemas.microsoft.com/office/powerpoint/2010/main" val="3196832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Autofit/>
          </a:bodyPr>
          <a:lstStyle/>
          <a:p>
            <a:pPr algn="ctr"/>
            <a:r>
              <a:rPr lang="en-US" sz="3200" dirty="0">
                <a:latin typeface="+mn-lt"/>
              </a:rPr>
              <a:t>Maze Solver</a:t>
            </a:r>
          </a:p>
        </p:txBody>
      </p:sp>
      <p:sp>
        <p:nvSpPr>
          <p:cNvPr id="3" name="Content Placeholder 2"/>
          <p:cNvSpPr>
            <a:spLocks noGrp="1"/>
          </p:cNvSpPr>
          <p:nvPr>
            <p:ph idx="1"/>
          </p:nvPr>
        </p:nvSpPr>
        <p:spPr/>
        <p:txBody>
          <a:bodyPr/>
          <a:lstStyle/>
          <a:p>
            <a:r>
              <a:rPr lang="en-US" sz="2400" dirty="0"/>
              <a:t>Write a program that will find a path from the entrance to the exit of a given maze</a:t>
            </a:r>
          </a:p>
          <a:p>
            <a:pPr lvl="1"/>
            <a:r>
              <a:rPr lang="en-US" sz="2000" dirty="0"/>
              <a:t>The maze should be created using a simple </a:t>
            </a:r>
            <a:r>
              <a:rPr lang="en-US" sz="2000" b="1" dirty="0"/>
              <a:t>encoding</a:t>
            </a:r>
            <a:endParaRPr lang="en-US" sz="2000" dirty="0"/>
          </a:p>
          <a:p>
            <a:pPr lvl="1"/>
            <a:r>
              <a:rPr lang="en-US" sz="2000" dirty="0"/>
              <a:t>During the search, the program cannot receive any hints from humans – it must run </a:t>
            </a:r>
            <a:r>
              <a:rPr lang="en-US" sz="2000" u="sng" dirty="0"/>
              <a:t>autonomously</a:t>
            </a:r>
            <a:endParaRPr lang="en-US" sz="2000" dirty="0"/>
          </a:p>
          <a:p>
            <a:r>
              <a:rPr lang="en-US" sz="2400" dirty="0"/>
              <a:t>The maze is 10x10 cells, and </a:t>
            </a:r>
            <a:r>
              <a:rPr lang="en-US" sz="2400" b="1" dirty="0">
                <a:solidFill>
                  <a:srgbClr val="FF0000"/>
                </a:solidFill>
              </a:rPr>
              <a:t>must have</a:t>
            </a:r>
            <a:r>
              <a:rPr lang="en-US" sz="2400" dirty="0"/>
              <a:t> at least </a:t>
            </a:r>
            <a:r>
              <a:rPr lang="en-US" sz="2400" u="sng" dirty="0"/>
              <a:t>one</a:t>
            </a:r>
            <a:r>
              <a:rPr lang="en-US" sz="2400" dirty="0"/>
              <a:t> open path from entrance to exit cell</a:t>
            </a:r>
          </a:p>
          <a:p>
            <a:r>
              <a:rPr lang="en-US" sz="2400" dirty="0"/>
              <a:t>The complete maze perimeter </a:t>
            </a:r>
            <a:r>
              <a:rPr lang="en-US" sz="2400" b="1" dirty="0">
                <a:solidFill>
                  <a:srgbClr val="FF0000"/>
                </a:solidFill>
              </a:rPr>
              <a:t>must not </a:t>
            </a:r>
            <a:r>
              <a:rPr lang="en-US" sz="2400" dirty="0"/>
              <a:t>have </a:t>
            </a:r>
            <a:r>
              <a:rPr lang="en-US" sz="2400" u="sng" dirty="0"/>
              <a:t>any</a:t>
            </a:r>
            <a:r>
              <a:rPr lang="en-US" sz="2400" dirty="0"/>
              <a:t> holes – all outside edges must be walls</a:t>
            </a:r>
          </a:p>
          <a:p>
            <a:pPr lvl="1"/>
            <a:endParaRPr lang="en-US" dirty="0"/>
          </a:p>
        </p:txBody>
      </p:sp>
      <p:sp>
        <p:nvSpPr>
          <p:cNvPr id="2" name="Slide Number Placeholder 1">
            <a:extLst>
              <a:ext uri="{FF2B5EF4-FFF2-40B4-BE49-F238E27FC236}">
                <a16:creationId xmlns:a16="http://schemas.microsoft.com/office/drawing/2014/main" id="{A1A5587C-8371-4700-A0B5-40BECF39A002}"/>
              </a:ext>
            </a:extLst>
          </p:cNvPr>
          <p:cNvSpPr>
            <a:spLocks noGrp="1"/>
          </p:cNvSpPr>
          <p:nvPr>
            <p:ph type="sldNum" sz="quarter" idx="12"/>
          </p:nvPr>
        </p:nvSpPr>
        <p:spPr/>
        <p:txBody>
          <a:bodyPr/>
          <a:lstStyle/>
          <a:p>
            <a:fld id="{650AD656-6FF9-465D-B7B0-1CD0DD39CD23}" type="slidenum">
              <a:rPr lang="en-US" smtClean="0"/>
              <a:t>95</a:t>
            </a:fld>
            <a:endParaRPr lang="en-US"/>
          </a:p>
        </p:txBody>
      </p:sp>
    </p:spTree>
    <p:extLst>
      <p:ext uri="{BB962C8B-B14F-4D97-AF65-F5344CB8AC3E}">
        <p14:creationId xmlns:p14="http://schemas.microsoft.com/office/powerpoint/2010/main" val="250179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577DAA-5B18-68CA-9050-5B18076F2AF4}"/>
              </a:ext>
            </a:extLst>
          </p:cNvPr>
          <p:cNvPicPr>
            <a:picLocks noChangeAspect="1"/>
          </p:cNvPicPr>
          <p:nvPr/>
        </p:nvPicPr>
        <p:blipFill>
          <a:blip r:embed="rId2"/>
          <a:stretch>
            <a:fillRect/>
          </a:stretch>
        </p:blipFill>
        <p:spPr>
          <a:xfrm>
            <a:off x="1776741" y="1043358"/>
            <a:ext cx="5619575" cy="5628941"/>
          </a:xfrm>
          <a:prstGeom prst="rect">
            <a:avLst/>
          </a:prstGeom>
        </p:spPr>
      </p:pic>
      <p:sp>
        <p:nvSpPr>
          <p:cNvPr id="4" name="TextBox 3"/>
          <p:cNvSpPr txBox="1"/>
          <p:nvPr/>
        </p:nvSpPr>
        <p:spPr>
          <a:xfrm>
            <a:off x="1360837" y="1279165"/>
            <a:ext cx="321275" cy="369332"/>
          </a:xfrm>
          <a:prstGeom prst="rect">
            <a:avLst/>
          </a:prstGeom>
          <a:noFill/>
        </p:spPr>
        <p:txBody>
          <a:bodyPr wrap="square" rtlCol="0">
            <a:spAutoFit/>
          </a:bodyPr>
          <a:lstStyle/>
          <a:p>
            <a:pPr algn="ctr"/>
            <a:r>
              <a:rPr lang="en-US" b="1" dirty="0"/>
              <a:t>0</a:t>
            </a:r>
          </a:p>
        </p:txBody>
      </p:sp>
      <p:sp>
        <p:nvSpPr>
          <p:cNvPr id="6" name="TextBox 5"/>
          <p:cNvSpPr txBox="1"/>
          <p:nvPr/>
        </p:nvSpPr>
        <p:spPr>
          <a:xfrm>
            <a:off x="1360837" y="1802268"/>
            <a:ext cx="321275" cy="369332"/>
          </a:xfrm>
          <a:prstGeom prst="rect">
            <a:avLst/>
          </a:prstGeom>
          <a:noFill/>
        </p:spPr>
        <p:txBody>
          <a:bodyPr wrap="square" rtlCol="0">
            <a:spAutoFit/>
          </a:bodyPr>
          <a:lstStyle/>
          <a:p>
            <a:pPr algn="ctr"/>
            <a:r>
              <a:rPr lang="en-US" b="1" dirty="0"/>
              <a:t>1</a:t>
            </a:r>
          </a:p>
        </p:txBody>
      </p:sp>
      <p:sp>
        <p:nvSpPr>
          <p:cNvPr id="7" name="TextBox 6"/>
          <p:cNvSpPr txBox="1"/>
          <p:nvPr/>
        </p:nvSpPr>
        <p:spPr>
          <a:xfrm>
            <a:off x="1360837" y="2321253"/>
            <a:ext cx="321275" cy="369332"/>
          </a:xfrm>
          <a:prstGeom prst="rect">
            <a:avLst/>
          </a:prstGeom>
          <a:noFill/>
        </p:spPr>
        <p:txBody>
          <a:bodyPr wrap="square" rtlCol="0">
            <a:spAutoFit/>
          </a:bodyPr>
          <a:lstStyle/>
          <a:p>
            <a:pPr algn="ctr"/>
            <a:r>
              <a:rPr lang="en-US" b="1" dirty="0"/>
              <a:t>2</a:t>
            </a:r>
          </a:p>
        </p:txBody>
      </p:sp>
      <p:sp>
        <p:nvSpPr>
          <p:cNvPr id="8" name="TextBox 7"/>
          <p:cNvSpPr txBox="1"/>
          <p:nvPr/>
        </p:nvSpPr>
        <p:spPr>
          <a:xfrm>
            <a:off x="1360836" y="2840240"/>
            <a:ext cx="321275" cy="369332"/>
          </a:xfrm>
          <a:prstGeom prst="rect">
            <a:avLst/>
          </a:prstGeom>
          <a:noFill/>
        </p:spPr>
        <p:txBody>
          <a:bodyPr wrap="square" rtlCol="0">
            <a:spAutoFit/>
          </a:bodyPr>
          <a:lstStyle/>
          <a:p>
            <a:pPr algn="ctr"/>
            <a:r>
              <a:rPr lang="en-US" b="1" dirty="0"/>
              <a:t>3</a:t>
            </a:r>
          </a:p>
        </p:txBody>
      </p:sp>
      <p:sp>
        <p:nvSpPr>
          <p:cNvPr id="9" name="TextBox 8"/>
          <p:cNvSpPr txBox="1"/>
          <p:nvPr/>
        </p:nvSpPr>
        <p:spPr>
          <a:xfrm>
            <a:off x="1360836" y="3366769"/>
            <a:ext cx="321275" cy="369332"/>
          </a:xfrm>
          <a:prstGeom prst="rect">
            <a:avLst/>
          </a:prstGeom>
          <a:noFill/>
        </p:spPr>
        <p:txBody>
          <a:bodyPr wrap="square" rtlCol="0">
            <a:spAutoFit/>
          </a:bodyPr>
          <a:lstStyle/>
          <a:p>
            <a:pPr algn="ctr"/>
            <a:r>
              <a:rPr lang="en-US" b="1" dirty="0"/>
              <a:t>4</a:t>
            </a:r>
          </a:p>
        </p:txBody>
      </p:sp>
      <p:sp>
        <p:nvSpPr>
          <p:cNvPr id="10" name="TextBox 9"/>
          <p:cNvSpPr txBox="1"/>
          <p:nvPr/>
        </p:nvSpPr>
        <p:spPr>
          <a:xfrm>
            <a:off x="1360836" y="3896037"/>
            <a:ext cx="321275" cy="369332"/>
          </a:xfrm>
          <a:prstGeom prst="rect">
            <a:avLst/>
          </a:prstGeom>
          <a:noFill/>
        </p:spPr>
        <p:txBody>
          <a:bodyPr wrap="square" rtlCol="0">
            <a:spAutoFit/>
          </a:bodyPr>
          <a:lstStyle/>
          <a:p>
            <a:pPr algn="ctr"/>
            <a:r>
              <a:rPr lang="en-US" b="1" dirty="0"/>
              <a:t>5</a:t>
            </a:r>
          </a:p>
        </p:txBody>
      </p:sp>
      <p:sp>
        <p:nvSpPr>
          <p:cNvPr id="11" name="TextBox 10"/>
          <p:cNvSpPr txBox="1"/>
          <p:nvPr/>
        </p:nvSpPr>
        <p:spPr>
          <a:xfrm>
            <a:off x="1360835" y="4425305"/>
            <a:ext cx="321275" cy="369332"/>
          </a:xfrm>
          <a:prstGeom prst="rect">
            <a:avLst/>
          </a:prstGeom>
          <a:noFill/>
        </p:spPr>
        <p:txBody>
          <a:bodyPr wrap="square" rtlCol="0">
            <a:spAutoFit/>
          </a:bodyPr>
          <a:lstStyle/>
          <a:p>
            <a:pPr algn="ctr"/>
            <a:r>
              <a:rPr lang="en-US" b="1" dirty="0"/>
              <a:t>6</a:t>
            </a:r>
          </a:p>
        </p:txBody>
      </p:sp>
      <p:sp>
        <p:nvSpPr>
          <p:cNvPr id="12" name="TextBox 11"/>
          <p:cNvSpPr txBox="1"/>
          <p:nvPr/>
        </p:nvSpPr>
        <p:spPr>
          <a:xfrm>
            <a:off x="1360835" y="4944290"/>
            <a:ext cx="321275" cy="369332"/>
          </a:xfrm>
          <a:prstGeom prst="rect">
            <a:avLst/>
          </a:prstGeom>
          <a:noFill/>
        </p:spPr>
        <p:txBody>
          <a:bodyPr wrap="square" rtlCol="0">
            <a:spAutoFit/>
          </a:bodyPr>
          <a:lstStyle/>
          <a:p>
            <a:pPr algn="ctr"/>
            <a:r>
              <a:rPr lang="en-US" b="1" dirty="0"/>
              <a:t>7</a:t>
            </a:r>
          </a:p>
        </p:txBody>
      </p:sp>
      <p:sp>
        <p:nvSpPr>
          <p:cNvPr id="13" name="TextBox 12"/>
          <p:cNvSpPr txBox="1"/>
          <p:nvPr/>
        </p:nvSpPr>
        <p:spPr>
          <a:xfrm>
            <a:off x="1360835" y="5458443"/>
            <a:ext cx="321275" cy="369332"/>
          </a:xfrm>
          <a:prstGeom prst="rect">
            <a:avLst/>
          </a:prstGeom>
          <a:noFill/>
        </p:spPr>
        <p:txBody>
          <a:bodyPr wrap="square" rtlCol="0">
            <a:spAutoFit/>
          </a:bodyPr>
          <a:lstStyle/>
          <a:p>
            <a:pPr algn="ctr"/>
            <a:r>
              <a:rPr lang="en-US" b="1" dirty="0"/>
              <a:t>8</a:t>
            </a:r>
          </a:p>
        </p:txBody>
      </p:sp>
      <p:sp>
        <p:nvSpPr>
          <p:cNvPr id="14" name="TextBox 13"/>
          <p:cNvSpPr txBox="1"/>
          <p:nvPr/>
        </p:nvSpPr>
        <p:spPr>
          <a:xfrm>
            <a:off x="1360834" y="5987019"/>
            <a:ext cx="321275" cy="369332"/>
          </a:xfrm>
          <a:prstGeom prst="rect">
            <a:avLst/>
          </a:prstGeom>
          <a:noFill/>
        </p:spPr>
        <p:txBody>
          <a:bodyPr wrap="square" rtlCol="0">
            <a:spAutoFit/>
          </a:bodyPr>
          <a:lstStyle/>
          <a:p>
            <a:pPr algn="ctr"/>
            <a:r>
              <a:rPr lang="en-US" b="1" dirty="0"/>
              <a:t>9</a:t>
            </a:r>
          </a:p>
        </p:txBody>
      </p:sp>
      <p:sp>
        <p:nvSpPr>
          <p:cNvPr id="26" name="TextBox 25"/>
          <p:cNvSpPr txBox="1"/>
          <p:nvPr/>
        </p:nvSpPr>
        <p:spPr>
          <a:xfrm>
            <a:off x="2096932" y="660701"/>
            <a:ext cx="321275" cy="369332"/>
          </a:xfrm>
          <a:prstGeom prst="rect">
            <a:avLst/>
          </a:prstGeom>
          <a:noFill/>
        </p:spPr>
        <p:txBody>
          <a:bodyPr wrap="square" rtlCol="0">
            <a:spAutoFit/>
          </a:bodyPr>
          <a:lstStyle/>
          <a:p>
            <a:pPr algn="ctr"/>
            <a:r>
              <a:rPr lang="en-US" b="1" dirty="0"/>
              <a:t>0</a:t>
            </a:r>
          </a:p>
        </p:txBody>
      </p:sp>
      <p:sp>
        <p:nvSpPr>
          <p:cNvPr id="27" name="TextBox 26"/>
          <p:cNvSpPr txBox="1"/>
          <p:nvPr/>
        </p:nvSpPr>
        <p:spPr>
          <a:xfrm>
            <a:off x="2622367" y="660701"/>
            <a:ext cx="321275" cy="369332"/>
          </a:xfrm>
          <a:prstGeom prst="rect">
            <a:avLst/>
          </a:prstGeom>
          <a:noFill/>
        </p:spPr>
        <p:txBody>
          <a:bodyPr wrap="square" rtlCol="0">
            <a:spAutoFit/>
          </a:bodyPr>
          <a:lstStyle/>
          <a:p>
            <a:pPr algn="ctr"/>
            <a:r>
              <a:rPr lang="en-US" b="1" dirty="0"/>
              <a:t>1</a:t>
            </a:r>
          </a:p>
        </p:txBody>
      </p:sp>
      <p:sp>
        <p:nvSpPr>
          <p:cNvPr id="28" name="TextBox 27"/>
          <p:cNvSpPr txBox="1"/>
          <p:nvPr/>
        </p:nvSpPr>
        <p:spPr>
          <a:xfrm>
            <a:off x="3147802" y="660701"/>
            <a:ext cx="321275" cy="369332"/>
          </a:xfrm>
          <a:prstGeom prst="rect">
            <a:avLst/>
          </a:prstGeom>
          <a:noFill/>
        </p:spPr>
        <p:txBody>
          <a:bodyPr wrap="square" rtlCol="0">
            <a:spAutoFit/>
          </a:bodyPr>
          <a:lstStyle/>
          <a:p>
            <a:pPr algn="ctr"/>
            <a:r>
              <a:rPr lang="en-US" b="1" dirty="0"/>
              <a:t>2</a:t>
            </a:r>
          </a:p>
        </p:txBody>
      </p:sp>
      <p:sp>
        <p:nvSpPr>
          <p:cNvPr id="29" name="TextBox 28"/>
          <p:cNvSpPr txBox="1"/>
          <p:nvPr/>
        </p:nvSpPr>
        <p:spPr>
          <a:xfrm>
            <a:off x="3673237" y="660701"/>
            <a:ext cx="321275" cy="369332"/>
          </a:xfrm>
          <a:prstGeom prst="rect">
            <a:avLst/>
          </a:prstGeom>
          <a:noFill/>
        </p:spPr>
        <p:txBody>
          <a:bodyPr wrap="square" rtlCol="0">
            <a:spAutoFit/>
          </a:bodyPr>
          <a:lstStyle/>
          <a:p>
            <a:pPr algn="ctr"/>
            <a:r>
              <a:rPr lang="en-US" b="1" dirty="0"/>
              <a:t>3</a:t>
            </a:r>
          </a:p>
        </p:txBody>
      </p:sp>
      <p:sp>
        <p:nvSpPr>
          <p:cNvPr id="30" name="TextBox 29"/>
          <p:cNvSpPr txBox="1"/>
          <p:nvPr/>
        </p:nvSpPr>
        <p:spPr>
          <a:xfrm>
            <a:off x="4198672" y="660701"/>
            <a:ext cx="321275" cy="369332"/>
          </a:xfrm>
          <a:prstGeom prst="rect">
            <a:avLst/>
          </a:prstGeom>
          <a:noFill/>
        </p:spPr>
        <p:txBody>
          <a:bodyPr wrap="square" rtlCol="0">
            <a:spAutoFit/>
          </a:bodyPr>
          <a:lstStyle/>
          <a:p>
            <a:pPr algn="ctr"/>
            <a:r>
              <a:rPr lang="en-US" b="1" dirty="0"/>
              <a:t>4</a:t>
            </a:r>
          </a:p>
        </p:txBody>
      </p:sp>
      <p:sp>
        <p:nvSpPr>
          <p:cNvPr id="31" name="TextBox 30"/>
          <p:cNvSpPr txBox="1"/>
          <p:nvPr/>
        </p:nvSpPr>
        <p:spPr>
          <a:xfrm>
            <a:off x="4724107" y="660701"/>
            <a:ext cx="321275" cy="369332"/>
          </a:xfrm>
          <a:prstGeom prst="rect">
            <a:avLst/>
          </a:prstGeom>
          <a:noFill/>
        </p:spPr>
        <p:txBody>
          <a:bodyPr wrap="square" rtlCol="0">
            <a:spAutoFit/>
          </a:bodyPr>
          <a:lstStyle/>
          <a:p>
            <a:pPr algn="ctr"/>
            <a:r>
              <a:rPr lang="en-US" b="1" dirty="0"/>
              <a:t>5</a:t>
            </a:r>
          </a:p>
        </p:txBody>
      </p:sp>
      <p:sp>
        <p:nvSpPr>
          <p:cNvPr id="32" name="TextBox 31"/>
          <p:cNvSpPr txBox="1"/>
          <p:nvPr/>
        </p:nvSpPr>
        <p:spPr>
          <a:xfrm>
            <a:off x="5249542" y="660701"/>
            <a:ext cx="321275" cy="369332"/>
          </a:xfrm>
          <a:prstGeom prst="rect">
            <a:avLst/>
          </a:prstGeom>
          <a:noFill/>
        </p:spPr>
        <p:txBody>
          <a:bodyPr wrap="square" rtlCol="0">
            <a:spAutoFit/>
          </a:bodyPr>
          <a:lstStyle/>
          <a:p>
            <a:pPr algn="ctr"/>
            <a:r>
              <a:rPr lang="en-US" b="1" dirty="0"/>
              <a:t>6</a:t>
            </a:r>
          </a:p>
        </p:txBody>
      </p:sp>
      <p:sp>
        <p:nvSpPr>
          <p:cNvPr id="33" name="TextBox 32"/>
          <p:cNvSpPr txBox="1"/>
          <p:nvPr/>
        </p:nvSpPr>
        <p:spPr>
          <a:xfrm>
            <a:off x="5774977" y="660701"/>
            <a:ext cx="321275" cy="369332"/>
          </a:xfrm>
          <a:prstGeom prst="rect">
            <a:avLst/>
          </a:prstGeom>
          <a:noFill/>
        </p:spPr>
        <p:txBody>
          <a:bodyPr wrap="square" rtlCol="0">
            <a:spAutoFit/>
          </a:bodyPr>
          <a:lstStyle/>
          <a:p>
            <a:pPr algn="ctr"/>
            <a:r>
              <a:rPr lang="en-US" b="1" dirty="0"/>
              <a:t>7</a:t>
            </a:r>
          </a:p>
        </p:txBody>
      </p:sp>
      <p:sp>
        <p:nvSpPr>
          <p:cNvPr id="34" name="TextBox 33"/>
          <p:cNvSpPr txBox="1"/>
          <p:nvPr/>
        </p:nvSpPr>
        <p:spPr>
          <a:xfrm>
            <a:off x="6300412" y="660701"/>
            <a:ext cx="321275" cy="369332"/>
          </a:xfrm>
          <a:prstGeom prst="rect">
            <a:avLst/>
          </a:prstGeom>
          <a:noFill/>
        </p:spPr>
        <p:txBody>
          <a:bodyPr wrap="square" rtlCol="0">
            <a:spAutoFit/>
          </a:bodyPr>
          <a:lstStyle/>
          <a:p>
            <a:pPr algn="ctr"/>
            <a:r>
              <a:rPr lang="en-US" b="1" dirty="0"/>
              <a:t>8</a:t>
            </a:r>
          </a:p>
        </p:txBody>
      </p:sp>
      <p:sp>
        <p:nvSpPr>
          <p:cNvPr id="35" name="TextBox 34"/>
          <p:cNvSpPr txBox="1"/>
          <p:nvPr/>
        </p:nvSpPr>
        <p:spPr>
          <a:xfrm>
            <a:off x="6825844" y="665165"/>
            <a:ext cx="321275" cy="369332"/>
          </a:xfrm>
          <a:prstGeom prst="rect">
            <a:avLst/>
          </a:prstGeom>
          <a:noFill/>
        </p:spPr>
        <p:txBody>
          <a:bodyPr wrap="square" rtlCol="0">
            <a:spAutoFit/>
          </a:bodyPr>
          <a:lstStyle/>
          <a:p>
            <a:pPr algn="ctr"/>
            <a:r>
              <a:rPr lang="en-US" b="1" dirty="0"/>
              <a:t>9</a:t>
            </a:r>
          </a:p>
        </p:txBody>
      </p:sp>
      <p:sp>
        <p:nvSpPr>
          <p:cNvPr id="37" name="TextBox 36"/>
          <p:cNvSpPr txBox="1"/>
          <p:nvPr/>
        </p:nvSpPr>
        <p:spPr>
          <a:xfrm>
            <a:off x="7694140" y="1421027"/>
            <a:ext cx="1136822" cy="4247317"/>
          </a:xfrm>
          <a:prstGeom prst="rect">
            <a:avLst/>
          </a:prstGeom>
          <a:noFill/>
        </p:spPr>
        <p:txBody>
          <a:bodyPr wrap="square" rtlCol="0">
            <a:spAutoFit/>
          </a:bodyPr>
          <a:lstStyle/>
          <a:p>
            <a:pPr algn="ctr"/>
            <a:r>
              <a:rPr lang="en-US" dirty="0"/>
              <a:t>10 Rows</a:t>
            </a:r>
          </a:p>
          <a:p>
            <a:pPr algn="ctr"/>
            <a:r>
              <a:rPr lang="en-US" dirty="0"/>
              <a:t>10 Cols</a:t>
            </a:r>
          </a:p>
          <a:p>
            <a:endParaRPr lang="en-US" dirty="0"/>
          </a:p>
          <a:p>
            <a:r>
              <a:rPr lang="en-US" b="1" dirty="0">
                <a:solidFill>
                  <a:srgbClr val="00B050"/>
                </a:solidFill>
              </a:rPr>
              <a:t>Y</a:t>
            </a:r>
            <a:r>
              <a:rPr lang="en-US" dirty="0"/>
              <a:t> = </a:t>
            </a:r>
            <a:r>
              <a:rPr lang="en-US" b="1" dirty="0"/>
              <a:t>Rows</a:t>
            </a:r>
            <a:endParaRPr lang="en-US" b="1" dirty="0">
              <a:solidFill>
                <a:srgbClr val="FF0000"/>
              </a:solidFill>
            </a:endParaRPr>
          </a:p>
          <a:p>
            <a:r>
              <a:rPr lang="en-US" b="1" dirty="0">
                <a:solidFill>
                  <a:srgbClr val="00B050"/>
                </a:solidFill>
              </a:rPr>
              <a:t>X</a:t>
            </a:r>
            <a:r>
              <a:rPr lang="en-US" dirty="0"/>
              <a:t> = </a:t>
            </a:r>
            <a:r>
              <a:rPr lang="en-US" b="1" dirty="0"/>
              <a:t>Cols</a:t>
            </a:r>
            <a:endParaRPr lang="en-US" b="1" dirty="0">
              <a:solidFill>
                <a:srgbClr val="FF0000"/>
              </a:solidFill>
            </a:endParaRPr>
          </a:p>
          <a:p>
            <a:endParaRPr lang="en-US" dirty="0"/>
          </a:p>
          <a:p>
            <a:r>
              <a:rPr lang="en-US" b="1" dirty="0">
                <a:solidFill>
                  <a:srgbClr val="FF0000"/>
                </a:solidFill>
              </a:rPr>
              <a:t>Positive Y is </a:t>
            </a:r>
            <a:r>
              <a:rPr lang="en-US" b="1" u="sng" dirty="0">
                <a:solidFill>
                  <a:srgbClr val="FF0000"/>
                </a:solidFill>
              </a:rPr>
              <a:t>down</a:t>
            </a:r>
            <a:r>
              <a:rPr lang="en-US" b="1" dirty="0">
                <a:solidFill>
                  <a:srgbClr val="FF0000"/>
                </a:solidFill>
              </a:rPr>
              <a:t>!</a:t>
            </a:r>
          </a:p>
          <a:p>
            <a:endParaRPr lang="en-US" dirty="0"/>
          </a:p>
          <a:p>
            <a:r>
              <a:rPr lang="en-US" dirty="0"/>
              <a:t>Entrance = [0][0]</a:t>
            </a:r>
          </a:p>
          <a:p>
            <a:endParaRPr lang="en-US" dirty="0"/>
          </a:p>
          <a:p>
            <a:r>
              <a:rPr lang="en-US" dirty="0"/>
              <a:t>Exit</a:t>
            </a:r>
          </a:p>
          <a:p>
            <a:r>
              <a:rPr lang="en-US" dirty="0"/>
              <a:t>= [9][9]</a:t>
            </a:r>
          </a:p>
          <a:p>
            <a:endParaRPr lang="en-US" dirty="0"/>
          </a:p>
        </p:txBody>
      </p:sp>
      <p:sp>
        <p:nvSpPr>
          <p:cNvPr id="3" name="Slide Number Placeholder 2">
            <a:extLst>
              <a:ext uri="{FF2B5EF4-FFF2-40B4-BE49-F238E27FC236}">
                <a16:creationId xmlns:a16="http://schemas.microsoft.com/office/drawing/2014/main" id="{C7E50933-22C4-4034-9053-FCF3CCF3FAD9}"/>
              </a:ext>
            </a:extLst>
          </p:cNvPr>
          <p:cNvSpPr>
            <a:spLocks noGrp="1"/>
          </p:cNvSpPr>
          <p:nvPr>
            <p:ph type="sldNum" sz="quarter" idx="12"/>
          </p:nvPr>
        </p:nvSpPr>
        <p:spPr/>
        <p:txBody>
          <a:bodyPr/>
          <a:lstStyle/>
          <a:p>
            <a:fld id="{650AD656-6FF9-465D-B7B0-1CD0DD39CD23}" type="slidenum">
              <a:rPr lang="en-US" smtClean="0"/>
              <a:t>96</a:t>
            </a:fld>
            <a:endParaRPr lang="en-US"/>
          </a:p>
        </p:txBody>
      </p:sp>
      <p:sp>
        <p:nvSpPr>
          <p:cNvPr id="36" name="TextBox 35">
            <a:extLst>
              <a:ext uri="{FF2B5EF4-FFF2-40B4-BE49-F238E27FC236}">
                <a16:creationId xmlns:a16="http://schemas.microsoft.com/office/drawing/2014/main" id="{072A2773-E975-FFF7-06E0-4219FE8C67F9}"/>
              </a:ext>
            </a:extLst>
          </p:cNvPr>
          <p:cNvSpPr txBox="1"/>
          <p:nvPr/>
        </p:nvSpPr>
        <p:spPr>
          <a:xfrm rot="19957660">
            <a:off x="2337620" y="2499852"/>
            <a:ext cx="4468762" cy="1384995"/>
          </a:xfrm>
          <a:prstGeom prst="rect">
            <a:avLst/>
          </a:prstGeom>
          <a:solidFill>
            <a:srgbClr val="0070C0"/>
          </a:solidFill>
        </p:spPr>
        <p:txBody>
          <a:bodyPr wrap="square" rtlCol="0">
            <a:spAutoFit/>
          </a:bodyPr>
          <a:lstStyle/>
          <a:p>
            <a:pPr algn="ctr"/>
            <a:r>
              <a:rPr lang="en-US" sz="2800" b="1" dirty="0">
                <a:solidFill>
                  <a:schemeClr val="bg1"/>
                </a:solidFill>
              </a:rPr>
              <a:t>This is a just a sample.</a:t>
            </a:r>
          </a:p>
          <a:p>
            <a:pPr algn="ctr"/>
            <a:r>
              <a:rPr lang="en-US" sz="2800" b="1" dirty="0">
                <a:solidFill>
                  <a:schemeClr val="bg1"/>
                </a:solidFill>
              </a:rPr>
              <a:t>You will design and encode your own maze!</a:t>
            </a:r>
          </a:p>
        </p:txBody>
      </p:sp>
    </p:spTree>
    <p:extLst>
      <p:ext uri="{BB962C8B-B14F-4D97-AF65-F5344CB8AC3E}">
        <p14:creationId xmlns:p14="http://schemas.microsoft.com/office/powerpoint/2010/main" val="267038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1000" fill="hold"/>
                                        <p:tgtEl>
                                          <p:spTgt spid="36"/>
                                        </p:tgtEl>
                                        <p:attrNameLst>
                                          <p:attrName>ppt_w</p:attrName>
                                        </p:attrNameLst>
                                      </p:cBhvr>
                                      <p:tavLst>
                                        <p:tav tm="0">
                                          <p:val>
                                            <p:fltVal val="0"/>
                                          </p:val>
                                        </p:tav>
                                        <p:tav tm="100000">
                                          <p:val>
                                            <p:strVal val="#ppt_w"/>
                                          </p:val>
                                        </p:tav>
                                      </p:tavLst>
                                    </p:anim>
                                    <p:anim calcmode="lin" valueType="num">
                                      <p:cBhvr>
                                        <p:cTn id="8" dur="1000" fill="hold"/>
                                        <p:tgtEl>
                                          <p:spTgt spid="36"/>
                                        </p:tgtEl>
                                        <p:attrNameLst>
                                          <p:attrName>ppt_h</p:attrName>
                                        </p:attrNameLst>
                                      </p:cBhvr>
                                      <p:tavLst>
                                        <p:tav tm="0">
                                          <p:val>
                                            <p:fltVal val="0"/>
                                          </p:val>
                                        </p:tav>
                                        <p:tav tm="100000">
                                          <p:val>
                                            <p:strVal val="#ppt_h"/>
                                          </p:val>
                                        </p:tav>
                                      </p:tavLst>
                                    </p:anim>
                                    <p:anim calcmode="lin" valueType="num">
                                      <p:cBhvr>
                                        <p:cTn id="9" dur="1000" fill="hold"/>
                                        <p:tgtEl>
                                          <p:spTgt spid="36"/>
                                        </p:tgtEl>
                                        <p:attrNameLst>
                                          <p:attrName>style.rotation</p:attrName>
                                        </p:attrNameLst>
                                      </p:cBhvr>
                                      <p:tavLst>
                                        <p:tav tm="0">
                                          <p:val>
                                            <p:fltVal val="90"/>
                                          </p:val>
                                        </p:tav>
                                        <p:tav tm="100000">
                                          <p:val>
                                            <p:fltVal val="0"/>
                                          </p:val>
                                        </p:tav>
                                      </p:tavLst>
                                    </p:anim>
                                    <p:animEffect transition="in" filter="fade">
                                      <p:cBhvr>
                                        <p:cTn id="10"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mn-lt"/>
              </a:rPr>
              <a:t>How do we encode a maze?</a:t>
            </a:r>
            <a:endParaRPr lang="en-US" sz="3200" b="1" dirty="0">
              <a:latin typeface="+mn-lt"/>
            </a:endParaRPr>
          </a:p>
        </p:txBody>
      </p:sp>
      <p:sp>
        <p:nvSpPr>
          <p:cNvPr id="3" name="Content Placeholder 2"/>
          <p:cNvSpPr>
            <a:spLocks noGrp="1"/>
          </p:cNvSpPr>
          <p:nvPr>
            <p:ph idx="1"/>
          </p:nvPr>
        </p:nvSpPr>
        <p:spPr>
          <a:xfrm>
            <a:off x="365037" y="1995231"/>
            <a:ext cx="3741799" cy="4351338"/>
          </a:xfrm>
        </p:spPr>
        <p:txBody>
          <a:bodyPr>
            <a:noAutofit/>
          </a:bodyPr>
          <a:lstStyle/>
          <a:p>
            <a:pPr>
              <a:spcBef>
                <a:spcPts val="0"/>
              </a:spcBef>
              <a:spcAft>
                <a:spcPts val="1200"/>
              </a:spcAft>
            </a:pPr>
            <a:r>
              <a:rPr lang="en-US" sz="2400" dirty="0"/>
              <a:t>Consider how to describe each individual square (cell) within the maze</a:t>
            </a:r>
          </a:p>
          <a:p>
            <a:pPr>
              <a:spcBef>
                <a:spcPts val="0"/>
              </a:spcBef>
              <a:spcAft>
                <a:spcPts val="1200"/>
              </a:spcAft>
            </a:pPr>
            <a:r>
              <a:rPr lang="en-US" sz="2400" b="1" dirty="0">
                <a:solidFill>
                  <a:srgbClr val="FF0000"/>
                </a:solidFill>
              </a:rPr>
              <a:t>How can we indicate for each individual cell if a wall exists to the North, East, South, or West direction?</a:t>
            </a:r>
          </a:p>
        </p:txBody>
      </p:sp>
      <p:grpSp>
        <p:nvGrpSpPr>
          <p:cNvPr id="10" name="Group 9"/>
          <p:cNvGrpSpPr/>
          <p:nvPr/>
        </p:nvGrpSpPr>
        <p:grpSpPr>
          <a:xfrm>
            <a:off x="4483045" y="2971960"/>
            <a:ext cx="4339694" cy="3110506"/>
            <a:chOff x="4637904" y="1814212"/>
            <a:chExt cx="4339694" cy="3110506"/>
          </a:xfrm>
        </p:grpSpPr>
        <p:sp>
          <p:nvSpPr>
            <p:cNvPr id="5" name="Frame 4"/>
            <p:cNvSpPr/>
            <p:nvPr/>
          </p:nvSpPr>
          <p:spPr>
            <a:xfrm>
              <a:off x="5618207" y="2248930"/>
              <a:ext cx="2194560" cy="219456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 name="Group 3"/>
            <p:cNvGrpSpPr/>
            <p:nvPr/>
          </p:nvGrpSpPr>
          <p:grpSpPr>
            <a:xfrm>
              <a:off x="4637904" y="1814212"/>
              <a:ext cx="4339694" cy="3110506"/>
              <a:chOff x="4637904" y="1814212"/>
              <a:chExt cx="4339694" cy="3110506"/>
            </a:xfrm>
          </p:grpSpPr>
          <p:sp>
            <p:nvSpPr>
              <p:cNvPr id="6" name="TextBox 5"/>
              <p:cNvSpPr txBox="1"/>
              <p:nvPr/>
            </p:nvSpPr>
            <p:spPr>
              <a:xfrm>
                <a:off x="6130601" y="1814212"/>
                <a:ext cx="1169773" cy="369332"/>
              </a:xfrm>
              <a:prstGeom prst="rect">
                <a:avLst/>
              </a:prstGeom>
              <a:noFill/>
            </p:spPr>
            <p:txBody>
              <a:bodyPr wrap="square" rtlCol="0">
                <a:spAutoFit/>
              </a:bodyPr>
              <a:lstStyle/>
              <a:p>
                <a:pPr algn="ctr"/>
                <a:r>
                  <a:rPr lang="en-US" dirty="0"/>
                  <a:t>North = </a:t>
                </a:r>
                <a:r>
                  <a:rPr lang="en-US" b="1" dirty="0"/>
                  <a:t>1</a:t>
                </a:r>
              </a:p>
            </p:txBody>
          </p:sp>
          <p:sp>
            <p:nvSpPr>
              <p:cNvPr id="7" name="TextBox 6"/>
              <p:cNvSpPr txBox="1"/>
              <p:nvPr/>
            </p:nvSpPr>
            <p:spPr>
              <a:xfrm>
                <a:off x="7807825" y="3062929"/>
                <a:ext cx="1169773" cy="369332"/>
              </a:xfrm>
              <a:prstGeom prst="rect">
                <a:avLst/>
              </a:prstGeom>
              <a:noFill/>
            </p:spPr>
            <p:txBody>
              <a:bodyPr wrap="square" rtlCol="0">
                <a:spAutoFit/>
              </a:bodyPr>
              <a:lstStyle/>
              <a:p>
                <a:r>
                  <a:rPr lang="en-US" dirty="0"/>
                  <a:t>East = </a:t>
                </a:r>
                <a:r>
                  <a:rPr lang="en-US" b="1" dirty="0"/>
                  <a:t>2</a:t>
                </a:r>
              </a:p>
            </p:txBody>
          </p:sp>
          <p:sp>
            <p:nvSpPr>
              <p:cNvPr id="8" name="TextBox 7"/>
              <p:cNvSpPr txBox="1"/>
              <p:nvPr/>
            </p:nvSpPr>
            <p:spPr>
              <a:xfrm>
                <a:off x="4637904" y="3062929"/>
                <a:ext cx="1169773" cy="369332"/>
              </a:xfrm>
              <a:prstGeom prst="rect">
                <a:avLst/>
              </a:prstGeom>
              <a:noFill/>
            </p:spPr>
            <p:txBody>
              <a:bodyPr wrap="square" rtlCol="0">
                <a:spAutoFit/>
              </a:bodyPr>
              <a:lstStyle/>
              <a:p>
                <a:r>
                  <a:rPr lang="en-US" dirty="0"/>
                  <a:t>West = </a:t>
                </a:r>
                <a:r>
                  <a:rPr lang="en-US" b="1" dirty="0"/>
                  <a:t>8</a:t>
                </a:r>
              </a:p>
            </p:txBody>
          </p:sp>
          <p:sp>
            <p:nvSpPr>
              <p:cNvPr id="9" name="TextBox 8"/>
              <p:cNvSpPr txBox="1"/>
              <p:nvPr/>
            </p:nvSpPr>
            <p:spPr>
              <a:xfrm>
                <a:off x="6130601" y="4555386"/>
                <a:ext cx="1169773" cy="369332"/>
              </a:xfrm>
              <a:prstGeom prst="rect">
                <a:avLst/>
              </a:prstGeom>
              <a:noFill/>
            </p:spPr>
            <p:txBody>
              <a:bodyPr wrap="square" rtlCol="0">
                <a:spAutoFit/>
              </a:bodyPr>
              <a:lstStyle/>
              <a:p>
                <a:pPr algn="ctr"/>
                <a:r>
                  <a:rPr lang="en-US" dirty="0"/>
                  <a:t>South = </a:t>
                </a:r>
                <a:r>
                  <a:rPr lang="en-US" b="1" dirty="0"/>
                  <a:t>4</a:t>
                </a:r>
              </a:p>
            </p:txBody>
          </p:sp>
        </p:grpSp>
      </p:grpSp>
      <p:sp>
        <p:nvSpPr>
          <p:cNvPr id="11" name="TextBox 10"/>
          <p:cNvSpPr txBox="1"/>
          <p:nvPr/>
        </p:nvSpPr>
        <p:spPr>
          <a:xfrm>
            <a:off x="4982115" y="1558407"/>
            <a:ext cx="3157026" cy="1200329"/>
          </a:xfrm>
          <a:prstGeom prst="rect">
            <a:avLst/>
          </a:prstGeom>
          <a:noFill/>
          <a:ln w="12700">
            <a:solidFill>
              <a:schemeClr val="tx1"/>
            </a:solidFill>
          </a:ln>
        </p:spPr>
        <p:txBody>
          <a:bodyPr wrap="square" rtlCol="0">
            <a:spAutoFit/>
          </a:bodyPr>
          <a:lstStyle/>
          <a:p>
            <a:pPr algn="ctr"/>
            <a:r>
              <a:rPr lang="en-US" sz="2400" dirty="0"/>
              <a:t>Encode each wall position as an increasing </a:t>
            </a:r>
            <a:r>
              <a:rPr lang="en-US" sz="2400" b="1" dirty="0"/>
              <a:t>power of 2</a:t>
            </a:r>
          </a:p>
        </p:txBody>
      </p:sp>
      <p:sp>
        <p:nvSpPr>
          <p:cNvPr id="12" name="Slide Number Placeholder 11">
            <a:extLst>
              <a:ext uri="{FF2B5EF4-FFF2-40B4-BE49-F238E27FC236}">
                <a16:creationId xmlns:a16="http://schemas.microsoft.com/office/drawing/2014/main" id="{8B34DA71-5020-40E8-9A8A-14E5A18B866B}"/>
              </a:ext>
            </a:extLst>
          </p:cNvPr>
          <p:cNvSpPr>
            <a:spLocks noGrp="1"/>
          </p:cNvSpPr>
          <p:nvPr>
            <p:ph type="sldNum" sz="quarter" idx="12"/>
          </p:nvPr>
        </p:nvSpPr>
        <p:spPr/>
        <p:txBody>
          <a:bodyPr/>
          <a:lstStyle/>
          <a:p>
            <a:fld id="{650AD656-6FF9-465D-B7B0-1CD0DD39CD23}" type="slidenum">
              <a:rPr lang="en-US" smtClean="0"/>
              <a:t>97</a:t>
            </a:fld>
            <a:endParaRPr lang="en-US"/>
          </a:p>
        </p:txBody>
      </p:sp>
    </p:spTree>
    <p:extLst>
      <p:ext uri="{BB962C8B-B14F-4D97-AF65-F5344CB8AC3E}">
        <p14:creationId xmlns:p14="http://schemas.microsoft.com/office/powerpoint/2010/main" val="78369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037" y="1825625"/>
            <a:ext cx="4198725" cy="4351338"/>
          </a:xfrm>
        </p:spPr>
        <p:txBody>
          <a:bodyPr>
            <a:noAutofit/>
          </a:bodyPr>
          <a:lstStyle/>
          <a:p>
            <a:pPr>
              <a:spcBef>
                <a:spcPts val="0"/>
              </a:spcBef>
              <a:spcAft>
                <a:spcPts val="1200"/>
              </a:spcAft>
            </a:pPr>
            <a:r>
              <a:rPr lang="en-US" sz="2400" dirty="0"/>
              <a:t>If a wall exists in a given direction, add the value of that direction to the </a:t>
            </a:r>
            <a:r>
              <a:rPr lang="en-US" sz="2400" b="1" i="1" dirty="0"/>
              <a:t>total</a:t>
            </a:r>
            <a:r>
              <a:rPr lang="en-US" sz="2400" dirty="0"/>
              <a:t> cell value</a:t>
            </a:r>
          </a:p>
        </p:txBody>
      </p:sp>
      <p:grpSp>
        <p:nvGrpSpPr>
          <p:cNvPr id="16" name="Group 15"/>
          <p:cNvGrpSpPr/>
          <p:nvPr/>
        </p:nvGrpSpPr>
        <p:grpSpPr>
          <a:xfrm>
            <a:off x="4637904" y="3184799"/>
            <a:ext cx="4339694" cy="369332"/>
            <a:chOff x="4637904" y="3062929"/>
            <a:chExt cx="4339694" cy="369332"/>
          </a:xfrm>
        </p:grpSpPr>
        <p:sp>
          <p:nvSpPr>
            <p:cNvPr id="7" name="TextBox 6"/>
            <p:cNvSpPr txBox="1"/>
            <p:nvPr/>
          </p:nvSpPr>
          <p:spPr>
            <a:xfrm>
              <a:off x="7807825" y="3062929"/>
              <a:ext cx="1169773" cy="369332"/>
            </a:xfrm>
            <a:prstGeom prst="rect">
              <a:avLst/>
            </a:prstGeom>
            <a:noFill/>
          </p:spPr>
          <p:txBody>
            <a:bodyPr wrap="square" rtlCol="0">
              <a:spAutoFit/>
            </a:bodyPr>
            <a:lstStyle/>
            <a:p>
              <a:r>
                <a:rPr lang="en-US" dirty="0"/>
                <a:t>East = 2</a:t>
              </a:r>
            </a:p>
          </p:txBody>
        </p:sp>
        <p:sp>
          <p:nvSpPr>
            <p:cNvPr id="8" name="TextBox 7"/>
            <p:cNvSpPr txBox="1"/>
            <p:nvPr/>
          </p:nvSpPr>
          <p:spPr>
            <a:xfrm>
              <a:off x="4637904" y="3062929"/>
              <a:ext cx="1169773" cy="369332"/>
            </a:xfrm>
            <a:prstGeom prst="rect">
              <a:avLst/>
            </a:prstGeom>
            <a:noFill/>
          </p:spPr>
          <p:txBody>
            <a:bodyPr wrap="square" rtlCol="0">
              <a:spAutoFit/>
            </a:bodyPr>
            <a:lstStyle/>
            <a:p>
              <a:r>
                <a:rPr lang="en-US" dirty="0"/>
                <a:t>West = 8</a:t>
              </a:r>
            </a:p>
          </p:txBody>
        </p:sp>
      </p:grpSp>
      <p:grpSp>
        <p:nvGrpSpPr>
          <p:cNvPr id="15" name="Group 14"/>
          <p:cNvGrpSpPr/>
          <p:nvPr/>
        </p:nvGrpSpPr>
        <p:grpSpPr>
          <a:xfrm>
            <a:off x="6131012" y="1814212"/>
            <a:ext cx="1169773" cy="3110506"/>
            <a:chOff x="6130601" y="1814212"/>
            <a:chExt cx="1169773" cy="3110506"/>
          </a:xfrm>
        </p:grpSpPr>
        <p:sp>
          <p:nvSpPr>
            <p:cNvPr id="6" name="TextBox 5"/>
            <p:cNvSpPr txBox="1"/>
            <p:nvPr/>
          </p:nvSpPr>
          <p:spPr>
            <a:xfrm>
              <a:off x="6130601" y="1814212"/>
              <a:ext cx="1169773" cy="369332"/>
            </a:xfrm>
            <a:prstGeom prst="rect">
              <a:avLst/>
            </a:prstGeom>
            <a:noFill/>
          </p:spPr>
          <p:txBody>
            <a:bodyPr wrap="square" rtlCol="0">
              <a:spAutoFit/>
            </a:bodyPr>
            <a:lstStyle/>
            <a:p>
              <a:pPr algn="ctr"/>
              <a:r>
                <a:rPr lang="en-US" dirty="0"/>
                <a:t>North = 1</a:t>
              </a:r>
            </a:p>
          </p:txBody>
        </p:sp>
        <p:sp>
          <p:nvSpPr>
            <p:cNvPr id="9" name="TextBox 8"/>
            <p:cNvSpPr txBox="1"/>
            <p:nvPr/>
          </p:nvSpPr>
          <p:spPr>
            <a:xfrm>
              <a:off x="6130601" y="4555386"/>
              <a:ext cx="1169773" cy="369332"/>
            </a:xfrm>
            <a:prstGeom prst="rect">
              <a:avLst/>
            </a:prstGeom>
            <a:noFill/>
          </p:spPr>
          <p:txBody>
            <a:bodyPr wrap="square" rtlCol="0">
              <a:spAutoFit/>
            </a:bodyPr>
            <a:lstStyle/>
            <a:p>
              <a:pPr algn="ctr"/>
              <a:r>
                <a:rPr lang="en-US" dirty="0"/>
                <a:t>South = 4</a:t>
              </a:r>
            </a:p>
          </p:txBody>
        </p:sp>
      </p:grpSp>
      <p:grpSp>
        <p:nvGrpSpPr>
          <p:cNvPr id="14" name="Group 13"/>
          <p:cNvGrpSpPr/>
          <p:nvPr/>
        </p:nvGrpSpPr>
        <p:grpSpPr>
          <a:xfrm>
            <a:off x="5795320" y="2455065"/>
            <a:ext cx="1841157" cy="1828800"/>
            <a:chOff x="5795320" y="2307112"/>
            <a:chExt cx="1841157" cy="1828800"/>
          </a:xfrm>
        </p:grpSpPr>
        <p:cxnSp>
          <p:nvCxnSpPr>
            <p:cNvPr id="11" name="Straight Connector 10"/>
            <p:cNvCxnSpPr/>
            <p:nvPr/>
          </p:nvCxnSpPr>
          <p:spPr>
            <a:xfrm>
              <a:off x="5807677" y="2307112"/>
              <a:ext cx="18288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95320" y="2307112"/>
              <a:ext cx="12357" cy="18288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 name="TextBox 16"/>
          <p:cNvSpPr txBox="1"/>
          <p:nvPr/>
        </p:nvSpPr>
        <p:spPr>
          <a:xfrm>
            <a:off x="6211330" y="3006811"/>
            <a:ext cx="1089455" cy="923330"/>
          </a:xfrm>
          <a:prstGeom prst="rect">
            <a:avLst/>
          </a:prstGeom>
          <a:noFill/>
        </p:spPr>
        <p:txBody>
          <a:bodyPr wrap="square" rtlCol="0">
            <a:spAutoFit/>
          </a:bodyPr>
          <a:lstStyle/>
          <a:p>
            <a:pPr algn="ctr"/>
            <a:r>
              <a:rPr lang="en-US" sz="5400" b="1" dirty="0">
                <a:solidFill>
                  <a:srgbClr val="0070C0"/>
                </a:solidFill>
              </a:rPr>
              <a:t>9</a:t>
            </a:r>
          </a:p>
        </p:txBody>
      </p:sp>
      <p:sp>
        <p:nvSpPr>
          <p:cNvPr id="4" name="Slide Number Placeholder 3">
            <a:extLst>
              <a:ext uri="{FF2B5EF4-FFF2-40B4-BE49-F238E27FC236}">
                <a16:creationId xmlns:a16="http://schemas.microsoft.com/office/drawing/2014/main" id="{B01CEF91-1D64-4AE2-B3EB-C5097397D916}"/>
              </a:ext>
            </a:extLst>
          </p:cNvPr>
          <p:cNvSpPr>
            <a:spLocks noGrp="1"/>
          </p:cNvSpPr>
          <p:nvPr>
            <p:ph type="sldNum" sz="quarter" idx="12"/>
          </p:nvPr>
        </p:nvSpPr>
        <p:spPr/>
        <p:txBody>
          <a:bodyPr/>
          <a:lstStyle/>
          <a:p>
            <a:fld id="{650AD656-6FF9-465D-B7B0-1CD0DD39CD23}" type="slidenum">
              <a:rPr lang="en-US" smtClean="0"/>
              <a:t>98</a:t>
            </a:fld>
            <a:endParaRPr lang="en-US"/>
          </a:p>
        </p:txBody>
      </p:sp>
      <p:sp>
        <p:nvSpPr>
          <p:cNvPr id="18" name="Title 1">
            <a:extLst>
              <a:ext uri="{FF2B5EF4-FFF2-40B4-BE49-F238E27FC236}">
                <a16:creationId xmlns:a16="http://schemas.microsoft.com/office/drawing/2014/main" id="{7487E9DC-ED61-43AC-A86A-FF4C2A9BF8A0}"/>
              </a:ext>
            </a:extLst>
          </p:cNvPr>
          <p:cNvSpPr>
            <a:spLocks noGrp="1"/>
          </p:cNvSpPr>
          <p:nvPr>
            <p:ph type="title"/>
          </p:nvPr>
        </p:nvSpPr>
        <p:spPr>
          <a:xfrm>
            <a:off x="628650" y="365126"/>
            <a:ext cx="7886700" cy="1325563"/>
          </a:xfrm>
        </p:spPr>
        <p:txBody>
          <a:bodyPr>
            <a:normAutofit/>
          </a:bodyPr>
          <a:lstStyle/>
          <a:p>
            <a:r>
              <a:rPr lang="en-US" sz="3200" dirty="0">
                <a:latin typeface="+mn-lt"/>
              </a:rPr>
              <a:t>How do we encode a maze?</a:t>
            </a:r>
            <a:endParaRPr lang="en-US" sz="3200" b="1" dirty="0">
              <a:latin typeface="+mn-lt"/>
            </a:endParaRPr>
          </a:p>
        </p:txBody>
      </p:sp>
    </p:spTree>
    <p:extLst>
      <p:ext uri="{BB962C8B-B14F-4D97-AF65-F5344CB8AC3E}">
        <p14:creationId xmlns:p14="http://schemas.microsoft.com/office/powerpoint/2010/main" val="14851965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037" y="1825625"/>
            <a:ext cx="4198725" cy="4351338"/>
          </a:xfrm>
        </p:spPr>
        <p:txBody>
          <a:bodyPr>
            <a:noAutofit/>
          </a:bodyPr>
          <a:lstStyle/>
          <a:p>
            <a:pPr>
              <a:spcBef>
                <a:spcPts val="0"/>
              </a:spcBef>
              <a:spcAft>
                <a:spcPts val="1200"/>
              </a:spcAft>
            </a:pPr>
            <a:r>
              <a:rPr lang="en-US" sz="2400" dirty="0"/>
              <a:t>Using a </a:t>
            </a:r>
            <a:r>
              <a:rPr lang="en-US" sz="2400" b="1" dirty="0"/>
              <a:t>power of 2 </a:t>
            </a:r>
            <a:r>
              <a:rPr lang="en-US" sz="2400" dirty="0"/>
              <a:t>for each wall value produces an </a:t>
            </a:r>
            <a:r>
              <a:rPr lang="en-US" sz="2400" b="1" dirty="0">
                <a:solidFill>
                  <a:srgbClr val="FF0000"/>
                </a:solidFill>
              </a:rPr>
              <a:t>unambiguous</a:t>
            </a:r>
            <a:r>
              <a:rPr lang="en-US" sz="2400" dirty="0"/>
              <a:t> encoding of all wall permutations</a:t>
            </a:r>
          </a:p>
          <a:p>
            <a:pPr>
              <a:spcBef>
                <a:spcPts val="0"/>
              </a:spcBef>
              <a:spcAft>
                <a:spcPts val="1200"/>
              </a:spcAft>
            </a:pPr>
            <a:r>
              <a:rPr lang="en-US" sz="2400" dirty="0"/>
              <a:t>0 ≤ cell value ≤ 15 </a:t>
            </a:r>
          </a:p>
          <a:p>
            <a:pPr>
              <a:spcBef>
                <a:spcPts val="0"/>
              </a:spcBef>
              <a:spcAft>
                <a:spcPts val="1200"/>
              </a:spcAft>
            </a:pPr>
            <a:r>
              <a:rPr lang="en-US" sz="2400" dirty="0"/>
              <a:t>No walls = zero (0)</a:t>
            </a:r>
          </a:p>
          <a:p>
            <a:pPr>
              <a:spcBef>
                <a:spcPts val="0"/>
              </a:spcBef>
              <a:spcAft>
                <a:spcPts val="1200"/>
              </a:spcAft>
            </a:pPr>
            <a:r>
              <a:rPr lang="en-US" sz="2400" dirty="0"/>
              <a:t>15 = a totally “walled-in” cell that is unreachable </a:t>
            </a:r>
            <a:r>
              <a:rPr lang="en-US" sz="2400" b="1" i="1" dirty="0">
                <a:solidFill>
                  <a:srgbClr val="00B050"/>
                </a:solidFill>
              </a:rPr>
              <a:t>(Hint: don’t make a cell = 15)</a:t>
            </a:r>
          </a:p>
          <a:p>
            <a:pPr>
              <a:spcBef>
                <a:spcPts val="0"/>
              </a:spcBef>
              <a:spcAft>
                <a:spcPts val="1200"/>
              </a:spcAft>
            </a:pPr>
            <a:endParaRPr lang="en-US" dirty="0"/>
          </a:p>
        </p:txBody>
      </p:sp>
      <p:grpSp>
        <p:nvGrpSpPr>
          <p:cNvPr id="16" name="Group 15"/>
          <p:cNvGrpSpPr/>
          <p:nvPr/>
        </p:nvGrpSpPr>
        <p:grpSpPr>
          <a:xfrm>
            <a:off x="4637904" y="3184799"/>
            <a:ext cx="4339694" cy="369332"/>
            <a:chOff x="4637904" y="3062929"/>
            <a:chExt cx="4339694" cy="369332"/>
          </a:xfrm>
        </p:grpSpPr>
        <p:sp>
          <p:nvSpPr>
            <p:cNvPr id="7" name="TextBox 6"/>
            <p:cNvSpPr txBox="1"/>
            <p:nvPr/>
          </p:nvSpPr>
          <p:spPr>
            <a:xfrm>
              <a:off x="7807825" y="3062929"/>
              <a:ext cx="1169773" cy="369332"/>
            </a:xfrm>
            <a:prstGeom prst="rect">
              <a:avLst/>
            </a:prstGeom>
            <a:noFill/>
          </p:spPr>
          <p:txBody>
            <a:bodyPr wrap="square" rtlCol="0">
              <a:spAutoFit/>
            </a:bodyPr>
            <a:lstStyle/>
            <a:p>
              <a:r>
                <a:rPr lang="en-US" dirty="0"/>
                <a:t>East = 2</a:t>
              </a:r>
            </a:p>
          </p:txBody>
        </p:sp>
        <p:sp>
          <p:nvSpPr>
            <p:cNvPr id="8" name="TextBox 7"/>
            <p:cNvSpPr txBox="1"/>
            <p:nvPr/>
          </p:nvSpPr>
          <p:spPr>
            <a:xfrm>
              <a:off x="4637904" y="3062929"/>
              <a:ext cx="1169773" cy="369332"/>
            </a:xfrm>
            <a:prstGeom prst="rect">
              <a:avLst/>
            </a:prstGeom>
            <a:noFill/>
          </p:spPr>
          <p:txBody>
            <a:bodyPr wrap="square" rtlCol="0">
              <a:spAutoFit/>
            </a:bodyPr>
            <a:lstStyle/>
            <a:p>
              <a:r>
                <a:rPr lang="en-US" dirty="0"/>
                <a:t>West = 8</a:t>
              </a:r>
            </a:p>
          </p:txBody>
        </p:sp>
      </p:grpSp>
      <p:grpSp>
        <p:nvGrpSpPr>
          <p:cNvPr id="15" name="Group 14"/>
          <p:cNvGrpSpPr/>
          <p:nvPr/>
        </p:nvGrpSpPr>
        <p:grpSpPr>
          <a:xfrm>
            <a:off x="6131012" y="1814212"/>
            <a:ext cx="1169773" cy="3110506"/>
            <a:chOff x="6130601" y="1814212"/>
            <a:chExt cx="1169773" cy="3110506"/>
          </a:xfrm>
        </p:grpSpPr>
        <p:sp>
          <p:nvSpPr>
            <p:cNvPr id="6" name="TextBox 5"/>
            <p:cNvSpPr txBox="1"/>
            <p:nvPr/>
          </p:nvSpPr>
          <p:spPr>
            <a:xfrm>
              <a:off x="6130601" y="1814212"/>
              <a:ext cx="1169773" cy="369332"/>
            </a:xfrm>
            <a:prstGeom prst="rect">
              <a:avLst/>
            </a:prstGeom>
            <a:noFill/>
          </p:spPr>
          <p:txBody>
            <a:bodyPr wrap="square" rtlCol="0">
              <a:spAutoFit/>
            </a:bodyPr>
            <a:lstStyle/>
            <a:p>
              <a:pPr algn="ctr"/>
              <a:r>
                <a:rPr lang="en-US" dirty="0"/>
                <a:t>North = 1</a:t>
              </a:r>
            </a:p>
          </p:txBody>
        </p:sp>
        <p:sp>
          <p:nvSpPr>
            <p:cNvPr id="9" name="TextBox 8"/>
            <p:cNvSpPr txBox="1"/>
            <p:nvPr/>
          </p:nvSpPr>
          <p:spPr>
            <a:xfrm>
              <a:off x="6130601" y="4555386"/>
              <a:ext cx="1169773" cy="369332"/>
            </a:xfrm>
            <a:prstGeom prst="rect">
              <a:avLst/>
            </a:prstGeom>
            <a:noFill/>
          </p:spPr>
          <p:txBody>
            <a:bodyPr wrap="square" rtlCol="0">
              <a:spAutoFit/>
            </a:bodyPr>
            <a:lstStyle/>
            <a:p>
              <a:pPr algn="ctr"/>
              <a:r>
                <a:rPr lang="en-US" dirty="0"/>
                <a:t>South = 4</a:t>
              </a:r>
            </a:p>
          </p:txBody>
        </p:sp>
      </p:grpSp>
      <p:cxnSp>
        <p:nvCxnSpPr>
          <p:cNvPr id="11" name="Straight Connector 10"/>
          <p:cNvCxnSpPr/>
          <p:nvPr/>
        </p:nvCxnSpPr>
        <p:spPr>
          <a:xfrm>
            <a:off x="5807677" y="2446814"/>
            <a:ext cx="18288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607650" y="2463303"/>
            <a:ext cx="12357" cy="18288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211330" y="3006811"/>
            <a:ext cx="1089455" cy="923330"/>
          </a:xfrm>
          <a:prstGeom prst="rect">
            <a:avLst/>
          </a:prstGeom>
          <a:noFill/>
        </p:spPr>
        <p:txBody>
          <a:bodyPr wrap="square" rtlCol="0">
            <a:spAutoFit/>
          </a:bodyPr>
          <a:lstStyle/>
          <a:p>
            <a:pPr algn="ctr"/>
            <a:r>
              <a:rPr lang="en-US" sz="5400" b="1" dirty="0">
                <a:solidFill>
                  <a:srgbClr val="0070C0"/>
                </a:solidFill>
              </a:rPr>
              <a:t>7</a:t>
            </a:r>
          </a:p>
        </p:txBody>
      </p:sp>
      <p:cxnSp>
        <p:nvCxnSpPr>
          <p:cNvPr id="18" name="Straight Connector 17"/>
          <p:cNvCxnSpPr/>
          <p:nvPr/>
        </p:nvCxnSpPr>
        <p:spPr>
          <a:xfrm>
            <a:off x="5795320" y="4292103"/>
            <a:ext cx="18288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55DAD5DF-E108-4654-B39C-256DA20AF329}"/>
              </a:ext>
            </a:extLst>
          </p:cNvPr>
          <p:cNvSpPr>
            <a:spLocks noGrp="1"/>
          </p:cNvSpPr>
          <p:nvPr>
            <p:ph type="sldNum" sz="quarter" idx="12"/>
          </p:nvPr>
        </p:nvSpPr>
        <p:spPr/>
        <p:txBody>
          <a:bodyPr/>
          <a:lstStyle/>
          <a:p>
            <a:fld id="{650AD656-6FF9-465D-B7B0-1CD0DD39CD23}" type="slidenum">
              <a:rPr lang="en-US" smtClean="0"/>
              <a:t>99</a:t>
            </a:fld>
            <a:endParaRPr lang="en-US"/>
          </a:p>
        </p:txBody>
      </p:sp>
      <p:sp>
        <p:nvSpPr>
          <p:cNvPr id="19" name="Title 1">
            <a:extLst>
              <a:ext uri="{FF2B5EF4-FFF2-40B4-BE49-F238E27FC236}">
                <a16:creationId xmlns:a16="http://schemas.microsoft.com/office/drawing/2014/main" id="{5A1EC057-0F08-461F-A91E-1794A26F27F4}"/>
              </a:ext>
            </a:extLst>
          </p:cNvPr>
          <p:cNvSpPr>
            <a:spLocks noGrp="1"/>
          </p:cNvSpPr>
          <p:nvPr>
            <p:ph type="title"/>
          </p:nvPr>
        </p:nvSpPr>
        <p:spPr>
          <a:xfrm>
            <a:off x="628650" y="365126"/>
            <a:ext cx="7886700" cy="1325563"/>
          </a:xfrm>
        </p:spPr>
        <p:txBody>
          <a:bodyPr>
            <a:normAutofit/>
          </a:bodyPr>
          <a:lstStyle/>
          <a:p>
            <a:r>
              <a:rPr lang="en-US" sz="3200" dirty="0">
                <a:latin typeface="+mn-lt"/>
              </a:rPr>
              <a:t>How do we encode a maze?</a:t>
            </a:r>
            <a:endParaRPr lang="en-US" sz="3200" b="1" dirty="0">
              <a:latin typeface="+mn-lt"/>
            </a:endParaRPr>
          </a:p>
        </p:txBody>
      </p:sp>
    </p:spTree>
    <p:extLst>
      <p:ext uri="{BB962C8B-B14F-4D97-AF65-F5344CB8AC3E}">
        <p14:creationId xmlns:p14="http://schemas.microsoft.com/office/powerpoint/2010/main" val="359873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20617</TotalTime>
  <Words>6275</Words>
  <Application>Microsoft Office PowerPoint</Application>
  <PresentationFormat>On-screen Show (4:3)</PresentationFormat>
  <Paragraphs>1267</Paragraphs>
  <Slides>133</Slides>
  <Notes>69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133</vt:i4>
      </vt:variant>
    </vt:vector>
  </HeadingPairs>
  <TitlesOfParts>
    <vt:vector size="139" baseType="lpstr">
      <vt:lpstr>Arial</vt:lpstr>
      <vt:lpstr>Calibri</vt:lpstr>
      <vt:lpstr>Calibri Light</vt:lpstr>
      <vt:lpstr>Cambria Math</vt:lpstr>
      <vt:lpstr>Consolas</vt:lpstr>
      <vt:lpstr>Office Theme</vt:lpstr>
      <vt:lpstr>PowerPoint Presentation</vt:lpstr>
      <vt:lpstr>Session 06 – Goals</vt:lpstr>
      <vt:lpstr>Session 06 – Goals</vt:lpstr>
      <vt:lpstr>Symbols and Operators</vt:lpstr>
      <vt:lpstr>Real Vectors</vt:lpstr>
      <vt:lpstr>Real Vectors – Addition (Vector + Vector)</vt:lpstr>
      <vt:lpstr>Real Vectors – Dot Product (Vector ⋅ Vector)</vt:lpstr>
      <vt:lpstr>Real Vectors – Dot Product (Vector ⋅ Vector)</vt:lpstr>
      <vt:lpstr>Real Vectors – Dot Product (Vector ⋅ Vector)</vt:lpstr>
      <vt:lpstr>Real Vectors – Dot Product (Vector ⋅ Vector)</vt:lpstr>
      <vt:lpstr>Real Vectors – Dot Product (Vector ⋅ Vector)</vt:lpstr>
      <vt:lpstr>Real Vectors – Dot Product (Vector ⋅ Vector)</vt:lpstr>
      <vt:lpstr>Real Vectors – Dot Product (Vector ⋅ Vector)</vt:lpstr>
      <vt:lpstr>Real Vectors – Dot Product (Vector ⋅ Vector)</vt:lpstr>
      <vt:lpstr>Open real_vectors.ipynb</vt:lpstr>
      <vt:lpstr>Run Cell 1 – real_vectors.ipynb</vt:lpstr>
      <vt:lpstr>Run Cells 2 &amp; 3 – real_vectors.ipynb</vt:lpstr>
      <vt:lpstr>Run Cell 4 – real_vectors.ipynb</vt:lpstr>
      <vt:lpstr>Run Cell 5 – real_vectors.ipynb</vt:lpstr>
      <vt:lpstr>Run Cell 6 – real_vectors.ipynb</vt:lpstr>
      <vt:lpstr>Symbols and Operators</vt:lpstr>
      <vt:lpstr>Matrices</vt:lpstr>
      <vt:lpstr>Types of Matrices</vt:lpstr>
      <vt:lpstr>Matrix Multiplication</vt:lpstr>
      <vt:lpstr>Matrix Multiplication</vt:lpstr>
      <vt:lpstr>Matrix Multiplication</vt:lpstr>
      <vt:lpstr>Matrix Multiplication</vt:lpstr>
      <vt:lpstr>Matrix Multiplication</vt:lpstr>
      <vt:lpstr>Matrix Multiplication</vt:lpstr>
      <vt:lpstr>Matrix Multiplication</vt:lpstr>
      <vt:lpstr>Matrix Multiplication</vt:lpstr>
      <vt:lpstr>Matrix Multiplication</vt:lpstr>
      <vt:lpstr>Matrix Multiplication</vt:lpstr>
      <vt:lpstr>Open matrix_algebra.ipynb</vt:lpstr>
      <vt:lpstr>Run Cell 1 – matrix_algebra.ipynb</vt:lpstr>
      <vt:lpstr>Run Cells 2 &amp; 3 – matrix_algebra.ipynb</vt:lpstr>
      <vt:lpstr>Run Cell 4 – matrix_algebra.ipynb</vt:lpstr>
      <vt:lpstr>Determinant of a Matrix</vt:lpstr>
      <vt:lpstr>Determinant of a Matrix</vt:lpstr>
      <vt:lpstr>Determinant of a Matrix</vt:lpstr>
      <vt:lpstr>Determinant of a Matrix</vt:lpstr>
      <vt:lpstr>Determinant of a Matrix</vt:lpstr>
      <vt:lpstr>Determinant of a Matrix</vt:lpstr>
      <vt:lpstr>Determinant of a Matrix</vt:lpstr>
      <vt:lpstr>Determinant of a Matrix</vt:lpstr>
      <vt:lpstr>Determinant of a Matrix</vt:lpstr>
      <vt:lpstr>Run Cell 5 – matrix_algebra.ipynb</vt:lpstr>
      <vt:lpstr>Run Cell 6 – matrix_algebra.ipynb</vt:lpstr>
      <vt:lpstr>Determinant of a Matrix</vt:lpstr>
      <vt:lpstr>Matrix Inversion</vt:lpstr>
      <vt:lpstr>Goal: Solve a System of Linear Equations</vt:lpstr>
      <vt:lpstr>Goal: Solve a System of Linear Equations</vt:lpstr>
      <vt:lpstr>Goal: Solve a System of Linear Equations</vt:lpstr>
      <vt:lpstr>Goal: Solve a System of Linear Equations</vt:lpstr>
      <vt:lpstr>Goal: Solve a System of Linear Equations</vt:lpstr>
      <vt:lpstr>Goal: Solve a System of Linear Equations</vt:lpstr>
      <vt:lpstr>Goal: Solve a System of Linear Equations</vt:lpstr>
      <vt:lpstr>Cramer’s Rule</vt:lpstr>
      <vt:lpstr>Run Cell 7 – matrix_algebra.ipynb</vt:lpstr>
      <vt:lpstr>Run Cell 8 – matrix_algebra.ipynb</vt:lpstr>
      <vt:lpstr>Run Cell 9 – matrix_algebra.ipynb</vt:lpstr>
      <vt:lpstr>Matrix Transpose (T)</vt:lpstr>
      <vt:lpstr>Matrix Adjoint (H) and Trace</vt:lpstr>
      <vt:lpstr>Hermitian Matrix</vt:lpstr>
      <vt:lpstr>Complex Vector Algebra</vt:lpstr>
      <vt:lpstr>Complex Scalar Multiplication</vt:lpstr>
      <vt:lpstr>Complex Inner Product</vt:lpstr>
      <vt:lpstr>Complex Vector Norm</vt:lpstr>
      <vt:lpstr>Unitary Matrices</vt:lpstr>
      <vt:lpstr>Complex Vector &amp; Matrix Identities</vt:lpstr>
      <vt:lpstr>Open complex_matrices.ipynb</vt:lpstr>
      <vt:lpstr>Run Cell 1 – complex_matrices.ipynb</vt:lpstr>
      <vt:lpstr>Run Cell 2 – complex_matrices.ipynb</vt:lpstr>
      <vt:lpstr>Run Cell 3 – complex_matrices.ipynb</vt:lpstr>
      <vt:lpstr>Run Cell 4 – complex_matrices.ipynb</vt:lpstr>
      <vt:lpstr>Run Cell 5 – complex_matrices.ipynb</vt:lpstr>
      <vt:lpstr>Complex Vector &amp; Matrix Identities</vt:lpstr>
      <vt:lpstr>Run Cell 6 – complex_matrices.ipynb</vt:lpstr>
      <vt:lpstr>Run Cell 7 – complex_matrices.ipynb</vt:lpstr>
      <vt:lpstr>Run Cell 8 – complex_matrices.ipynb</vt:lpstr>
      <vt:lpstr>Run Cell 9 – complex_matrices.ipynb</vt:lpstr>
      <vt:lpstr>Run Cell 10 – complex_matrices.ipynb</vt:lpstr>
      <vt:lpstr>Run Cell 11 – complex_matrices.ipynb</vt:lpstr>
      <vt:lpstr>Basis Sets</vt:lpstr>
      <vt:lpstr>Basis Sets</vt:lpstr>
      <vt:lpstr>Change of Basis (Transition Matrix)</vt:lpstr>
      <vt:lpstr>Change of Basis (Transition Matrix)</vt:lpstr>
      <vt:lpstr>Eigenvectors and Eigenvalues</vt:lpstr>
      <vt:lpstr>Open eigenvalues.ipynb</vt:lpstr>
      <vt:lpstr>Run Cell 1 – eigenvalues.ipynb</vt:lpstr>
      <vt:lpstr>Run Cell 2 – eigenvalues.ipynb</vt:lpstr>
      <vt:lpstr>Run Cell 3 – eigenvalues.ipynb</vt:lpstr>
      <vt:lpstr>Run Cell 4 – eigenvalues.ipynb</vt:lpstr>
      <vt:lpstr>Session 06 – Goals</vt:lpstr>
      <vt:lpstr>Maze Solver</vt:lpstr>
      <vt:lpstr>PowerPoint Presentation</vt:lpstr>
      <vt:lpstr>How do we encode a maze?</vt:lpstr>
      <vt:lpstr>How do we encode a maze?</vt:lpstr>
      <vt:lpstr>How do we encode a maze?</vt:lpstr>
      <vt:lpstr>PowerPoint Presentation</vt:lpstr>
      <vt:lpstr>Drawing the 2D Maze</vt:lpstr>
      <vt:lpstr>Bitwise Operators</vt:lpstr>
      <vt:lpstr>Bitwise AND</vt:lpstr>
      <vt:lpstr>Draw and Encode Your Own Maze</vt:lpstr>
      <vt:lpstr>Create Your Own maze.csv</vt:lpstr>
      <vt:lpstr>Run maze_draw.py</vt:lpstr>
      <vt:lpstr>If Your maze.csv is Valid…</vt:lpstr>
      <vt:lpstr>If Your maze.csv is Not Valid…</vt:lpstr>
      <vt:lpstr>Open maze_draw.py</vt:lpstr>
      <vt:lpstr>View maze_draw.py</vt:lpstr>
      <vt:lpstr>View maze_draw.py</vt:lpstr>
      <vt:lpstr>Run maze_draw.py</vt:lpstr>
      <vt:lpstr>Depth-First Search</vt:lpstr>
      <vt:lpstr>Depth-First Search Algorithm</vt:lpstr>
      <vt:lpstr>Depth-First Search Breadcrumbs</vt:lpstr>
      <vt:lpstr>Open maze_search.py</vt:lpstr>
      <vt:lpstr>Depth First Search Breadcrumbs</vt:lpstr>
      <vt:lpstr>View maze_search.py</vt:lpstr>
      <vt:lpstr>View maze_search.py</vt:lpstr>
      <vt:lpstr>Run maze_search.py</vt:lpstr>
      <vt:lpstr>Improving Depth-First Search Efficiency</vt:lpstr>
      <vt:lpstr>Adjacency Matrix</vt:lpstr>
      <vt:lpstr>Adjacency Matrix</vt:lpstr>
      <vt:lpstr>Adjacency Matrix</vt:lpstr>
      <vt:lpstr>Adjacency Matrix</vt:lpstr>
      <vt:lpstr>Adjacency Matrix</vt:lpstr>
      <vt:lpstr>Adjacency Matrix</vt:lpstr>
      <vt:lpstr>PowerPoint Presentation</vt:lpstr>
      <vt:lpstr>Session 14 – Now You Know...</vt:lpstr>
      <vt:lpstr>Session 14 – Now You Nnow…</vt:lpstr>
      <vt:lpstr>Task 14-01</vt:lpstr>
      <vt:lpstr>Task 14-02</vt:lpstr>
      <vt:lpstr>Task 14-03</vt:lpstr>
    </vt:vector>
  </TitlesOfParts>
  <Company>Personal Use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MSN Biersach</dc:creator>
  <cp:lastModifiedBy>David MSN Biersach</cp:lastModifiedBy>
  <cp:revision>1255</cp:revision>
  <cp:lastPrinted>2022-06-19T04:15:58Z</cp:lastPrinted>
  <dcterms:created xsi:type="dcterms:W3CDTF">2014-09-21T17:58:26Z</dcterms:created>
  <dcterms:modified xsi:type="dcterms:W3CDTF">2022-06-19T20:31:35Z</dcterms:modified>
</cp:coreProperties>
</file>